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autoCompressPictures="0">
  <p:sldMasterIdLst>
    <p:sldMasterId id="2147483648" r:id="rId4"/>
  </p:sldMasterIdLst>
  <p:notesMasterIdLst>
    <p:notesMasterId r:id="rId36"/>
  </p:notesMasterIdLst>
  <p:sldIdLst>
    <p:sldId id="256" r:id="rId5"/>
    <p:sldId id="330" r:id="rId6"/>
    <p:sldId id="257" r:id="rId7"/>
    <p:sldId id="307" r:id="rId8"/>
    <p:sldId id="281" r:id="rId9"/>
    <p:sldId id="288" r:id="rId10"/>
    <p:sldId id="260" r:id="rId11"/>
    <p:sldId id="259" r:id="rId12"/>
    <p:sldId id="367" r:id="rId13"/>
    <p:sldId id="311" r:id="rId14"/>
    <p:sldId id="269" r:id="rId15"/>
    <p:sldId id="338" r:id="rId16"/>
    <p:sldId id="369" r:id="rId17"/>
    <p:sldId id="363" r:id="rId18"/>
    <p:sldId id="374" r:id="rId19"/>
    <p:sldId id="373" r:id="rId20"/>
    <p:sldId id="366" r:id="rId21"/>
    <p:sldId id="286" r:id="rId22"/>
    <p:sldId id="375" r:id="rId23"/>
    <p:sldId id="266" r:id="rId24"/>
    <p:sldId id="395" r:id="rId25"/>
    <p:sldId id="335" r:id="rId26"/>
    <p:sldId id="377" r:id="rId27"/>
    <p:sldId id="384" r:id="rId28"/>
    <p:sldId id="388" r:id="rId29"/>
    <p:sldId id="396" r:id="rId30"/>
    <p:sldId id="336" r:id="rId31"/>
    <p:sldId id="347" r:id="rId32"/>
    <p:sldId id="346" r:id="rId33"/>
    <p:sldId id="380" r:id="rId34"/>
    <p:sldId id="324" r:id="rId35"/>
  </p:sldIdLst>
  <p:sldSz cx="12192000" cy="6858000"/>
  <p:notesSz cx="7010400" cy="9296400"/>
  <p:embeddedFontLst>
    <p:embeddedFont>
      <p:font typeface="Aptos Narrow" panose="020B0004020202020204" pitchFamily="34" charset="0"/>
      <p:regular r:id="rId37"/>
      <p:bold r:id="rId38"/>
      <p:italic r:id="rId39"/>
      <p:boldItalic r:id="rId40"/>
    </p:embeddedFont>
    <p:embeddedFont>
      <p:font typeface="Open Sans" panose="020B0606030504020204" pitchFamily="34" charset="0"/>
      <p:regular r:id="rId41"/>
      <p:bold r:id="rId42"/>
      <p:italic r:id="rId43"/>
      <p:boldItalic r:id="rId44"/>
    </p:embeddedFont>
    <p:embeddedFont>
      <p:font typeface="Open Sans Light" panose="020B0306030504020204" pitchFamily="34" charset="0"/>
      <p:regular r:id="rId45"/>
      <p:italic r:id="rId46"/>
    </p:embeddedFont>
    <p:embeddedFont>
      <p:font typeface="Oswald" panose="00000500000000000000" pitchFamily="2" charset="0"/>
      <p:regular r:id="rId47"/>
      <p:bold r:id="rId4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B8370A3-67E4-4F35-A0A7-103CCAD9BAB5}">
          <p14:sldIdLst>
            <p14:sldId id="256"/>
            <p14:sldId id="330"/>
            <p14:sldId id="257"/>
            <p14:sldId id="307"/>
            <p14:sldId id="281"/>
            <p14:sldId id="288"/>
            <p14:sldId id="260"/>
            <p14:sldId id="259"/>
            <p14:sldId id="367"/>
            <p14:sldId id="311"/>
            <p14:sldId id="269"/>
            <p14:sldId id="338"/>
            <p14:sldId id="369"/>
            <p14:sldId id="363"/>
            <p14:sldId id="374"/>
            <p14:sldId id="373"/>
            <p14:sldId id="366"/>
            <p14:sldId id="286"/>
            <p14:sldId id="375"/>
            <p14:sldId id="266"/>
            <p14:sldId id="395"/>
            <p14:sldId id="335"/>
            <p14:sldId id="377"/>
            <p14:sldId id="384"/>
            <p14:sldId id="388"/>
            <p14:sldId id="396"/>
            <p14:sldId id="336"/>
            <p14:sldId id="347"/>
            <p14:sldId id="346"/>
            <p14:sldId id="380"/>
            <p14:sldId id="324"/>
          </p14:sldIdLst>
        </p14:section>
      </p14:sectionLst>
    </p:ext>
    <p:ext uri="{EFAFB233-063F-42B5-8137-9DF3F51BA10A}">
      <p15:sldGuideLst xmlns:p15="http://schemas.microsoft.com/office/powerpoint/2012/main">
        <p15:guide id="1" orient="horz" pos="888" userDrawn="1">
          <p15:clr>
            <a:srgbClr val="A4A3A4"/>
          </p15:clr>
        </p15:guide>
        <p15:guide id="2" pos="3840" userDrawn="1">
          <p15:clr>
            <a:srgbClr val="A4A3A4"/>
          </p15:clr>
        </p15:guide>
        <p15:guide id="3" pos="3936" userDrawn="1">
          <p15:clr>
            <a:srgbClr val="A4A3A4"/>
          </p15:clr>
        </p15:guide>
        <p15:guide id="4" orient="horz" pos="2592" userDrawn="1">
          <p15:clr>
            <a:srgbClr val="A4A3A4"/>
          </p15:clr>
        </p15:guide>
        <p15:guide id="5"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09E55"/>
    <a:srgbClr val="5683AC"/>
    <a:srgbClr val="3D8062"/>
    <a:srgbClr val="5E5952"/>
    <a:srgbClr val="ECB73F"/>
    <a:srgbClr val="6D94B7"/>
    <a:srgbClr val="A19A92"/>
    <a:srgbClr val="8D4644"/>
    <a:srgbClr val="D88945"/>
    <a:srgbClr val="A4A3A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7" d="100"/>
          <a:sy n="77" d="100"/>
        </p:scale>
        <p:origin x="72" y="110"/>
      </p:cViewPr>
      <p:guideLst>
        <p:guide orient="horz" pos="888"/>
        <p:guide pos="3840"/>
        <p:guide pos="3936"/>
        <p:guide orient="horz" pos="2592"/>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3.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8.fntdata"/><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7.fntdata"/><Relationship Id="rId48" Type="http://schemas.openxmlformats.org/officeDocument/2006/relationships/font" Target="fonts/font12.fntdata"/><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2.fntdata"/><Relationship Id="rId46" Type="http://schemas.openxmlformats.org/officeDocument/2006/relationships/font" Target="fonts/font10.fntdata"/><Relationship Id="rId20" Type="http://schemas.openxmlformats.org/officeDocument/2006/relationships/slide" Target="slides/slide16.xml"/><Relationship Id="rId41"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rin McDonnell" userId="e465c183-96dd-4ca8-bad3-45aa88e86351" providerId="ADAL" clId="{736CF9D9-B3DC-44D0-9847-3614066276C3}"/>
    <pc:docChg chg="undo custSel modSld">
      <pc:chgData name="Erin McDonnell" userId="e465c183-96dd-4ca8-bad3-45aa88e86351" providerId="ADAL" clId="{736CF9D9-B3DC-44D0-9847-3614066276C3}" dt="2025-03-31T16:05:30.048" v="67" actId="20577"/>
      <pc:docMkLst>
        <pc:docMk/>
      </pc:docMkLst>
      <pc:sldChg chg="modSp mod">
        <pc:chgData name="Erin McDonnell" userId="e465c183-96dd-4ca8-bad3-45aa88e86351" providerId="ADAL" clId="{736CF9D9-B3DC-44D0-9847-3614066276C3}" dt="2025-03-31T15:47:25.945" v="25" actId="962"/>
        <pc:sldMkLst>
          <pc:docMk/>
          <pc:sldMk cId="2041636359" sldId="266"/>
        </pc:sldMkLst>
        <pc:picChg chg="mod">
          <ac:chgData name="Erin McDonnell" userId="e465c183-96dd-4ca8-bad3-45aa88e86351" providerId="ADAL" clId="{736CF9D9-B3DC-44D0-9847-3614066276C3}" dt="2025-03-31T15:47:25.945" v="25" actId="962"/>
          <ac:picMkLst>
            <pc:docMk/>
            <pc:sldMk cId="2041636359" sldId="266"/>
            <ac:picMk id="5" creationId="{AEEB1561-C399-E2EE-E37F-968648F4D525}"/>
          </ac:picMkLst>
        </pc:picChg>
      </pc:sldChg>
      <pc:sldChg chg="modSp mod">
        <pc:chgData name="Erin McDonnell" userId="e465c183-96dd-4ca8-bad3-45aa88e86351" providerId="ADAL" clId="{736CF9D9-B3DC-44D0-9847-3614066276C3}" dt="2025-03-31T15:45:15.290" v="23" actId="962"/>
        <pc:sldMkLst>
          <pc:docMk/>
          <pc:sldMk cId="1985129582" sldId="286"/>
        </pc:sldMkLst>
        <pc:picChg chg="mod">
          <ac:chgData name="Erin McDonnell" userId="e465c183-96dd-4ca8-bad3-45aa88e86351" providerId="ADAL" clId="{736CF9D9-B3DC-44D0-9847-3614066276C3}" dt="2025-03-31T15:41:55.731" v="11" actId="962"/>
          <ac:picMkLst>
            <pc:docMk/>
            <pc:sldMk cId="1985129582" sldId="286"/>
            <ac:picMk id="4" creationId="{AD5942D7-FF0E-0024-D10C-F0875C01092A}"/>
          </ac:picMkLst>
        </pc:picChg>
        <pc:picChg chg="mod">
          <ac:chgData name="Erin McDonnell" userId="e465c183-96dd-4ca8-bad3-45aa88e86351" providerId="ADAL" clId="{736CF9D9-B3DC-44D0-9847-3614066276C3}" dt="2025-03-31T15:44:40.524" v="21" actId="962"/>
          <ac:picMkLst>
            <pc:docMk/>
            <pc:sldMk cId="1985129582" sldId="286"/>
            <ac:picMk id="5" creationId="{B8737897-C0C6-A8E2-62C3-832C9DD829DA}"/>
          </ac:picMkLst>
        </pc:picChg>
        <pc:picChg chg="mod">
          <ac:chgData name="Erin McDonnell" userId="e465c183-96dd-4ca8-bad3-45aa88e86351" providerId="ADAL" clId="{736CF9D9-B3DC-44D0-9847-3614066276C3}" dt="2025-03-31T15:42:50.261" v="13" actId="962"/>
          <ac:picMkLst>
            <pc:docMk/>
            <pc:sldMk cId="1985129582" sldId="286"/>
            <ac:picMk id="6" creationId="{865EB7DB-C07F-1556-3F5F-90BDBA7762AF}"/>
          </ac:picMkLst>
        </pc:picChg>
        <pc:picChg chg="mod">
          <ac:chgData name="Erin McDonnell" userId="e465c183-96dd-4ca8-bad3-45aa88e86351" providerId="ADAL" clId="{736CF9D9-B3DC-44D0-9847-3614066276C3}" dt="2025-03-31T15:45:15.290" v="23" actId="962"/>
          <ac:picMkLst>
            <pc:docMk/>
            <pc:sldMk cId="1985129582" sldId="286"/>
            <ac:picMk id="7" creationId="{A7380509-B547-2DFD-F55D-C42AA1385624}"/>
          </ac:picMkLst>
        </pc:picChg>
        <pc:picChg chg="mod">
          <ac:chgData name="Erin McDonnell" userId="e465c183-96dd-4ca8-bad3-45aa88e86351" providerId="ADAL" clId="{736CF9D9-B3DC-44D0-9847-3614066276C3}" dt="2025-03-31T15:43:18.330" v="15" actId="962"/>
          <ac:picMkLst>
            <pc:docMk/>
            <pc:sldMk cId="1985129582" sldId="286"/>
            <ac:picMk id="8" creationId="{3B2AFA30-D11A-2475-CBEF-FC9CE889BEA2}"/>
          </ac:picMkLst>
        </pc:picChg>
        <pc:picChg chg="mod">
          <ac:chgData name="Erin McDonnell" userId="e465c183-96dd-4ca8-bad3-45aa88e86351" providerId="ADAL" clId="{736CF9D9-B3DC-44D0-9847-3614066276C3}" dt="2025-03-31T15:43:37.876" v="17" actId="962"/>
          <ac:picMkLst>
            <pc:docMk/>
            <pc:sldMk cId="1985129582" sldId="286"/>
            <ac:picMk id="10" creationId="{6D43E919-906A-C79A-A7FD-83042E278589}"/>
          </ac:picMkLst>
        </pc:picChg>
        <pc:picChg chg="mod">
          <ac:chgData name="Erin McDonnell" userId="e465c183-96dd-4ca8-bad3-45aa88e86351" providerId="ADAL" clId="{736CF9D9-B3DC-44D0-9847-3614066276C3}" dt="2025-03-31T15:44:18.703" v="19" actId="962"/>
          <ac:picMkLst>
            <pc:docMk/>
            <pc:sldMk cId="1985129582" sldId="286"/>
            <ac:picMk id="12" creationId="{52FC2BEB-CF48-D091-4DF6-DD420AF6F1E3}"/>
          </ac:picMkLst>
        </pc:picChg>
      </pc:sldChg>
      <pc:sldChg chg="modSp mod">
        <pc:chgData name="Erin McDonnell" userId="e465c183-96dd-4ca8-bad3-45aa88e86351" providerId="ADAL" clId="{736CF9D9-B3DC-44D0-9847-3614066276C3}" dt="2025-03-31T16:03:06.511" v="56" actId="13238"/>
        <pc:sldMkLst>
          <pc:docMk/>
          <pc:sldMk cId="3981997636" sldId="311"/>
        </pc:sldMkLst>
        <pc:graphicFrameChg chg="modGraphic">
          <ac:chgData name="Erin McDonnell" userId="e465c183-96dd-4ca8-bad3-45aa88e86351" providerId="ADAL" clId="{736CF9D9-B3DC-44D0-9847-3614066276C3}" dt="2025-03-31T16:03:06.511" v="56" actId="13238"/>
          <ac:graphicFrameMkLst>
            <pc:docMk/>
            <pc:sldMk cId="3981997636" sldId="311"/>
            <ac:graphicFrameMk id="5" creationId="{0195F186-45EF-3243-19FC-163AFAF65E39}"/>
          </ac:graphicFrameMkLst>
        </pc:graphicFrameChg>
      </pc:sldChg>
      <pc:sldChg chg="modSp mod">
        <pc:chgData name="Erin McDonnell" userId="e465c183-96dd-4ca8-bad3-45aa88e86351" providerId="ADAL" clId="{736CF9D9-B3DC-44D0-9847-3614066276C3}" dt="2025-03-31T16:04:25.151" v="58" actId="13244"/>
        <pc:sldMkLst>
          <pc:docMk/>
          <pc:sldMk cId="3299991608" sldId="330"/>
        </pc:sldMkLst>
        <pc:spChg chg="ord">
          <ac:chgData name="Erin McDonnell" userId="e465c183-96dd-4ca8-bad3-45aa88e86351" providerId="ADAL" clId="{736CF9D9-B3DC-44D0-9847-3614066276C3}" dt="2025-03-31T16:04:14.159" v="57" actId="13244"/>
          <ac:spMkLst>
            <pc:docMk/>
            <pc:sldMk cId="3299991608" sldId="330"/>
            <ac:spMk id="2" creationId="{27563DC9-9423-BF01-0F9F-54AA9E157964}"/>
          </ac:spMkLst>
        </pc:spChg>
        <pc:grpChg chg="ord">
          <ac:chgData name="Erin McDonnell" userId="e465c183-96dd-4ca8-bad3-45aa88e86351" providerId="ADAL" clId="{736CF9D9-B3DC-44D0-9847-3614066276C3}" dt="2025-03-31T16:04:25.151" v="58" actId="13244"/>
          <ac:grpSpMkLst>
            <pc:docMk/>
            <pc:sldMk cId="3299991608" sldId="330"/>
            <ac:grpSpMk id="11" creationId="{693D4923-1B64-F851-DF24-A277BEFC8A36}"/>
          </ac:grpSpMkLst>
        </pc:grpChg>
      </pc:sldChg>
      <pc:sldChg chg="modSp mod">
        <pc:chgData name="Erin McDonnell" userId="e465c183-96dd-4ca8-bad3-45aa88e86351" providerId="ADAL" clId="{736CF9D9-B3DC-44D0-9847-3614066276C3}" dt="2025-03-31T15:51:43.684" v="27" actId="962"/>
        <pc:sldMkLst>
          <pc:docMk/>
          <pc:sldMk cId="850626321" sldId="335"/>
        </pc:sldMkLst>
        <pc:picChg chg="mod">
          <ac:chgData name="Erin McDonnell" userId="e465c183-96dd-4ca8-bad3-45aa88e86351" providerId="ADAL" clId="{736CF9D9-B3DC-44D0-9847-3614066276C3}" dt="2025-03-31T15:51:43.684" v="27" actId="962"/>
          <ac:picMkLst>
            <pc:docMk/>
            <pc:sldMk cId="850626321" sldId="335"/>
            <ac:picMk id="9" creationId="{643AC73E-2615-3FA0-02B0-190F5E20C789}"/>
          </ac:picMkLst>
        </pc:picChg>
      </pc:sldChg>
      <pc:sldChg chg="modSp mod">
        <pc:chgData name="Erin McDonnell" userId="e465c183-96dd-4ca8-bad3-45aa88e86351" providerId="ADAL" clId="{736CF9D9-B3DC-44D0-9847-3614066276C3}" dt="2025-03-31T15:59:04.163" v="43" actId="962"/>
        <pc:sldMkLst>
          <pc:docMk/>
          <pc:sldMk cId="700395554" sldId="336"/>
        </pc:sldMkLst>
        <pc:picChg chg="mod">
          <ac:chgData name="Erin McDonnell" userId="e465c183-96dd-4ca8-bad3-45aa88e86351" providerId="ADAL" clId="{736CF9D9-B3DC-44D0-9847-3614066276C3}" dt="2025-03-31T15:59:04.163" v="43" actId="962"/>
          <ac:picMkLst>
            <pc:docMk/>
            <pc:sldMk cId="700395554" sldId="336"/>
            <ac:picMk id="4" creationId="{0A4BAA8C-B51F-D616-0B16-7A8E6BF19D15}"/>
          </ac:picMkLst>
        </pc:picChg>
        <pc:picChg chg="mod">
          <ac:chgData name="Erin McDonnell" userId="e465c183-96dd-4ca8-bad3-45aa88e86351" providerId="ADAL" clId="{736CF9D9-B3DC-44D0-9847-3614066276C3}" dt="2025-03-31T15:57:40.048" v="37" actId="962"/>
          <ac:picMkLst>
            <pc:docMk/>
            <pc:sldMk cId="700395554" sldId="336"/>
            <ac:picMk id="5" creationId="{2AF9FF2E-B160-CF20-C4F0-EFCB3CB4BC62}"/>
          </ac:picMkLst>
        </pc:picChg>
        <pc:picChg chg="mod">
          <ac:chgData name="Erin McDonnell" userId="e465c183-96dd-4ca8-bad3-45aa88e86351" providerId="ADAL" clId="{736CF9D9-B3DC-44D0-9847-3614066276C3}" dt="2025-03-31T15:57:49.038" v="39" actId="962"/>
          <ac:picMkLst>
            <pc:docMk/>
            <pc:sldMk cId="700395554" sldId="336"/>
            <ac:picMk id="7" creationId="{DD31D51B-04A3-A482-B97A-3262AE5DE7B3}"/>
          </ac:picMkLst>
        </pc:picChg>
        <pc:picChg chg="mod">
          <ac:chgData name="Erin McDonnell" userId="e465c183-96dd-4ca8-bad3-45aa88e86351" providerId="ADAL" clId="{736CF9D9-B3DC-44D0-9847-3614066276C3}" dt="2025-03-31T15:58:17.140" v="41" actId="962"/>
          <ac:picMkLst>
            <pc:docMk/>
            <pc:sldMk cId="700395554" sldId="336"/>
            <ac:picMk id="11" creationId="{FB5F0987-E081-C44C-990A-77C668E8031E}"/>
          </ac:picMkLst>
        </pc:picChg>
      </pc:sldChg>
      <pc:sldChg chg="modSp mod">
        <pc:chgData name="Erin McDonnell" userId="e465c183-96dd-4ca8-bad3-45aa88e86351" providerId="ADAL" clId="{736CF9D9-B3DC-44D0-9847-3614066276C3}" dt="2025-03-31T15:23:03.033" v="1" actId="962"/>
        <pc:sldMkLst>
          <pc:docMk/>
          <pc:sldMk cId="1010374633" sldId="338"/>
        </pc:sldMkLst>
        <pc:picChg chg="mod">
          <ac:chgData name="Erin McDonnell" userId="e465c183-96dd-4ca8-bad3-45aa88e86351" providerId="ADAL" clId="{736CF9D9-B3DC-44D0-9847-3614066276C3}" dt="2025-03-31T15:23:03.033" v="1" actId="962"/>
          <ac:picMkLst>
            <pc:docMk/>
            <pc:sldMk cId="1010374633" sldId="338"/>
            <ac:picMk id="4" creationId="{1CE84E22-5585-310C-413A-AD0CA9636AAD}"/>
          </ac:picMkLst>
        </pc:picChg>
      </pc:sldChg>
      <pc:sldChg chg="modSp mod">
        <pc:chgData name="Erin McDonnell" userId="e465c183-96dd-4ca8-bad3-45aa88e86351" providerId="ADAL" clId="{736CF9D9-B3DC-44D0-9847-3614066276C3}" dt="2025-03-31T16:05:30.048" v="67" actId="20577"/>
        <pc:sldMkLst>
          <pc:docMk/>
          <pc:sldMk cId="2717897534" sldId="346"/>
        </pc:sldMkLst>
        <pc:spChg chg="mod">
          <ac:chgData name="Erin McDonnell" userId="e465c183-96dd-4ca8-bad3-45aa88e86351" providerId="ADAL" clId="{736CF9D9-B3DC-44D0-9847-3614066276C3}" dt="2025-03-31T16:05:30.048" v="67" actId="20577"/>
          <ac:spMkLst>
            <pc:docMk/>
            <pc:sldMk cId="2717897534" sldId="346"/>
            <ac:spMk id="2" creationId="{98E24390-189B-1497-4225-AE7A072A0D16}"/>
          </ac:spMkLst>
        </pc:spChg>
        <pc:picChg chg="mod">
          <ac:chgData name="Erin McDonnell" userId="e465c183-96dd-4ca8-bad3-45aa88e86351" providerId="ADAL" clId="{736CF9D9-B3DC-44D0-9847-3614066276C3}" dt="2025-03-31T16:01:24.343" v="51" actId="962"/>
          <ac:picMkLst>
            <pc:docMk/>
            <pc:sldMk cId="2717897534" sldId="346"/>
            <ac:picMk id="7" creationId="{FDE05CF0-9641-62C2-1249-3F3C52D14C4A}"/>
          </ac:picMkLst>
        </pc:picChg>
        <pc:picChg chg="mod">
          <ac:chgData name="Erin McDonnell" userId="e465c183-96dd-4ca8-bad3-45aa88e86351" providerId="ADAL" clId="{736CF9D9-B3DC-44D0-9847-3614066276C3}" dt="2025-03-31T16:02:04.865" v="53" actId="962"/>
          <ac:picMkLst>
            <pc:docMk/>
            <pc:sldMk cId="2717897534" sldId="346"/>
            <ac:picMk id="9" creationId="{D32CFB2A-C318-92C0-2749-330F3B429EAF}"/>
          </ac:picMkLst>
        </pc:picChg>
        <pc:picChg chg="mod">
          <ac:chgData name="Erin McDonnell" userId="e465c183-96dd-4ca8-bad3-45aa88e86351" providerId="ADAL" clId="{736CF9D9-B3DC-44D0-9847-3614066276C3}" dt="2025-03-31T16:02:40.438" v="55" actId="962"/>
          <ac:picMkLst>
            <pc:docMk/>
            <pc:sldMk cId="2717897534" sldId="346"/>
            <ac:picMk id="11" creationId="{97F98D46-6452-AD80-B642-579192F04859}"/>
          </ac:picMkLst>
        </pc:picChg>
      </pc:sldChg>
      <pc:sldChg chg="modSp mod">
        <pc:chgData name="Erin McDonnell" userId="e465c183-96dd-4ca8-bad3-45aa88e86351" providerId="ADAL" clId="{736CF9D9-B3DC-44D0-9847-3614066276C3}" dt="2025-03-31T16:00:13.910" v="49" actId="962"/>
        <pc:sldMkLst>
          <pc:docMk/>
          <pc:sldMk cId="2949060093" sldId="347"/>
        </pc:sldMkLst>
        <pc:picChg chg="mod">
          <ac:chgData name="Erin McDonnell" userId="e465c183-96dd-4ca8-bad3-45aa88e86351" providerId="ADAL" clId="{736CF9D9-B3DC-44D0-9847-3614066276C3}" dt="2025-03-31T15:59:36.088" v="47" actId="962"/>
          <ac:picMkLst>
            <pc:docMk/>
            <pc:sldMk cId="2949060093" sldId="347"/>
            <ac:picMk id="5" creationId="{DFD72A4C-8C34-E547-2809-7BAE6156B58C}"/>
          </ac:picMkLst>
        </pc:picChg>
        <pc:picChg chg="mod">
          <ac:chgData name="Erin McDonnell" userId="e465c183-96dd-4ca8-bad3-45aa88e86351" providerId="ADAL" clId="{736CF9D9-B3DC-44D0-9847-3614066276C3}" dt="2025-03-31T16:00:13.910" v="49" actId="962"/>
          <ac:picMkLst>
            <pc:docMk/>
            <pc:sldMk cId="2949060093" sldId="347"/>
            <ac:picMk id="7" creationId="{80CD2D97-93FE-1CA6-7C5E-2778D22F8940}"/>
          </ac:picMkLst>
        </pc:picChg>
        <pc:picChg chg="mod">
          <ac:chgData name="Erin McDonnell" userId="e465c183-96dd-4ca8-bad3-45aa88e86351" providerId="ADAL" clId="{736CF9D9-B3DC-44D0-9847-3614066276C3}" dt="2025-03-31T15:59:17.759" v="45" actId="962"/>
          <ac:picMkLst>
            <pc:docMk/>
            <pc:sldMk cId="2949060093" sldId="347"/>
            <ac:picMk id="13" creationId="{03A1AD34-1A65-4D22-338C-3AD996B1CD33}"/>
          </ac:picMkLst>
        </pc:picChg>
      </pc:sldChg>
      <pc:sldChg chg="modSp mod">
        <pc:chgData name="Erin McDonnell" userId="e465c183-96dd-4ca8-bad3-45aa88e86351" providerId="ADAL" clId="{736CF9D9-B3DC-44D0-9847-3614066276C3}" dt="2025-03-31T15:27:40.420" v="3" actId="962"/>
        <pc:sldMkLst>
          <pc:docMk/>
          <pc:sldMk cId="1629188051" sldId="363"/>
        </pc:sldMkLst>
        <pc:picChg chg="mod">
          <ac:chgData name="Erin McDonnell" userId="e465c183-96dd-4ca8-bad3-45aa88e86351" providerId="ADAL" clId="{736CF9D9-B3DC-44D0-9847-3614066276C3}" dt="2025-03-31T15:27:40.420" v="3" actId="962"/>
          <ac:picMkLst>
            <pc:docMk/>
            <pc:sldMk cId="1629188051" sldId="363"/>
            <ac:picMk id="7" creationId="{0B20D0A8-5E79-5F5E-8180-F20EFD4BFA2D}"/>
          </ac:picMkLst>
        </pc:picChg>
      </pc:sldChg>
      <pc:sldChg chg="modSp mod">
        <pc:chgData name="Erin McDonnell" userId="e465c183-96dd-4ca8-bad3-45aa88e86351" providerId="ADAL" clId="{736CF9D9-B3DC-44D0-9847-3614066276C3}" dt="2025-03-31T15:40:07.418" v="9" actId="962"/>
        <pc:sldMkLst>
          <pc:docMk/>
          <pc:sldMk cId="1448455438" sldId="373"/>
        </pc:sldMkLst>
        <pc:picChg chg="mod">
          <ac:chgData name="Erin McDonnell" userId="e465c183-96dd-4ca8-bad3-45aa88e86351" providerId="ADAL" clId="{736CF9D9-B3DC-44D0-9847-3614066276C3}" dt="2025-03-31T15:40:07.418" v="9" actId="962"/>
          <ac:picMkLst>
            <pc:docMk/>
            <pc:sldMk cId="1448455438" sldId="373"/>
            <ac:picMk id="7" creationId="{259DDBA8-77CC-6F7F-E17C-D28327D03102}"/>
          </ac:picMkLst>
        </pc:picChg>
      </pc:sldChg>
      <pc:sldChg chg="addSp delSp modSp mod">
        <pc:chgData name="Erin McDonnell" userId="e465c183-96dd-4ca8-bad3-45aa88e86351" providerId="ADAL" clId="{736CF9D9-B3DC-44D0-9847-3614066276C3}" dt="2025-03-31T15:35:13.310" v="7" actId="962"/>
        <pc:sldMkLst>
          <pc:docMk/>
          <pc:sldMk cId="4282729681" sldId="374"/>
        </pc:sldMkLst>
        <pc:picChg chg="add del mod">
          <ac:chgData name="Erin McDonnell" userId="e465c183-96dd-4ca8-bad3-45aa88e86351" providerId="ADAL" clId="{736CF9D9-B3DC-44D0-9847-3614066276C3}" dt="2025-03-31T15:35:13.310" v="7" actId="962"/>
          <ac:picMkLst>
            <pc:docMk/>
            <pc:sldMk cId="4282729681" sldId="374"/>
            <ac:picMk id="7" creationId="{EF46E3D5-D3A3-8DDE-ADFD-222ED84064F2}"/>
          </ac:picMkLst>
        </pc:picChg>
      </pc:sldChg>
      <pc:sldChg chg="modSp mod">
        <pc:chgData name="Erin McDonnell" userId="e465c183-96dd-4ca8-bad3-45aa88e86351" providerId="ADAL" clId="{736CF9D9-B3DC-44D0-9847-3614066276C3}" dt="2025-03-31T15:53:53.936" v="29" actId="962"/>
        <pc:sldMkLst>
          <pc:docMk/>
          <pc:sldMk cId="2003129659" sldId="377"/>
        </pc:sldMkLst>
        <pc:picChg chg="mod">
          <ac:chgData name="Erin McDonnell" userId="e465c183-96dd-4ca8-bad3-45aa88e86351" providerId="ADAL" clId="{736CF9D9-B3DC-44D0-9847-3614066276C3}" dt="2025-03-31T15:53:53.936" v="29" actId="962"/>
          <ac:picMkLst>
            <pc:docMk/>
            <pc:sldMk cId="2003129659" sldId="377"/>
            <ac:picMk id="11" creationId="{E7B6417E-24C5-7628-8597-887C620502A9}"/>
          </ac:picMkLst>
        </pc:picChg>
      </pc:sldChg>
      <pc:sldChg chg="modSp mod">
        <pc:chgData name="Erin McDonnell" userId="e465c183-96dd-4ca8-bad3-45aa88e86351" providerId="ADAL" clId="{736CF9D9-B3DC-44D0-9847-3614066276C3}" dt="2025-03-31T15:55:04.706" v="31" actId="962"/>
        <pc:sldMkLst>
          <pc:docMk/>
          <pc:sldMk cId="940976764" sldId="384"/>
        </pc:sldMkLst>
        <pc:picChg chg="mod">
          <ac:chgData name="Erin McDonnell" userId="e465c183-96dd-4ca8-bad3-45aa88e86351" providerId="ADAL" clId="{736CF9D9-B3DC-44D0-9847-3614066276C3}" dt="2025-03-31T15:55:04.706" v="31" actId="962"/>
          <ac:picMkLst>
            <pc:docMk/>
            <pc:sldMk cId="940976764" sldId="384"/>
            <ac:picMk id="11" creationId="{E8CCFDEC-016F-1FC7-6044-A1BE9F2712D9}"/>
          </ac:picMkLst>
        </pc:picChg>
      </pc:sldChg>
      <pc:sldChg chg="modSp mod">
        <pc:chgData name="Erin McDonnell" userId="e465c183-96dd-4ca8-bad3-45aa88e86351" providerId="ADAL" clId="{736CF9D9-B3DC-44D0-9847-3614066276C3}" dt="2025-03-31T15:56:53.572" v="33" actId="962"/>
        <pc:sldMkLst>
          <pc:docMk/>
          <pc:sldMk cId="2625422013" sldId="388"/>
        </pc:sldMkLst>
        <pc:picChg chg="mod">
          <ac:chgData name="Erin McDonnell" userId="e465c183-96dd-4ca8-bad3-45aa88e86351" providerId="ADAL" clId="{736CF9D9-B3DC-44D0-9847-3614066276C3}" dt="2025-03-31T15:56:53.572" v="33" actId="962"/>
          <ac:picMkLst>
            <pc:docMk/>
            <pc:sldMk cId="2625422013" sldId="388"/>
            <ac:picMk id="6" creationId="{25559C0B-287B-20E8-C26E-450714C35530}"/>
          </ac:picMkLst>
        </pc:picChg>
      </pc:sldChg>
      <pc:sldChg chg="modSp mod">
        <pc:chgData name="Erin McDonnell" userId="e465c183-96dd-4ca8-bad3-45aa88e86351" providerId="ADAL" clId="{736CF9D9-B3DC-44D0-9847-3614066276C3}" dt="2025-03-31T15:57:27.660" v="35" actId="962"/>
        <pc:sldMkLst>
          <pc:docMk/>
          <pc:sldMk cId="75661612" sldId="396"/>
        </pc:sldMkLst>
        <pc:picChg chg="mod">
          <ac:chgData name="Erin McDonnell" userId="e465c183-96dd-4ca8-bad3-45aa88e86351" providerId="ADAL" clId="{736CF9D9-B3DC-44D0-9847-3614066276C3}" dt="2025-03-31T15:57:27.660" v="35" actId="962"/>
          <ac:picMkLst>
            <pc:docMk/>
            <pc:sldMk cId="75661612" sldId="396"/>
            <ac:picMk id="8" creationId="{F90065F4-DBD6-F281-A9D2-85FE43816B2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6CA35E29-326F-2E40-BE6A-E9A4044905B7}" type="datetimeFigureOut">
              <a:rPr lang="en-US" smtClean="0"/>
              <a:t>3/31/2025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486D92F3-4710-994D-A77E-DEC2D8879A6B}" type="slidenum">
              <a:rPr lang="en-US" smtClean="0"/>
              <a:t>‹#›</a:t>
            </a:fld>
            <a:endParaRPr lang="en-US"/>
          </a:p>
        </p:txBody>
      </p:sp>
    </p:spTree>
    <p:extLst>
      <p:ext uri="{BB962C8B-B14F-4D97-AF65-F5344CB8AC3E}">
        <p14:creationId xmlns:p14="http://schemas.microsoft.com/office/powerpoint/2010/main" val="898898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6D92F3-4710-994D-A77E-DEC2D8879A6B}" type="slidenum">
              <a:rPr lang="en-US" smtClean="0"/>
              <a:t>1</a:t>
            </a:fld>
            <a:endParaRPr lang="en-US"/>
          </a:p>
        </p:txBody>
      </p:sp>
    </p:spTree>
    <p:extLst>
      <p:ext uri="{BB962C8B-B14F-4D97-AF65-F5344CB8AC3E}">
        <p14:creationId xmlns:p14="http://schemas.microsoft.com/office/powerpoint/2010/main" val="27313930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704E4-F973-3259-35C3-D5B15DBC34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F03B1D-234D-491A-ABC3-B769A07B81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070C9F-7898-F10F-2489-B2A31382119C}"/>
              </a:ext>
            </a:extLst>
          </p:cNvPr>
          <p:cNvSpPr>
            <a:spLocks noGrp="1"/>
          </p:cNvSpPr>
          <p:nvPr>
            <p:ph type="body" idx="1"/>
          </p:nvPr>
        </p:nvSpPr>
        <p:spPr/>
        <p:txBody>
          <a:bodyPr/>
          <a:lstStyle/>
          <a:p>
            <a:r>
              <a:rPr lang="en-US" dirty="0"/>
              <a:t>US High School Graduates 2023 to 2041</a:t>
            </a:r>
          </a:p>
          <a:p>
            <a:endParaRPr lang="en-US"/>
          </a:p>
          <a:p>
            <a:r>
              <a:rPr lang="en-US" dirty="0"/>
              <a:t>This chart displays the U.S. high school graduates by race and ethnicity </a:t>
            </a:r>
          </a:p>
          <a:p>
            <a:pPr marL="171450" indent="-171450">
              <a:buFont typeface="Arial" panose="020B0604020202020204" pitchFamily="34" charset="0"/>
              <a:buChar char="•"/>
            </a:pPr>
            <a:r>
              <a:rPr lang="en-US" dirty="0"/>
              <a:t>White public high school graduates – which is the blue are on the bottom of the chart. Were about 1.6 million in numbers in the class of 2023. This is about 47% of public graduating classes in 2023. Over the course of the projections the number of high school graduates is expected to decline to about 1.2 million graduates – which will be about 39% of public graduates in 2041.</a:t>
            </a:r>
          </a:p>
          <a:p>
            <a:pPr marL="171450" indent="-171450">
              <a:buFont typeface="Arial" panose="020B0604020202020204" pitchFamily="34" charset="0"/>
              <a:buChar char="•"/>
            </a:pPr>
            <a:r>
              <a:rPr lang="en-US" dirty="0"/>
              <a:t>Hispanic public high school graduates – the next largest population nationally is displayed in green. In 2023 there were about 944 thousand Hispanic high school graduates. Over the course of the projections Hispanic high school graduates are expected to increase to 1.1 million public graduates, which is expected to be about 36% of the total in 2041.</a:t>
            </a:r>
          </a:p>
          <a:p>
            <a:pPr marL="171450" indent="-171450">
              <a:buFont typeface="Arial" panose="020B0604020202020204" pitchFamily="34" charset="0"/>
              <a:buChar char="•"/>
            </a:pPr>
            <a:r>
              <a:rPr lang="en-US" dirty="0"/>
              <a:t>Black public high school graduates are expected to decline by over 100,000 from around 480,000 to 373,000 between 2023 and 2041.</a:t>
            </a:r>
          </a:p>
          <a:p>
            <a:pPr marL="171450" indent="-171450">
              <a:buFont typeface="Arial" panose="020B0604020202020204" pitchFamily="34" charset="0"/>
              <a:buChar char="•"/>
            </a:pPr>
            <a:r>
              <a:rPr lang="en-US" dirty="0"/>
              <a:t>Asian and Native Hawaiian and Other Pacific Islander high school graduates are expected to decrease from nearly 218,000 to about 197,000. </a:t>
            </a:r>
          </a:p>
          <a:p>
            <a:pPr marL="171450" indent="-171450">
              <a:buFont typeface="Arial" panose="020B0604020202020204" pitchFamily="34" charset="0"/>
              <a:buChar char="•"/>
            </a:pPr>
            <a:r>
              <a:rPr lang="en-US" dirty="0"/>
              <a:t>As state previously the number of multiracial public high school graduates is expected to increase over the course of the projections from about 127,000 to just over 214,000, which means that the multiracial population is projected to be the fourth largest population of public graduates in 2041 and about 7% of the total.</a:t>
            </a:r>
          </a:p>
          <a:p>
            <a:pPr marL="171450" indent="-171450">
              <a:buFont typeface="Arial" panose="020B0604020202020204" pitchFamily="34" charset="0"/>
              <a:buChar char="•"/>
            </a:pPr>
            <a:r>
              <a:rPr lang="en-US" dirty="0"/>
              <a:t>The number of American Indian/Alaska Native high school graduates are projected to decrease from nearly 30,000 in 2023 to just under 18,000 in 2041. </a:t>
            </a:r>
          </a:p>
          <a:p>
            <a:pPr marL="171450" indent="-171450">
              <a:buFont typeface="Arial" panose="020B0604020202020204" pitchFamily="34" charset="0"/>
              <a:buChar char="•"/>
            </a:pPr>
            <a:endParaRPr lang="en-US"/>
          </a:p>
        </p:txBody>
      </p:sp>
      <p:sp>
        <p:nvSpPr>
          <p:cNvPr id="4" name="Slide Number Placeholder 3">
            <a:extLst>
              <a:ext uri="{FF2B5EF4-FFF2-40B4-BE49-F238E27FC236}">
                <a16:creationId xmlns:a16="http://schemas.microsoft.com/office/drawing/2014/main" id="{110A0C4D-C078-09AA-B624-0843C26E835F}"/>
              </a:ext>
            </a:extLst>
          </p:cNvPr>
          <p:cNvSpPr>
            <a:spLocks noGrp="1"/>
          </p:cNvSpPr>
          <p:nvPr>
            <p:ph type="sldNum" sz="quarter" idx="5"/>
          </p:nvPr>
        </p:nvSpPr>
        <p:spPr/>
        <p:txBody>
          <a:bodyPr/>
          <a:lstStyle/>
          <a:p>
            <a:fld id="{EF072405-40CF-4202-8ECA-94151F828879}" type="slidenum">
              <a:rPr lang="en-US" smtClean="0"/>
              <a:t>10</a:t>
            </a:fld>
            <a:endParaRPr lang="en-US"/>
          </a:p>
        </p:txBody>
      </p:sp>
    </p:spTree>
    <p:extLst>
      <p:ext uri="{BB962C8B-B14F-4D97-AF65-F5344CB8AC3E}">
        <p14:creationId xmlns:p14="http://schemas.microsoft.com/office/powerpoint/2010/main" val="22278597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U.S. High school graduates projected percent change. </a:t>
            </a:r>
          </a:p>
          <a:p>
            <a:endParaRPr lang="en-US"/>
          </a:p>
          <a:p>
            <a:r>
              <a:rPr lang="en-US"/>
              <a:t>This chart highlights the variation in trends by student population from the class of 2023.</a:t>
            </a:r>
          </a:p>
          <a:p>
            <a:endParaRPr lang="en-US"/>
          </a:p>
          <a:p>
            <a:pPr marL="171450" indent="-171450">
              <a:buFont typeface="Arial" panose="020B0604020202020204" pitchFamily="34" charset="0"/>
              <a:buChar char="•"/>
            </a:pPr>
            <a:r>
              <a:rPr lang="en-US"/>
              <a:t>As stated already – graduates of two or more races or multiracial graduates are projected to increase by about 68% over the course of the projections and Hispanic high school graduates are projected to increase by 16%. Two things to note about these increases – when looking at the births in the years between 2016 and 2022 – the number of multiracial and Hispanic babies born were the only populations to increase. And as Pat showed earlier – the number of babies born is recent years drives these trends into the future. Additionally, as a result of increasing births in recent years, when comparing to the last edition of Knocking – Hispanic and two or more races were the only populations to have more projected graduates in this edition compared to the 2020 edition</a:t>
            </a:r>
          </a:p>
          <a:p>
            <a:pPr marL="171450" indent="-171450">
              <a:buFont typeface="Arial" panose="020B0604020202020204" pitchFamily="34" charset="0"/>
              <a:buChar char="•"/>
            </a:pPr>
            <a:r>
              <a:rPr lang="en-US"/>
              <a:t>Asian and Native Hawaiian and Other Pacific Islanders are projected to decrease by about 10% from 2023 to 2041. A couple of things to note:</a:t>
            </a:r>
          </a:p>
          <a:p>
            <a:pPr marL="628650" lvl="1" indent="-171450">
              <a:buFont typeface="Arial" panose="020B0604020202020204" pitchFamily="34" charset="0"/>
              <a:buChar char="•"/>
            </a:pPr>
            <a:r>
              <a:rPr lang="en-US"/>
              <a:t>Due to limitations in births data we can only report separate counts of Asian and Native Hawaiian and Other Pacific Islander graduates through 2034 – and use a combined total for the whole time series.</a:t>
            </a:r>
          </a:p>
          <a:p>
            <a:pPr marL="628650" lvl="1" indent="-171450">
              <a:buFont typeface="Arial" panose="020B0604020202020204" pitchFamily="34" charset="0"/>
              <a:buChar char="•"/>
            </a:pPr>
            <a:r>
              <a:rPr lang="en-US"/>
              <a:t>In the 2020 edition, the number of Asian and Native Hawaiian and Other Pacific Islander graduates were expected to continue to increase in the end of the projections, but between in the past 5-6 years the declines in Asian and Native Hawaiian and other Pacific Islander graduates has been much steeper than the nation and other populations.</a:t>
            </a:r>
          </a:p>
          <a:p>
            <a:pPr marL="628650" lvl="1" indent="-171450">
              <a:buFont typeface="Arial" panose="020B0604020202020204" pitchFamily="34" charset="0"/>
              <a:buChar char="•"/>
            </a:pPr>
            <a:endParaRPr lang="en-US"/>
          </a:p>
          <a:p>
            <a:pPr marL="628650" lvl="1" indent="-171450">
              <a:buFont typeface="Arial" panose="020B0604020202020204" pitchFamily="34" charset="0"/>
              <a:buChar char="•"/>
            </a:pPr>
            <a:r>
              <a:rPr lang="en-US"/>
              <a:t>Black public graduates are projected to decline by about 22%</a:t>
            </a:r>
          </a:p>
          <a:p>
            <a:pPr marL="628650" lvl="1" indent="-171450">
              <a:buFont typeface="Arial" panose="020B0604020202020204" pitchFamily="34" charset="0"/>
              <a:buChar char="•"/>
            </a:pPr>
            <a:r>
              <a:rPr lang="en-US"/>
              <a:t>White public high school graduates are projected to decline by about 26% </a:t>
            </a:r>
          </a:p>
          <a:p>
            <a:pPr marL="628650" lvl="1" indent="-171450">
              <a:buFont typeface="Arial" panose="020B0604020202020204" pitchFamily="34" charset="0"/>
              <a:buChar char="•"/>
            </a:pPr>
            <a:r>
              <a:rPr lang="en-US"/>
              <a:t>And American Indian/Alaska Native public high school graduates are projected to decline by 41%. </a:t>
            </a:r>
          </a:p>
          <a:p>
            <a:pPr marL="1085850" lvl="2" indent="-171450">
              <a:buFont typeface="Arial" panose="020B0604020202020204" pitchFamily="34" charset="0"/>
              <a:buChar char="•"/>
            </a:pPr>
            <a:r>
              <a:rPr lang="en-US"/>
              <a:t>A couple of things to note about the American Indian/Alaska Native population – these data only include students enrolled in public schools and does not include the number of students enrolled and graduating from Bureau of Indian Education schools.  </a:t>
            </a:r>
          </a:p>
          <a:p>
            <a:pPr marL="1085850" lvl="2" indent="-171450">
              <a:buFont typeface="Arial" panose="020B0604020202020204" pitchFamily="34" charset="0"/>
              <a:buChar char="•"/>
            </a:pPr>
            <a:r>
              <a:rPr lang="en-US"/>
              <a:t>Additionally, we know by looking at other data sources – such as US Census data that those who identify as American Indian/Alaska Native are more likely to be of Hispanic origin or multiracial.</a:t>
            </a:r>
          </a:p>
          <a:p>
            <a:pPr marL="628650" lvl="1" indent="-171450">
              <a:buFont typeface="Arial" panose="020B0604020202020204" pitchFamily="34" charset="0"/>
              <a:buChar char="•"/>
            </a:pPr>
            <a:endParaRPr lang="en-US"/>
          </a:p>
          <a:p>
            <a:pPr marL="628650" lvl="1"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486D92F3-4710-994D-A77E-DEC2D8879A6B}" type="slidenum">
              <a:rPr lang="en-US" smtClean="0"/>
              <a:t>11</a:t>
            </a:fld>
            <a:endParaRPr lang="en-US"/>
          </a:p>
        </p:txBody>
      </p:sp>
    </p:spTree>
    <p:extLst>
      <p:ext uri="{BB962C8B-B14F-4D97-AF65-F5344CB8AC3E}">
        <p14:creationId xmlns:p14="http://schemas.microsoft.com/office/powerpoint/2010/main" val="41286089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Given the expected increase in multiracial high school graduates next 15 years – we looked at census data to better understand this population. There are two key takeaways from analysis that I think are important. </a:t>
            </a:r>
          </a:p>
          <a:p>
            <a:endParaRPr lang="en-US"/>
          </a:p>
          <a:p>
            <a:pPr marL="228600" indent="-228600">
              <a:buAutoNum type="arabicPeriod"/>
            </a:pPr>
            <a:r>
              <a:rPr lang="en-US"/>
              <a:t>First, being that the multiracial population described in our education data systems these projections is extremely diverse within itself. </a:t>
            </a:r>
          </a:p>
          <a:p>
            <a:pPr marL="228600" indent="-228600">
              <a:buAutoNum type="arabicPeriod"/>
            </a:pPr>
            <a:r>
              <a:rPr lang="en-US"/>
              <a:t>Additionally, among the other racial groups – American Indian/Alaska Native, White, Asian, Black , and Native Hawaiian and Other Pacific Islander – described in this report there are certain populations that are more impacted by the narrowly defined race and ethnicity categories. </a:t>
            </a:r>
          </a:p>
          <a:p>
            <a:pPr marL="685800" lvl="1" indent="-228600">
              <a:buAutoNum type="arabicPeriod"/>
            </a:pPr>
            <a:r>
              <a:rPr lang="en-US"/>
              <a:t>For example – if you look at the AI/AN bar on this chart – which is going to include all those who identify as AI/AN – regardless of the races in combination, alone or Hispanic origin – we see that just 25% are both non-Hispanic and single race – which is the definition used in education data analyzed for these projections. 38% are non-Hispanic and multiracial – meaning the would be categorized as two or more races in education data, and 38% are of Hispanic origin – and would be categorized as Hispanic in the education data. </a:t>
            </a:r>
          </a:p>
          <a:p>
            <a:pPr marL="685800" lvl="1" indent="-228600">
              <a:buAutoNum type="arabicPeriod"/>
            </a:pPr>
            <a:r>
              <a:rPr lang="en-US"/>
              <a:t>Another population that is heavily impacted is the Native Hawaiian and Other Pacific Islander population – which just 29% of those in the Census data that reported being Native Hawaiian/Other Pacific Islander alone and non-Hispanic .</a:t>
            </a:r>
          </a:p>
          <a:p>
            <a:pPr marL="685800" lvl="1" indent="-228600">
              <a:buAutoNum type="arabicPeriod"/>
            </a:pPr>
            <a:endParaRPr lang="en-US"/>
          </a:p>
          <a:p>
            <a:pPr marL="457200" lvl="1" indent="0">
              <a:buNone/>
            </a:pPr>
            <a:r>
              <a:rPr lang="en-US"/>
              <a:t>This is important as these are two smaller populations of students and projected to decrease over the course of the projections, but with a broader definition and/or category of race and ethnicity the numbers would be larger. </a:t>
            </a:r>
          </a:p>
        </p:txBody>
      </p:sp>
      <p:sp>
        <p:nvSpPr>
          <p:cNvPr id="4" name="Slide Number Placeholder 3"/>
          <p:cNvSpPr>
            <a:spLocks noGrp="1"/>
          </p:cNvSpPr>
          <p:nvPr>
            <p:ph type="sldNum" sz="quarter" idx="5"/>
          </p:nvPr>
        </p:nvSpPr>
        <p:spPr/>
        <p:txBody>
          <a:bodyPr/>
          <a:lstStyle/>
          <a:p>
            <a:fld id="{486D92F3-4710-994D-A77E-DEC2D8879A6B}" type="slidenum">
              <a:rPr lang="en-US" smtClean="0"/>
              <a:t>12</a:t>
            </a:fld>
            <a:endParaRPr lang="en-US"/>
          </a:p>
        </p:txBody>
      </p:sp>
    </p:spTree>
    <p:extLst>
      <p:ext uri="{BB962C8B-B14F-4D97-AF65-F5344CB8AC3E}">
        <p14:creationId xmlns:p14="http://schemas.microsoft.com/office/powerpoint/2010/main" val="21951767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6E953E-AA80-7498-7E64-5137C02E2D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6BF157-7132-7E3B-E327-B0BF00C483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B3472F-BD66-6A65-5E28-448D5F05FAE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7FF7201-FDE8-E93A-F713-0B27ED19D694}"/>
              </a:ext>
            </a:extLst>
          </p:cNvPr>
          <p:cNvSpPr>
            <a:spLocks noGrp="1"/>
          </p:cNvSpPr>
          <p:nvPr>
            <p:ph type="sldNum" sz="quarter" idx="5"/>
          </p:nvPr>
        </p:nvSpPr>
        <p:spPr/>
        <p:txBody>
          <a:bodyPr/>
          <a:lstStyle/>
          <a:p>
            <a:fld id="{486D92F3-4710-994D-A77E-DEC2D8879A6B}" type="slidenum">
              <a:rPr lang="en-US" smtClean="0"/>
              <a:t>13</a:t>
            </a:fld>
            <a:endParaRPr lang="en-US"/>
          </a:p>
        </p:txBody>
      </p:sp>
    </p:spTree>
    <p:extLst>
      <p:ext uri="{BB962C8B-B14F-4D97-AF65-F5344CB8AC3E}">
        <p14:creationId xmlns:p14="http://schemas.microsoft.com/office/powerpoint/2010/main" val="14527121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6D92F3-4710-994D-A77E-DEC2D8879A6B}" type="slidenum">
              <a:rPr lang="en-US" smtClean="0"/>
              <a:t>17</a:t>
            </a:fld>
            <a:endParaRPr lang="en-US"/>
          </a:p>
        </p:txBody>
      </p:sp>
    </p:spTree>
    <p:extLst>
      <p:ext uri="{BB962C8B-B14F-4D97-AF65-F5344CB8AC3E}">
        <p14:creationId xmlns:p14="http://schemas.microsoft.com/office/powerpoint/2010/main" val="19074700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6D92F3-4710-994D-A77E-DEC2D8879A6B}" type="slidenum">
              <a:rPr lang="en-US" smtClean="0"/>
              <a:t>18</a:t>
            </a:fld>
            <a:endParaRPr lang="en-US"/>
          </a:p>
        </p:txBody>
      </p:sp>
    </p:spTree>
    <p:extLst>
      <p:ext uri="{BB962C8B-B14F-4D97-AF65-F5344CB8AC3E}">
        <p14:creationId xmlns:p14="http://schemas.microsoft.com/office/powerpoint/2010/main" val="3647952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NCES Immediate College Enrollment Rate, https://nces.ed.gov/programs/coe/indicator/cpa/immediate-college-enrollment-rate</a:t>
            </a:r>
          </a:p>
          <a:p>
            <a:endParaRPr lang="en-US"/>
          </a:p>
        </p:txBody>
      </p:sp>
      <p:sp>
        <p:nvSpPr>
          <p:cNvPr id="4" name="Slide Number Placeholder 3"/>
          <p:cNvSpPr>
            <a:spLocks noGrp="1"/>
          </p:cNvSpPr>
          <p:nvPr>
            <p:ph type="sldNum" sz="quarter" idx="5"/>
          </p:nvPr>
        </p:nvSpPr>
        <p:spPr/>
        <p:txBody>
          <a:bodyPr/>
          <a:lstStyle/>
          <a:p>
            <a:fld id="{EF072405-40CF-4202-8ECA-94151F828879}" type="slidenum">
              <a:rPr lang="en-US" smtClean="0"/>
              <a:t>20</a:t>
            </a:fld>
            <a:endParaRPr lang="en-US"/>
          </a:p>
        </p:txBody>
      </p:sp>
    </p:spTree>
    <p:extLst>
      <p:ext uri="{BB962C8B-B14F-4D97-AF65-F5344CB8AC3E}">
        <p14:creationId xmlns:p14="http://schemas.microsoft.com/office/powerpoint/2010/main" val="31673911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6D92F3-4710-994D-A77E-DEC2D8879A6B}" type="slidenum">
              <a:rPr lang="en-US" smtClean="0"/>
              <a:t>22</a:t>
            </a:fld>
            <a:endParaRPr lang="en-US"/>
          </a:p>
        </p:txBody>
      </p:sp>
    </p:spTree>
    <p:extLst>
      <p:ext uri="{BB962C8B-B14F-4D97-AF65-F5344CB8AC3E}">
        <p14:creationId xmlns:p14="http://schemas.microsoft.com/office/powerpoint/2010/main" val="12206876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IPEDS Fall Enrollment, 2012 to 2022. Total undergraduates enrolled at public four- and two-year institutions. </a:t>
            </a:r>
          </a:p>
        </p:txBody>
      </p:sp>
      <p:sp>
        <p:nvSpPr>
          <p:cNvPr id="4" name="Slide Number Placeholder 3"/>
          <p:cNvSpPr>
            <a:spLocks noGrp="1"/>
          </p:cNvSpPr>
          <p:nvPr>
            <p:ph type="sldNum" sz="quarter" idx="5"/>
          </p:nvPr>
        </p:nvSpPr>
        <p:spPr/>
        <p:txBody>
          <a:bodyPr/>
          <a:lstStyle/>
          <a:p>
            <a:fld id="{486D92F3-4710-994D-A77E-DEC2D8879A6B}" type="slidenum">
              <a:rPr lang="en-US" smtClean="0"/>
              <a:t>23</a:t>
            </a:fld>
            <a:endParaRPr lang="en-US"/>
          </a:p>
        </p:txBody>
      </p:sp>
    </p:spTree>
    <p:extLst>
      <p:ext uri="{BB962C8B-B14F-4D97-AF65-F5344CB8AC3E}">
        <p14:creationId xmlns:p14="http://schemas.microsoft.com/office/powerpoint/2010/main" val="19297780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Undergraduate enrollment by age grouping</a:t>
            </a:r>
          </a:p>
          <a:p>
            <a:r>
              <a:rPr lang="en-US">
                <a:ea typeface="Calibri"/>
                <a:cs typeface="Calibri"/>
              </a:rPr>
              <a:t>IPEDS Fall Enrollment, 2013 to 2023</a:t>
            </a:r>
          </a:p>
        </p:txBody>
      </p:sp>
      <p:sp>
        <p:nvSpPr>
          <p:cNvPr id="4" name="Slide Number Placeholder 3"/>
          <p:cNvSpPr>
            <a:spLocks noGrp="1"/>
          </p:cNvSpPr>
          <p:nvPr>
            <p:ph type="sldNum" sz="quarter" idx="5"/>
          </p:nvPr>
        </p:nvSpPr>
        <p:spPr/>
        <p:txBody>
          <a:bodyPr/>
          <a:lstStyle/>
          <a:p>
            <a:fld id="{486D92F3-4710-994D-A77E-DEC2D8879A6B}" type="slidenum">
              <a:rPr lang="en-US" smtClean="0"/>
              <a:t>24</a:t>
            </a:fld>
            <a:endParaRPr lang="en-US"/>
          </a:p>
        </p:txBody>
      </p:sp>
    </p:spTree>
    <p:extLst>
      <p:ext uri="{BB962C8B-B14F-4D97-AF65-F5344CB8AC3E}">
        <p14:creationId xmlns:p14="http://schemas.microsoft.com/office/powerpoint/2010/main" val="1487176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6D92F3-4710-994D-A77E-DEC2D8879A6B}" type="slidenum">
              <a:rPr lang="en-US" smtClean="0"/>
              <a:t>2</a:t>
            </a:fld>
            <a:endParaRPr lang="en-US"/>
          </a:p>
        </p:txBody>
      </p:sp>
    </p:spTree>
    <p:extLst>
      <p:ext uri="{BB962C8B-B14F-4D97-AF65-F5344CB8AC3E}">
        <p14:creationId xmlns:p14="http://schemas.microsoft.com/office/powerpoint/2010/main" val="18954607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74EF58-42B0-CBDF-8852-634103425C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DE1243-7A58-5369-7F49-F68EE576F2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EA8369-0186-AEF0-F489-9DF39DA53A83}"/>
              </a:ext>
            </a:extLst>
          </p:cNvPr>
          <p:cNvSpPr>
            <a:spLocks noGrp="1"/>
          </p:cNvSpPr>
          <p:nvPr>
            <p:ph type="body" idx="1"/>
          </p:nvPr>
        </p:nvSpPr>
        <p:spPr/>
        <p:txBody>
          <a:bodyPr/>
          <a:lstStyle/>
          <a:p>
            <a:r>
              <a:rPr lang="en-US">
                <a:ea typeface="Calibri"/>
                <a:cs typeface="Calibri"/>
              </a:rPr>
              <a:t>Undergraduate enrollment by age grouping</a:t>
            </a:r>
          </a:p>
          <a:p>
            <a:r>
              <a:rPr lang="en-US">
                <a:ea typeface="Calibri"/>
                <a:cs typeface="Calibri"/>
              </a:rPr>
              <a:t>IPEDS Fall Enrollment, 2013 to 2023</a:t>
            </a:r>
          </a:p>
        </p:txBody>
      </p:sp>
      <p:sp>
        <p:nvSpPr>
          <p:cNvPr id="4" name="Slide Number Placeholder 3">
            <a:extLst>
              <a:ext uri="{FF2B5EF4-FFF2-40B4-BE49-F238E27FC236}">
                <a16:creationId xmlns:a16="http://schemas.microsoft.com/office/drawing/2014/main" id="{E05E5945-3F4C-B8C1-D14D-E8D3417D7EC7}"/>
              </a:ext>
            </a:extLst>
          </p:cNvPr>
          <p:cNvSpPr>
            <a:spLocks noGrp="1"/>
          </p:cNvSpPr>
          <p:nvPr>
            <p:ph type="sldNum" sz="quarter" idx="5"/>
          </p:nvPr>
        </p:nvSpPr>
        <p:spPr/>
        <p:txBody>
          <a:bodyPr/>
          <a:lstStyle/>
          <a:p>
            <a:fld id="{486D92F3-4710-994D-A77E-DEC2D8879A6B}" type="slidenum">
              <a:rPr lang="en-US" smtClean="0"/>
              <a:t>26</a:t>
            </a:fld>
            <a:endParaRPr lang="en-US"/>
          </a:p>
        </p:txBody>
      </p:sp>
    </p:spTree>
    <p:extLst>
      <p:ext uri="{BB962C8B-B14F-4D97-AF65-F5344CB8AC3E}">
        <p14:creationId xmlns:p14="http://schemas.microsoft.com/office/powerpoint/2010/main" val="23815965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6D92F3-4710-994D-A77E-DEC2D8879A6B}" type="slidenum">
              <a:rPr lang="en-US" smtClean="0"/>
              <a:t>27</a:t>
            </a:fld>
            <a:endParaRPr lang="en-US"/>
          </a:p>
        </p:txBody>
      </p:sp>
    </p:spTree>
    <p:extLst>
      <p:ext uri="{BB962C8B-B14F-4D97-AF65-F5344CB8AC3E}">
        <p14:creationId xmlns:p14="http://schemas.microsoft.com/office/powerpoint/2010/main" val="4621052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6D92F3-4710-994D-A77E-DEC2D8879A6B}" type="slidenum">
              <a:rPr lang="en-US" smtClean="0"/>
              <a:t>28</a:t>
            </a:fld>
            <a:endParaRPr lang="en-US"/>
          </a:p>
        </p:txBody>
      </p:sp>
    </p:spTree>
    <p:extLst>
      <p:ext uri="{BB962C8B-B14F-4D97-AF65-F5344CB8AC3E}">
        <p14:creationId xmlns:p14="http://schemas.microsoft.com/office/powerpoint/2010/main" val="292505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6D92F3-4710-994D-A77E-DEC2D8879A6B}" type="slidenum">
              <a:rPr lang="en-US" smtClean="0"/>
              <a:t>29</a:t>
            </a:fld>
            <a:endParaRPr lang="en-US"/>
          </a:p>
        </p:txBody>
      </p:sp>
    </p:spTree>
    <p:extLst>
      <p:ext uri="{BB962C8B-B14F-4D97-AF65-F5344CB8AC3E}">
        <p14:creationId xmlns:p14="http://schemas.microsoft.com/office/powerpoint/2010/main" val="25395787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6D92F3-4710-994D-A77E-DEC2D8879A6B}" type="slidenum">
              <a:rPr lang="en-US" smtClean="0"/>
              <a:t>31</a:t>
            </a:fld>
            <a:endParaRPr lang="en-US"/>
          </a:p>
        </p:txBody>
      </p:sp>
    </p:spTree>
    <p:extLst>
      <p:ext uri="{BB962C8B-B14F-4D97-AF65-F5344CB8AC3E}">
        <p14:creationId xmlns:p14="http://schemas.microsoft.com/office/powerpoint/2010/main" val="24589294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Background and introduction:</a:t>
            </a:r>
          </a:p>
          <a:p>
            <a:pPr marL="228600" indent="-228600">
              <a:buAutoNum type="arabicPeriod"/>
            </a:pPr>
            <a:r>
              <a:rPr lang="en-US"/>
              <a:t>What is knocking (for those that might not be familiar)?</a:t>
            </a:r>
          </a:p>
          <a:p>
            <a:pPr marL="228600" indent="-228600">
              <a:buAutoNum type="arabicPeriod"/>
            </a:pPr>
            <a:r>
              <a:rPr lang="en-US"/>
              <a:t>Why is it important?</a:t>
            </a:r>
          </a:p>
          <a:p>
            <a:pPr marL="228600" indent="-228600">
              <a:buAutoNum type="arabicPeriod"/>
            </a:pPr>
            <a:r>
              <a:rPr lang="en-US"/>
              <a:t>What is a little of the history</a:t>
            </a:r>
          </a:p>
          <a:p>
            <a:pPr marL="228600" indent="-228600">
              <a:buAutoNum type="arabicPeriod"/>
            </a:pPr>
            <a:r>
              <a:rPr lang="en-US"/>
              <a:t>What is the connection to the WICHE mission?</a:t>
            </a:r>
          </a:p>
          <a:p>
            <a:pPr marL="228600" indent="-228600">
              <a:buAutoNum type="arabicPeriod"/>
            </a:pPr>
            <a:r>
              <a:rPr lang="en-US"/>
              <a:t>Focus a little more on the 10</a:t>
            </a:r>
            <a:r>
              <a:rPr lang="en-US" baseline="30000"/>
              <a:t>th</a:t>
            </a:r>
            <a:r>
              <a:rPr lang="en-US"/>
              <a:t> edition, where it left off</a:t>
            </a:r>
          </a:p>
        </p:txBody>
      </p:sp>
      <p:sp>
        <p:nvSpPr>
          <p:cNvPr id="4" name="Slide Number Placeholder 3"/>
          <p:cNvSpPr>
            <a:spLocks noGrp="1"/>
          </p:cNvSpPr>
          <p:nvPr>
            <p:ph type="sldNum" sz="quarter" idx="5"/>
          </p:nvPr>
        </p:nvSpPr>
        <p:spPr/>
        <p:txBody>
          <a:bodyPr/>
          <a:lstStyle/>
          <a:p>
            <a:fld id="{25B74961-3F9F-4CAB-933F-68B0D6715E84}" type="slidenum">
              <a:rPr lang="en-US" smtClean="0"/>
              <a:t>3</a:t>
            </a:fld>
            <a:endParaRPr lang="en-US"/>
          </a:p>
        </p:txBody>
      </p:sp>
    </p:spTree>
    <p:extLst>
      <p:ext uri="{BB962C8B-B14F-4D97-AF65-F5344CB8AC3E}">
        <p14:creationId xmlns:p14="http://schemas.microsoft.com/office/powerpoint/2010/main" val="2827512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6D92F3-4710-994D-A77E-DEC2D8879A6B}" type="slidenum">
              <a:rPr lang="en-US" smtClean="0"/>
              <a:t>4</a:t>
            </a:fld>
            <a:endParaRPr lang="en-US"/>
          </a:p>
        </p:txBody>
      </p:sp>
    </p:spTree>
    <p:extLst>
      <p:ext uri="{BB962C8B-B14F-4D97-AF65-F5344CB8AC3E}">
        <p14:creationId xmlns:p14="http://schemas.microsoft.com/office/powerpoint/2010/main" val="34453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6D92F3-4710-994D-A77E-DEC2D8879A6B}" type="slidenum">
              <a:rPr lang="en-US" smtClean="0"/>
              <a:t>5</a:t>
            </a:fld>
            <a:endParaRPr lang="en-US"/>
          </a:p>
        </p:txBody>
      </p:sp>
    </p:spTree>
    <p:extLst>
      <p:ext uri="{BB962C8B-B14F-4D97-AF65-F5344CB8AC3E}">
        <p14:creationId xmlns:p14="http://schemas.microsoft.com/office/powerpoint/2010/main" val="836301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6D92F3-4710-994D-A77E-DEC2D8879A6B}" type="slidenum">
              <a:rPr lang="en-US" smtClean="0"/>
              <a:t>6</a:t>
            </a:fld>
            <a:endParaRPr lang="en-US"/>
          </a:p>
        </p:txBody>
      </p:sp>
    </p:spTree>
    <p:extLst>
      <p:ext uri="{BB962C8B-B14F-4D97-AF65-F5344CB8AC3E}">
        <p14:creationId xmlns:p14="http://schemas.microsoft.com/office/powerpoint/2010/main" val="29160626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Number of births and graduates 18 years later Births 1991 -2023 &amp; graduates </a:t>
            </a:r>
          </a:p>
        </p:txBody>
      </p:sp>
      <p:sp>
        <p:nvSpPr>
          <p:cNvPr id="4" name="Slide Number Placeholder 3"/>
          <p:cNvSpPr>
            <a:spLocks noGrp="1"/>
          </p:cNvSpPr>
          <p:nvPr>
            <p:ph type="sldNum" sz="quarter" idx="5"/>
          </p:nvPr>
        </p:nvSpPr>
        <p:spPr/>
        <p:txBody>
          <a:bodyPr/>
          <a:lstStyle/>
          <a:p>
            <a:fld id="{EF072405-40CF-4202-8ECA-94151F828879}" type="slidenum">
              <a:rPr lang="en-US" smtClean="0"/>
              <a:t>7</a:t>
            </a:fld>
            <a:endParaRPr lang="en-US"/>
          </a:p>
        </p:txBody>
      </p:sp>
    </p:spTree>
    <p:extLst>
      <p:ext uri="{BB962C8B-B14F-4D97-AF65-F5344CB8AC3E}">
        <p14:creationId xmlns:p14="http://schemas.microsoft.com/office/powerpoint/2010/main" val="15922175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NCES four-year adjust cohort graduation rate https://nces.ed.gov/programs/digest/d23/tables/dt23_219.46.asp</a:t>
            </a:r>
          </a:p>
        </p:txBody>
      </p:sp>
      <p:sp>
        <p:nvSpPr>
          <p:cNvPr id="4" name="Slide Number Placeholder 3"/>
          <p:cNvSpPr>
            <a:spLocks noGrp="1"/>
          </p:cNvSpPr>
          <p:nvPr>
            <p:ph type="sldNum" sz="quarter" idx="5"/>
          </p:nvPr>
        </p:nvSpPr>
        <p:spPr/>
        <p:txBody>
          <a:bodyPr/>
          <a:lstStyle/>
          <a:p>
            <a:fld id="{EF072405-40CF-4202-8ECA-94151F828879}" type="slidenum">
              <a:rPr lang="en-US" smtClean="0"/>
              <a:t>8</a:t>
            </a:fld>
            <a:endParaRPr lang="en-US"/>
          </a:p>
        </p:txBody>
      </p:sp>
    </p:spTree>
    <p:extLst>
      <p:ext uri="{BB962C8B-B14F-4D97-AF65-F5344CB8AC3E}">
        <p14:creationId xmlns:p14="http://schemas.microsoft.com/office/powerpoint/2010/main" val="10669706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7F8BEA-F12D-2367-33B7-516555121A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396921-9F4B-0B8E-A568-E0BC4CABC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CA8D2B-F738-9648-AF0F-858AC82FF07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459B405-732B-DF1E-F381-E914B3F80039}"/>
              </a:ext>
            </a:extLst>
          </p:cNvPr>
          <p:cNvSpPr>
            <a:spLocks noGrp="1"/>
          </p:cNvSpPr>
          <p:nvPr>
            <p:ph type="sldNum" sz="quarter" idx="5"/>
          </p:nvPr>
        </p:nvSpPr>
        <p:spPr/>
        <p:txBody>
          <a:bodyPr/>
          <a:lstStyle/>
          <a:p>
            <a:fld id="{486D92F3-4710-994D-A77E-DEC2D8879A6B}" type="slidenum">
              <a:rPr lang="en-US" smtClean="0"/>
              <a:t>9</a:t>
            </a:fld>
            <a:endParaRPr lang="en-US"/>
          </a:p>
        </p:txBody>
      </p:sp>
    </p:spTree>
    <p:extLst>
      <p:ext uri="{BB962C8B-B14F-4D97-AF65-F5344CB8AC3E}">
        <p14:creationId xmlns:p14="http://schemas.microsoft.com/office/powerpoint/2010/main" val="7507090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DB401A-57D4-4168-24C7-827A57DB4B3E}"/>
              </a:ext>
            </a:extLst>
          </p:cNvPr>
          <p:cNvSpPr>
            <a:spLocks noGrp="1"/>
          </p:cNvSpPr>
          <p:nvPr>
            <p:ph type="ctrTitle" hasCustomPrompt="1"/>
          </p:nvPr>
        </p:nvSpPr>
        <p:spPr>
          <a:xfrm>
            <a:off x="609600" y="1371600"/>
            <a:ext cx="10972800" cy="1769165"/>
          </a:xfrm>
        </p:spPr>
        <p:txBody>
          <a:bodyPr anchor="ctr">
            <a:normAutofit/>
          </a:bodyPr>
          <a:lstStyle>
            <a:lvl1pPr algn="ctr">
              <a:defRPr sz="6000" b="0">
                <a:solidFill>
                  <a:schemeClr val="accent1"/>
                </a:solidFill>
                <a:latin typeface="Open Sans" pitchFamily="2" charset="0"/>
                <a:ea typeface="Open Sans" pitchFamily="2" charset="0"/>
                <a:cs typeface="Open Sans" pitchFamily="2" charset="0"/>
              </a:defRPr>
            </a:lvl1pPr>
          </a:lstStyle>
          <a:p>
            <a:r>
              <a:rPr lang="en-US"/>
              <a:t>CLICK TO EDIT TITLE</a:t>
            </a:r>
          </a:p>
        </p:txBody>
      </p:sp>
      <p:sp>
        <p:nvSpPr>
          <p:cNvPr id="10" name="Subtitle 2">
            <a:extLst>
              <a:ext uri="{FF2B5EF4-FFF2-40B4-BE49-F238E27FC236}">
                <a16:creationId xmlns:a16="http://schemas.microsoft.com/office/drawing/2014/main" id="{2282EFD2-CE64-85CA-8CE3-6584B38B2ECD}"/>
              </a:ext>
            </a:extLst>
          </p:cNvPr>
          <p:cNvSpPr>
            <a:spLocks noGrp="1"/>
          </p:cNvSpPr>
          <p:nvPr>
            <p:ph type="subTitle" idx="4294967295" hasCustomPrompt="1"/>
          </p:nvPr>
        </p:nvSpPr>
        <p:spPr>
          <a:xfrm>
            <a:off x="609600" y="3140765"/>
            <a:ext cx="10972800" cy="414130"/>
          </a:xfrm>
        </p:spPr>
        <p:txBody>
          <a:bodyPr/>
          <a:lstStyle>
            <a:lvl1pPr marL="0" indent="0" algn="ctr">
              <a:buNone/>
              <a:defRPr>
                <a:solidFill>
                  <a:schemeClr val="tx2"/>
                </a:solidFill>
                <a:latin typeface="Oswald" pitchFamily="2" charset="77"/>
              </a:defRPr>
            </a:lvl1pPr>
          </a:lstStyle>
          <a:p>
            <a:r>
              <a:rPr lang="en-US"/>
              <a:t>CLICK TO EDIT SUBTITLE</a:t>
            </a:r>
          </a:p>
        </p:txBody>
      </p:sp>
      <p:pic>
        <p:nvPicPr>
          <p:cNvPr id="3" name="Picture 2">
            <a:extLst>
              <a:ext uri="{FF2B5EF4-FFF2-40B4-BE49-F238E27FC236}">
                <a16:creationId xmlns:a16="http://schemas.microsoft.com/office/drawing/2014/main" id="{503E9F81-D1FC-8C21-9D67-E0E79989DDA7}"/>
              </a:ext>
            </a:extLst>
          </p:cNvPr>
          <p:cNvPicPr>
            <a:picLocks noChangeAspect="1"/>
          </p:cNvPicPr>
          <p:nvPr userDrawn="1"/>
        </p:nvPicPr>
        <p:blipFill>
          <a:blip r:embed="rId3"/>
          <a:srcRect b="-8223"/>
          <a:stretch/>
        </p:blipFill>
        <p:spPr>
          <a:xfrm>
            <a:off x="4381500" y="457200"/>
            <a:ext cx="3429000" cy="989584"/>
          </a:xfrm>
          <a:prstGeom prst="rect">
            <a:avLst/>
          </a:prstGeom>
        </p:spPr>
      </p:pic>
    </p:spTree>
    <p:extLst>
      <p:ext uri="{BB962C8B-B14F-4D97-AF65-F5344CB8AC3E}">
        <p14:creationId xmlns:p14="http://schemas.microsoft.com/office/powerpoint/2010/main" val="52355280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1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C19134-CC12-66C5-5428-ADC555D82F23}"/>
              </a:ext>
            </a:extLst>
          </p:cNvPr>
          <p:cNvSpPr>
            <a:spLocks noGrp="1"/>
          </p:cNvSpPr>
          <p:nvPr>
            <p:ph type="title" hasCustomPrompt="1"/>
          </p:nvPr>
        </p:nvSpPr>
        <p:spPr>
          <a:xfrm>
            <a:off x="838200" y="2252869"/>
            <a:ext cx="10515600" cy="2352261"/>
          </a:xfrm>
        </p:spPr>
        <p:txBody>
          <a:bodyPr anchor="ctr">
            <a:normAutofit/>
          </a:bodyPr>
          <a:lstStyle>
            <a:lvl1pPr algn="ctr" defTabSz="914400" rtl="0" eaLnBrk="1" latinLnBrk="0" hangingPunct="1">
              <a:lnSpc>
                <a:spcPct val="90000"/>
              </a:lnSpc>
              <a:spcBef>
                <a:spcPct val="0"/>
              </a:spcBef>
              <a:buNone/>
              <a:defRPr lang="en-US" sz="4400" b="0" i="0" kern="1200" dirty="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SECTION TITLE</a:t>
            </a:r>
          </a:p>
        </p:txBody>
      </p:sp>
      <p:sp>
        <p:nvSpPr>
          <p:cNvPr id="3" name="Date Placeholder 2">
            <a:extLst>
              <a:ext uri="{FF2B5EF4-FFF2-40B4-BE49-F238E27FC236}">
                <a16:creationId xmlns:a16="http://schemas.microsoft.com/office/drawing/2014/main" id="{55D070C7-AF9F-160F-E4AC-827FC5CD02D8}"/>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915E1475-40EC-D3BA-674F-F3BCCDCE054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FB2ABD-7659-5DF8-2C59-7622AE809C25}"/>
              </a:ext>
            </a:extLst>
          </p:cNvPr>
          <p:cNvSpPr>
            <a:spLocks noGrp="1"/>
          </p:cNvSpPr>
          <p:nvPr>
            <p:ph type="sldNum" sz="quarter" idx="12"/>
          </p:nvPr>
        </p:nvSpPr>
        <p:spPr>
          <a:xfrm>
            <a:off x="90543" y="6344173"/>
            <a:ext cx="580913" cy="365125"/>
          </a:xfrm>
        </p:spPr>
        <p:txBody>
          <a:bodyPr/>
          <a:lstStyle/>
          <a:p>
            <a:fld id="{FF23D9EB-1720-0C41-91B3-C080FB71B20C}" type="slidenum">
              <a:rPr lang="en-US" smtClean="0"/>
              <a:t>‹#›</a:t>
            </a:fld>
            <a:endParaRPr lang="en-US"/>
          </a:p>
        </p:txBody>
      </p:sp>
    </p:spTree>
    <p:extLst>
      <p:ext uri="{BB962C8B-B14F-4D97-AF65-F5344CB8AC3E}">
        <p14:creationId xmlns:p14="http://schemas.microsoft.com/office/powerpoint/2010/main" val="2007940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CF440-344A-D257-8250-F2B4BB781264}"/>
              </a:ext>
            </a:extLst>
          </p:cNvPr>
          <p:cNvSpPr>
            <a:spLocks noGrp="1"/>
          </p:cNvSpPr>
          <p:nvPr>
            <p:ph type="title" hasCustomPrompt="1"/>
          </p:nvPr>
        </p:nvSpPr>
        <p:spPr>
          <a:xfrm>
            <a:off x="838200" y="365125"/>
            <a:ext cx="10515599" cy="914400"/>
          </a:xfrm>
        </p:spPr>
        <p:txBody>
          <a:bodyPr/>
          <a:lstStyle>
            <a:lvl1pPr>
              <a:defRPr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HEADER</a:t>
            </a:r>
          </a:p>
        </p:txBody>
      </p:sp>
      <p:sp>
        <p:nvSpPr>
          <p:cNvPr id="3" name="Content Placeholder 2">
            <a:extLst>
              <a:ext uri="{FF2B5EF4-FFF2-40B4-BE49-F238E27FC236}">
                <a16:creationId xmlns:a16="http://schemas.microsoft.com/office/drawing/2014/main" id="{9439B5F0-33B0-0E8A-EF04-1FD9B2E96FDF}"/>
              </a:ext>
            </a:extLst>
          </p:cNvPr>
          <p:cNvSpPr>
            <a:spLocks noGrp="1"/>
          </p:cNvSpPr>
          <p:nvPr>
            <p:ph idx="1" hasCustomPrompt="1"/>
          </p:nvPr>
        </p:nvSpPr>
        <p:spPr>
          <a:xfrm>
            <a:off x="838200" y="1297813"/>
            <a:ext cx="10515599" cy="4800600"/>
          </a:xfrm>
          <a:prstGeom prst="rect">
            <a:avLst/>
          </a:prstGeom>
        </p:spPr>
        <p:txBody>
          <a:bodyPr/>
          <a:lstStyle>
            <a:lvl1pPr marL="465138" indent="-465138">
              <a:lnSpc>
                <a:spcPct val="100000"/>
              </a:lnSpc>
              <a:spcAft>
                <a:spcPts val="1200"/>
              </a:spcAft>
              <a:buFont typeface=".Lucida Grande UI Regular"/>
              <a:buChar char="►"/>
              <a:tabLst/>
              <a:defRPr b="1" i="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nSpc>
                <a:spcPct val="100000"/>
              </a:lnSpc>
              <a:spcAft>
                <a:spcPts val="1200"/>
              </a:spcAft>
              <a:buFont typeface="Arial" panose="020B0604020202020204" pitchFamily="34" charset="0"/>
              <a:buChar char="•"/>
              <a:defRPr>
                <a:solidFill>
                  <a:schemeClr val="tx2"/>
                </a:solidFill>
              </a:defRPr>
            </a:lvl2pPr>
            <a:lvl3pPr marL="1143000" indent="-228600">
              <a:lnSpc>
                <a:spcPct val="100000"/>
              </a:lnSpc>
              <a:spcAft>
                <a:spcPts val="1200"/>
              </a:spcAft>
              <a:buFont typeface="Wingdings" pitchFamily="2" charset="2"/>
              <a:buChar char="§"/>
              <a:defRPr b="0" i="0">
                <a:solidFill>
                  <a:schemeClr val="tx2"/>
                </a:solidFill>
                <a:latin typeface="Open Sans Light" pitchFamily="2" charset="0"/>
                <a:ea typeface="Open Sans Light" pitchFamily="2" charset="0"/>
                <a:cs typeface="Open Sans Light" pitchFamily="2" charset="0"/>
              </a:defRPr>
            </a:lvl3pPr>
            <a:lvl4pPr>
              <a:lnSpc>
                <a:spcPct val="100000"/>
              </a:lnSpc>
              <a:spcAft>
                <a:spcPts val="1200"/>
              </a:spcAft>
              <a:defRPr b="0" i="0">
                <a:solidFill>
                  <a:schemeClr val="tx2"/>
                </a:solidFill>
                <a:latin typeface="Open Sans Light" pitchFamily="2" charset="0"/>
                <a:ea typeface="Open Sans Light" pitchFamily="2" charset="0"/>
                <a:cs typeface="Open Sans Light" pitchFamily="2" charset="0"/>
              </a:defRPr>
            </a:lvl4pPr>
            <a:lvl5pPr>
              <a:lnSpc>
                <a:spcPct val="100000"/>
              </a:lnSpc>
              <a:spcAft>
                <a:spcPts val="1200"/>
              </a:spcAft>
              <a:defRPr b="0" i="0">
                <a:solidFill>
                  <a:schemeClr val="tx2"/>
                </a:solidFill>
                <a:latin typeface="Open Sans Light" pitchFamily="2" charset="0"/>
                <a:ea typeface="Open Sans Light" pitchFamily="2" charset="0"/>
                <a:cs typeface="Open Sans Light" pitchFamily="2" charset="0"/>
              </a:defRPr>
            </a:lvl5pPr>
          </a:lstStyle>
          <a:p>
            <a:pPr lvl="0"/>
            <a:r>
              <a:rPr lang="en-US"/>
              <a:t>Click to Edit Text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EBA723-870B-4008-87DC-38140FEA8925}"/>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D5E2F39B-094B-81FC-0830-E20D8316B7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D793A9-4111-A757-836F-E97450DBD255}"/>
              </a:ext>
            </a:extLst>
          </p:cNvPr>
          <p:cNvSpPr>
            <a:spLocks noGrp="1"/>
          </p:cNvSpPr>
          <p:nvPr>
            <p:ph type="sldNum" sz="quarter" idx="12"/>
          </p:nvPr>
        </p:nvSpPr>
        <p:spPr>
          <a:xfrm>
            <a:off x="290455" y="6356350"/>
            <a:ext cx="413273" cy="365125"/>
          </a:xfrm>
        </p:spPr>
        <p:txBody>
          <a:bodyPr/>
          <a:lstStyle/>
          <a:p>
            <a:fld id="{FF23D9EB-1720-0C41-91B3-C080FB71B20C}" type="slidenum">
              <a:rPr lang="en-US" smtClean="0"/>
              <a:t>‹#›</a:t>
            </a:fld>
            <a:endParaRPr lang="en-US"/>
          </a:p>
        </p:txBody>
      </p:sp>
      <p:cxnSp>
        <p:nvCxnSpPr>
          <p:cNvPr id="7" name="Straight Connector 6">
            <a:extLst>
              <a:ext uri="{FF2B5EF4-FFF2-40B4-BE49-F238E27FC236}">
                <a16:creationId xmlns:a16="http://schemas.microsoft.com/office/drawing/2014/main" id="{D772C44F-0B8A-C6FE-584B-004A5485C602}"/>
              </a:ext>
            </a:extLst>
          </p:cNvPr>
          <p:cNvCxnSpPr>
            <a:cxnSpLocks/>
          </p:cNvCxnSpPr>
          <p:nvPr userDrawn="1"/>
        </p:nvCxnSpPr>
        <p:spPr>
          <a:xfrm>
            <a:off x="594360" y="-118872"/>
            <a:ext cx="0" cy="1370457"/>
          </a:xfrm>
          <a:prstGeom prst="line">
            <a:avLst/>
          </a:prstGeom>
          <a:ln w="50800" cap="rnd">
            <a:solidFill>
              <a:schemeClr val="accent2"/>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65058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4D3FDC4-79A8-2480-3A04-1CDF1F25BEFC}"/>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968DDB73-3787-A397-2EC5-C41706323C8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E8A31E6-0A45-9EE6-9CD2-A4D86BFC53C3}"/>
              </a:ext>
            </a:extLst>
          </p:cNvPr>
          <p:cNvSpPr>
            <a:spLocks noGrp="1"/>
          </p:cNvSpPr>
          <p:nvPr>
            <p:ph type="sldNum" sz="quarter" idx="12"/>
          </p:nvPr>
        </p:nvSpPr>
        <p:spPr>
          <a:xfrm>
            <a:off x="381000" y="6356350"/>
            <a:ext cx="391758" cy="365125"/>
          </a:xfrm>
        </p:spPr>
        <p:txBody>
          <a:bodyPr/>
          <a:lstStyle/>
          <a:p>
            <a:fld id="{FF23D9EB-1720-0C41-91B3-C080FB71B20C}" type="slidenum">
              <a:rPr lang="en-US" smtClean="0"/>
              <a:t>‹#›</a:t>
            </a:fld>
            <a:endParaRPr lang="en-US"/>
          </a:p>
        </p:txBody>
      </p:sp>
      <p:sp>
        <p:nvSpPr>
          <p:cNvPr id="9" name="Content Placeholder 2">
            <a:extLst>
              <a:ext uri="{FF2B5EF4-FFF2-40B4-BE49-F238E27FC236}">
                <a16:creationId xmlns:a16="http://schemas.microsoft.com/office/drawing/2014/main" id="{61F30EAB-5BE8-4BA4-BD99-5790A2A194B6}"/>
              </a:ext>
            </a:extLst>
          </p:cNvPr>
          <p:cNvSpPr>
            <a:spLocks noGrp="1"/>
          </p:cNvSpPr>
          <p:nvPr>
            <p:ph idx="14" hasCustomPrompt="1"/>
          </p:nvPr>
        </p:nvSpPr>
        <p:spPr>
          <a:xfrm>
            <a:off x="838200" y="1296618"/>
            <a:ext cx="6169024" cy="4800600"/>
          </a:xfrm>
          <a:prstGeom prst="rect">
            <a:avLst/>
          </a:prstGeom>
        </p:spPr>
        <p:txBody>
          <a:bodyPr/>
          <a:lstStyle>
            <a:lvl1pPr marL="465138" indent="-465138">
              <a:buFont typeface=".Lucida Grande UI Regular"/>
              <a:buChar char="►"/>
              <a:tabLst/>
              <a:defRPr b="1" i="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buFont typeface="Arial" panose="020B0604020202020204" pitchFamily="34" charset="0"/>
              <a:buChar char="•"/>
              <a:defRPr>
                <a:solidFill>
                  <a:schemeClr val="tx2"/>
                </a:solidFill>
              </a:defRPr>
            </a:lvl2pPr>
            <a:lvl3pPr marL="1143000" indent="-228600">
              <a:buFont typeface="Wingdings" pitchFamily="2" charset="2"/>
              <a:buChar char="§"/>
              <a:defRPr b="0" i="0">
                <a:latin typeface="Open Sans Light" pitchFamily="2" charset="0"/>
                <a:ea typeface="Open Sans Light" pitchFamily="2" charset="0"/>
                <a:cs typeface="Open Sans Light" pitchFamily="2" charset="0"/>
              </a:defRPr>
            </a:lvl3pPr>
            <a:lvl4pPr>
              <a:defRPr b="0" i="0">
                <a:latin typeface="Open Sans Light" pitchFamily="2" charset="0"/>
                <a:ea typeface="Open Sans Light" pitchFamily="2" charset="0"/>
                <a:cs typeface="Open Sans Light" pitchFamily="2" charset="0"/>
              </a:defRPr>
            </a:lvl4pPr>
            <a:lvl5pPr>
              <a:defRPr b="0" i="0">
                <a:latin typeface="Open Sans Light" pitchFamily="2" charset="0"/>
                <a:ea typeface="Open Sans Light" pitchFamily="2" charset="0"/>
                <a:cs typeface="Open Sans Light" pitchFamily="2" charset="0"/>
              </a:defRPr>
            </a:lvl5pPr>
          </a:lstStyle>
          <a:p>
            <a:pPr lvl="0"/>
            <a:r>
              <a:rPr lang="en-US"/>
              <a:t>Click to Edit Text</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a:extLst>
              <a:ext uri="{FF2B5EF4-FFF2-40B4-BE49-F238E27FC236}">
                <a16:creationId xmlns:a16="http://schemas.microsoft.com/office/drawing/2014/main" id="{8FE56B1E-F502-2A82-CC45-F92E2B5A0EA1}"/>
              </a:ext>
            </a:extLst>
          </p:cNvPr>
          <p:cNvCxnSpPr>
            <a:cxnSpLocks/>
          </p:cNvCxnSpPr>
          <p:nvPr userDrawn="1"/>
        </p:nvCxnSpPr>
        <p:spPr>
          <a:xfrm>
            <a:off x="594360" y="-118872"/>
            <a:ext cx="0" cy="1370457"/>
          </a:xfrm>
          <a:prstGeom prst="line">
            <a:avLst/>
          </a:prstGeom>
          <a:ln w="50800" cap="rnd">
            <a:solidFill>
              <a:schemeClr val="accent2"/>
            </a:solidFill>
            <a:round/>
          </a:ln>
        </p:spPr>
        <p:style>
          <a:lnRef idx="1">
            <a:schemeClr val="accent1"/>
          </a:lnRef>
          <a:fillRef idx="0">
            <a:schemeClr val="accent1"/>
          </a:fillRef>
          <a:effectRef idx="0">
            <a:schemeClr val="accent1"/>
          </a:effectRef>
          <a:fontRef idx="minor">
            <a:schemeClr val="tx1"/>
          </a:fontRef>
        </p:style>
      </p:cxnSp>
      <p:sp>
        <p:nvSpPr>
          <p:cNvPr id="12" name="Title 1">
            <a:extLst>
              <a:ext uri="{FF2B5EF4-FFF2-40B4-BE49-F238E27FC236}">
                <a16:creationId xmlns:a16="http://schemas.microsoft.com/office/drawing/2014/main" id="{6CDFD969-A3D8-2152-4119-BCAEBB4A77AB}"/>
              </a:ext>
            </a:extLst>
          </p:cNvPr>
          <p:cNvSpPr>
            <a:spLocks noGrp="1"/>
          </p:cNvSpPr>
          <p:nvPr>
            <p:ph type="title" hasCustomPrompt="1"/>
          </p:nvPr>
        </p:nvSpPr>
        <p:spPr>
          <a:xfrm>
            <a:off x="838200" y="365125"/>
            <a:ext cx="10515600" cy="914400"/>
          </a:xfrm>
        </p:spPr>
        <p:txBody>
          <a:bodyPr>
            <a:normAutofit/>
          </a:bodyPr>
          <a:lstStyle>
            <a:lvl1pPr algn="l" defTabSz="914400" rtl="0" eaLnBrk="1" latinLnBrk="0" hangingPunct="1">
              <a:lnSpc>
                <a:spcPct val="90000"/>
              </a:lnSpc>
              <a:spcBef>
                <a:spcPct val="0"/>
              </a:spcBef>
              <a:buNone/>
              <a:defRPr lang="en-US" sz="4400" b="0" i="0" kern="1200" dirty="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HEADER</a:t>
            </a:r>
          </a:p>
        </p:txBody>
      </p:sp>
      <p:sp>
        <p:nvSpPr>
          <p:cNvPr id="10" name="Picture Placeholder 9">
            <a:extLst>
              <a:ext uri="{FF2B5EF4-FFF2-40B4-BE49-F238E27FC236}">
                <a16:creationId xmlns:a16="http://schemas.microsoft.com/office/drawing/2014/main" id="{BBDD31EA-9637-2C30-BFAB-CE7FDA0E5464}"/>
              </a:ext>
            </a:extLst>
          </p:cNvPr>
          <p:cNvSpPr>
            <a:spLocks noGrp="1"/>
          </p:cNvSpPr>
          <p:nvPr>
            <p:ph type="pic" sz="quarter" idx="15" hasCustomPrompt="1"/>
          </p:nvPr>
        </p:nvSpPr>
        <p:spPr>
          <a:xfrm>
            <a:off x="7500938" y="1279525"/>
            <a:ext cx="3852862" cy="4818063"/>
          </a:xfrm>
        </p:spPr>
        <p:txBody>
          <a:bodyPr anchor="ctr">
            <a:normAutofit/>
          </a:bodyPr>
          <a:lstStyle>
            <a:lvl1pPr marL="0" indent="0" algn="ctr">
              <a:buNone/>
              <a:defRPr lang="en-US" sz="2800" b="1" i="0" kern="1200"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Add Image</a:t>
            </a:r>
          </a:p>
        </p:txBody>
      </p:sp>
    </p:spTree>
    <p:extLst>
      <p:ext uri="{BB962C8B-B14F-4D97-AF65-F5344CB8AC3E}">
        <p14:creationId xmlns:p14="http://schemas.microsoft.com/office/powerpoint/2010/main" val="330124374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54AF186-387D-B6C8-76D1-02143FBAE1D7}"/>
              </a:ext>
            </a:extLst>
          </p:cNvPr>
          <p:cNvSpPr>
            <a:spLocks noGrp="1"/>
          </p:cNvSpPr>
          <p:nvPr>
            <p:ph type="title"/>
          </p:nvPr>
        </p:nvSpPr>
        <p:spPr>
          <a:xfrm>
            <a:off x="838200" y="365125"/>
            <a:ext cx="10515600" cy="9144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12AE1BDC-4F6E-2043-B315-5FD76E5C1AA0}"/>
              </a:ext>
            </a:extLst>
          </p:cNvPr>
          <p:cNvSpPr>
            <a:spLocks noGrp="1"/>
          </p:cNvSpPr>
          <p:nvPr>
            <p:ph type="body" idx="1"/>
          </p:nvPr>
        </p:nvSpPr>
        <p:spPr>
          <a:xfrm>
            <a:off x="838200" y="1297813"/>
            <a:ext cx="10515600" cy="4800600"/>
          </a:xfrm>
          <a:prstGeom prst="rect">
            <a:avLst/>
          </a:prstGeom>
        </p:spPr>
        <p:txBody>
          <a:bodyPr vert="horz" lIns="91440" tIns="45720" rIns="91440" bIns="45720" rtlCol="0">
            <a:normAutofit/>
          </a:bodyPr>
          <a:lstStyle/>
          <a:p>
            <a:pPr lvl="0"/>
            <a:r>
              <a:rPr lang="en-US"/>
              <a:t> Click to edit Master text styles</a:t>
            </a:r>
          </a:p>
          <a:p>
            <a:pPr lvl="1"/>
            <a:r>
              <a:rPr lang="en-US"/>
              <a:t>SECOND LEVEL</a:t>
            </a:r>
          </a:p>
          <a:p>
            <a:pPr lvl="2"/>
            <a:r>
              <a:rPr lang="en-US"/>
              <a:t> 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9F91A2-BE87-BC6D-1D3D-29B0C962FC8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21B997EE-A9BD-4860-E9B7-C0A13BA984B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B11E7A8-547E-C521-4E12-ED3E2BE061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23D9EB-1720-0C41-91B3-C080FB71B20C}" type="slidenum">
              <a:rPr lang="en-US" smtClean="0"/>
              <a:t>‹#›</a:t>
            </a:fld>
            <a:endParaRPr lang="en-US"/>
          </a:p>
        </p:txBody>
      </p:sp>
    </p:spTree>
    <p:extLst>
      <p:ext uri="{BB962C8B-B14F-4D97-AF65-F5344CB8AC3E}">
        <p14:creationId xmlns:p14="http://schemas.microsoft.com/office/powerpoint/2010/main" val="15234069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56" r:id="rId4"/>
  </p:sldLayoutIdLst>
  <p:hf hdr="0" ftr="0" dt="0"/>
  <p:txStyles>
    <p:titleStyle>
      <a:lvl1pPr algn="l" defTabSz="914400" rtl="0" eaLnBrk="1" latinLnBrk="0" hangingPunct="1">
        <a:lnSpc>
          <a:spcPct val="90000"/>
        </a:lnSpc>
        <a:spcBef>
          <a:spcPct val="0"/>
        </a:spcBef>
        <a:buNone/>
        <a:defRPr sz="4400" kern="120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600" indent="-228600" algn="l" defTabSz="914400" rtl="0" eaLnBrk="1" latinLnBrk="0" hangingPunct="1">
        <a:lnSpc>
          <a:spcPct val="100000"/>
        </a:lnSpc>
        <a:spcBef>
          <a:spcPts val="1000"/>
        </a:spcBef>
        <a:spcAft>
          <a:spcPts val="1200"/>
        </a:spcAft>
        <a:buFont typeface="Arial" panose="020B0604020202020204" pitchFamily="34" charset="0"/>
        <a:buChar char="•"/>
        <a:defRPr sz="2800" kern="120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100000"/>
        </a:lnSpc>
        <a:spcBef>
          <a:spcPts val="500"/>
        </a:spcBef>
        <a:spcAft>
          <a:spcPts val="1200"/>
        </a:spcAft>
        <a:buFont typeface="Arial" panose="020B0604020202020204" pitchFamily="34" charset="0"/>
        <a:buChar char="•"/>
        <a:defRPr sz="2400" kern="1200">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100000"/>
        </a:lnSpc>
        <a:spcBef>
          <a:spcPts val="500"/>
        </a:spcBef>
        <a:spcAft>
          <a:spcPts val="1200"/>
        </a:spcAft>
        <a:buFont typeface="Arial" panose="020B0604020202020204" pitchFamily="34" charset="0"/>
        <a:buChar char="•"/>
        <a:defRPr sz="2000" kern="1200">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100000"/>
        </a:lnSpc>
        <a:spcBef>
          <a:spcPts val="500"/>
        </a:spcBef>
        <a:spcAft>
          <a:spcPts val="1200"/>
        </a:spcAft>
        <a:buFont typeface="Arial" panose="020B0604020202020204" pitchFamily="34" charset="0"/>
        <a:buChar char="•"/>
        <a:defRPr sz="1800" kern="1200">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100000"/>
        </a:lnSpc>
        <a:spcBef>
          <a:spcPts val="500"/>
        </a:spcBef>
        <a:spcAft>
          <a:spcPts val="1200"/>
        </a:spcAft>
        <a:buFont typeface="Arial" panose="020B0604020202020204" pitchFamily="34" charset="0"/>
        <a:buChar char="•"/>
        <a:defRPr sz="1800" kern="1200">
          <a:solidFill>
            <a:schemeClr val="tx2"/>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3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48.png"/><Relationship Id="rId4" Type="http://schemas.openxmlformats.org/officeDocument/2006/relationships/image" Target="../media/image47.png"/></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51.png"/><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mailto:plane@wiche.edu"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hyperlink" Target="https://www.wiche.edu/knocking" TargetMode="External"/><Relationship Id="rId4" Type="http://schemas.openxmlformats.org/officeDocument/2006/relationships/hyperlink" Target="mailto:cfalkenstern@wiche.edu"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hyperlink" Target="http://www.wiche.edu/knocking" TargetMode="Externa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39918-4EFD-F2FA-6E1C-49E1353F4D6E}"/>
              </a:ext>
            </a:extLst>
          </p:cNvPr>
          <p:cNvSpPr>
            <a:spLocks noGrp="1"/>
          </p:cNvSpPr>
          <p:nvPr>
            <p:ph type="ctrTitle"/>
          </p:nvPr>
        </p:nvSpPr>
        <p:spPr>
          <a:xfrm>
            <a:off x="0" y="2241765"/>
            <a:ext cx="12192000" cy="984804"/>
          </a:xfrm>
        </p:spPr>
        <p:txBody>
          <a:bodyPr>
            <a:noAutofit/>
          </a:bodyPr>
          <a:lstStyle/>
          <a:p>
            <a:pPr>
              <a:lnSpc>
                <a:spcPct val="100000"/>
              </a:lnSpc>
            </a:pPr>
            <a:r>
              <a:rPr lang="en-US" sz="3600" dirty="0">
                <a:latin typeface="Open Sans"/>
                <a:ea typeface="Open Sans"/>
                <a:cs typeface="Open Sans"/>
              </a:rPr>
              <a:t>Colorado Commission on Higher Education</a:t>
            </a:r>
            <a:br>
              <a:rPr lang="en-US" sz="3600" dirty="0"/>
            </a:br>
            <a:r>
              <a:rPr lang="en-US" sz="3600" dirty="0">
                <a:latin typeface="Open Sans"/>
                <a:ea typeface="Open Sans"/>
                <a:cs typeface="Open Sans"/>
              </a:rPr>
              <a:t>April 4, 2025</a:t>
            </a:r>
            <a:br>
              <a:rPr lang="en-US" sz="4000" dirty="0"/>
            </a:br>
            <a:endParaRPr lang="en-US" sz="4000"/>
          </a:p>
        </p:txBody>
      </p:sp>
    </p:spTree>
    <p:extLst>
      <p:ext uri="{BB962C8B-B14F-4D97-AF65-F5344CB8AC3E}">
        <p14:creationId xmlns:p14="http://schemas.microsoft.com/office/powerpoint/2010/main" val="9941763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47CD4-943C-F66E-F567-95E1A443BD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E585C8-8D8D-FF57-B9B1-ACFDE35C2F7A}"/>
              </a:ext>
            </a:extLst>
          </p:cNvPr>
          <p:cNvSpPr>
            <a:spLocks noGrp="1"/>
          </p:cNvSpPr>
          <p:nvPr>
            <p:ph type="title"/>
          </p:nvPr>
        </p:nvSpPr>
        <p:spPr/>
        <p:txBody>
          <a:bodyPr>
            <a:normAutofit fontScale="90000"/>
          </a:bodyPr>
          <a:lstStyle/>
          <a:p>
            <a:r>
              <a:rPr lang="en-US" sz="3600" dirty="0"/>
              <a:t>U.S. public high school graduates by race and ethnicity</a:t>
            </a:r>
          </a:p>
        </p:txBody>
      </p:sp>
      <p:pic>
        <p:nvPicPr>
          <p:cNvPr id="4" name="Picture 3" descr="Graph depicts U.S. public high school graduates by race and ethnicity between 2024 and projected for 2040.&#10;&#10;The corresponsding data:&#10;AI/AN: 2023: 29,706&#10;2041: 17,566&#10;Multiracial: 2023: 127,352&#10;2041: 214,303&#10;Asian &amp; NHOPI: 2023: 217,616, 2041: 196,667&#10;Black: 2023: 480,224&#10;2041: 372,960&#10;Hispanic: 2023: 944,299&#10;2041: 1,094,165&#10;White: 2023: 1,629,974&#10;2041: 1,202,287&#10;">
            <a:extLst>
              <a:ext uri="{FF2B5EF4-FFF2-40B4-BE49-F238E27FC236}">
                <a16:creationId xmlns:a16="http://schemas.microsoft.com/office/drawing/2014/main" id="{AB99D222-C2B7-EF18-F66D-99489BE76EA0}"/>
              </a:ext>
            </a:extLst>
          </p:cNvPr>
          <p:cNvPicPr>
            <a:picLocks noChangeAspect="1"/>
          </p:cNvPicPr>
          <p:nvPr/>
        </p:nvPicPr>
        <p:blipFill>
          <a:blip r:embed="rId3"/>
          <a:stretch>
            <a:fillRect/>
          </a:stretch>
        </p:blipFill>
        <p:spPr>
          <a:xfrm>
            <a:off x="0" y="1981200"/>
            <a:ext cx="7044266" cy="3962400"/>
          </a:xfrm>
          <a:prstGeom prst="rect">
            <a:avLst/>
          </a:prstGeom>
        </p:spPr>
      </p:pic>
      <p:graphicFrame>
        <p:nvGraphicFramePr>
          <p:cNvPr id="5" name="Table 4">
            <a:extLst>
              <a:ext uri="{FF2B5EF4-FFF2-40B4-BE49-F238E27FC236}">
                <a16:creationId xmlns:a16="http://schemas.microsoft.com/office/drawing/2014/main" id="{0195F186-45EF-3243-19FC-163AFAF65E39}"/>
              </a:ext>
            </a:extLst>
          </p:cNvPr>
          <p:cNvGraphicFramePr>
            <a:graphicFrameLocks noGrp="1"/>
          </p:cNvGraphicFramePr>
          <p:nvPr>
            <p:extLst>
              <p:ext uri="{D42A27DB-BD31-4B8C-83A1-F6EECF244321}">
                <p14:modId xmlns:p14="http://schemas.microsoft.com/office/powerpoint/2010/main" val="1759210089"/>
              </p:ext>
            </p:extLst>
          </p:nvPr>
        </p:nvGraphicFramePr>
        <p:xfrm>
          <a:off x="6858000" y="1642260"/>
          <a:ext cx="5181600" cy="4640279"/>
        </p:xfrm>
        <a:graphic>
          <a:graphicData uri="http://schemas.openxmlformats.org/drawingml/2006/table">
            <a:tbl>
              <a:tblPr firstRow="1"/>
              <a:tblGrid>
                <a:gridCol w="2133600">
                  <a:extLst>
                    <a:ext uri="{9D8B030D-6E8A-4147-A177-3AD203B41FA5}">
                      <a16:colId xmlns:a16="http://schemas.microsoft.com/office/drawing/2014/main" val="3645441098"/>
                    </a:ext>
                  </a:extLst>
                </a:gridCol>
                <a:gridCol w="1524000">
                  <a:extLst>
                    <a:ext uri="{9D8B030D-6E8A-4147-A177-3AD203B41FA5}">
                      <a16:colId xmlns:a16="http://schemas.microsoft.com/office/drawing/2014/main" val="2930110059"/>
                    </a:ext>
                  </a:extLst>
                </a:gridCol>
                <a:gridCol w="1524000">
                  <a:extLst>
                    <a:ext uri="{9D8B030D-6E8A-4147-A177-3AD203B41FA5}">
                      <a16:colId xmlns:a16="http://schemas.microsoft.com/office/drawing/2014/main" val="3012177890"/>
                    </a:ext>
                  </a:extLst>
                </a:gridCol>
              </a:tblGrid>
              <a:tr h="613410">
                <a:tc>
                  <a:txBody>
                    <a:bodyPr/>
                    <a:lstStyle/>
                    <a:p>
                      <a:pPr algn="ctr" fontAlgn="b"/>
                      <a:r>
                        <a:rPr lang="en-US" sz="2000" b="1" i="0" u="none" strike="noStrike" dirty="0">
                          <a:solidFill>
                            <a:srgbClr val="000000"/>
                          </a:solidFill>
                          <a:effectLst/>
                          <a:latin typeface="Open Sans"/>
                          <a:ea typeface="Open Sans"/>
                          <a:cs typeface="Open Sans"/>
                        </a:rPr>
                        <a:t>Race/Ethnicity</a:t>
                      </a:r>
                    </a:p>
                  </a:txBody>
                  <a:tcPr marL="3810" marR="3810" marT="3810" marB="0" anchor="ctr">
                    <a:lnL>
                      <a:noFill/>
                    </a:lnL>
                    <a:lnR>
                      <a:noFill/>
                    </a:lnR>
                    <a:lnT>
                      <a:noFill/>
                    </a:lnT>
                    <a:lnB>
                      <a:noFill/>
                    </a:lnB>
                    <a:noFill/>
                  </a:tcPr>
                </a:tc>
                <a:tc>
                  <a:txBody>
                    <a:bodyPr/>
                    <a:lstStyle/>
                    <a:p>
                      <a:pPr algn="ctr" fontAlgn="b"/>
                      <a:r>
                        <a:rPr lang="en-US" sz="2000" b="1" i="0" u="none" strike="noStrike" dirty="0">
                          <a:solidFill>
                            <a:srgbClr val="000000"/>
                          </a:solidFill>
                          <a:effectLst/>
                          <a:latin typeface="Open Sans"/>
                          <a:ea typeface="Open Sans"/>
                          <a:cs typeface="Open Sans"/>
                        </a:rPr>
                        <a:t>2023</a:t>
                      </a:r>
                    </a:p>
                  </a:txBody>
                  <a:tcPr marL="3810" marR="3810" marT="3810" marB="0" anchor="ctr">
                    <a:lnL>
                      <a:noFill/>
                    </a:lnL>
                    <a:lnR>
                      <a:noFill/>
                    </a:lnR>
                    <a:lnT>
                      <a:noFill/>
                    </a:lnT>
                    <a:lnB>
                      <a:noFill/>
                    </a:lnB>
                    <a:noFill/>
                  </a:tcPr>
                </a:tc>
                <a:tc>
                  <a:txBody>
                    <a:bodyPr/>
                    <a:lstStyle/>
                    <a:p>
                      <a:pPr algn="ctr" fontAlgn="b"/>
                      <a:r>
                        <a:rPr lang="en-US" sz="2000" b="1" i="0" u="none" strike="noStrike" dirty="0">
                          <a:solidFill>
                            <a:srgbClr val="000000"/>
                          </a:solidFill>
                          <a:effectLst/>
                          <a:latin typeface="Open Sans"/>
                          <a:ea typeface="Open Sans"/>
                          <a:cs typeface="Open Sans"/>
                        </a:rPr>
                        <a:t>2041</a:t>
                      </a:r>
                    </a:p>
                  </a:txBody>
                  <a:tcPr marL="3810" marR="3810" marT="3810" marB="0" anchor="ctr">
                    <a:lnL>
                      <a:noFill/>
                    </a:lnL>
                    <a:lnR>
                      <a:noFill/>
                    </a:lnR>
                    <a:lnT>
                      <a:noFill/>
                    </a:lnT>
                    <a:lnB>
                      <a:noFill/>
                    </a:lnB>
                    <a:noFill/>
                  </a:tcPr>
                </a:tc>
                <a:extLst>
                  <a:ext uri="{0D108BD9-81ED-4DB2-BD59-A6C34878D82A}">
                    <a16:rowId xmlns:a16="http://schemas.microsoft.com/office/drawing/2014/main" val="3220592959"/>
                  </a:ext>
                </a:extLst>
              </a:tr>
              <a:tr h="613410">
                <a:tc>
                  <a:txBody>
                    <a:bodyPr/>
                    <a:lstStyle/>
                    <a:p>
                      <a:pPr algn="ctr" fontAlgn="b"/>
                      <a:r>
                        <a:rPr lang="en-US" sz="2000" b="1" i="0" u="none" strike="noStrike" dirty="0">
                          <a:solidFill>
                            <a:schemeClr val="accent3">
                              <a:lumMod val="75000"/>
                            </a:schemeClr>
                          </a:solidFill>
                          <a:effectLst/>
                          <a:latin typeface="Open Sans"/>
                          <a:ea typeface="Open Sans"/>
                          <a:cs typeface="Open Sans"/>
                        </a:rPr>
                        <a:t>AI/AN</a:t>
                      </a:r>
                      <a:endParaRPr lang="en-US" sz="2000" b="1" i="0" u="none" strike="noStrike" dirty="0">
                        <a:solidFill>
                          <a:schemeClr val="accent3">
                            <a:lumMod val="75000"/>
                          </a:schemeClr>
                        </a:solidFill>
                        <a:effectLst/>
                        <a:latin typeface="Open Sans" panose="020B0606030504020204" pitchFamily="34" charset="0"/>
                        <a:ea typeface="Open Sans" panose="020B0606030504020204" pitchFamily="34" charset="0"/>
                        <a:cs typeface="Open Sans" panose="020B0606030504020204" pitchFamily="34" charset="0"/>
                      </a:endParaRPr>
                    </a:p>
                  </a:txBody>
                  <a:tcPr marL="3810" marR="3810" marT="3810" marB="0" anchor="ctr">
                    <a:lnL>
                      <a:noFill/>
                    </a:lnL>
                    <a:lnR>
                      <a:noFill/>
                    </a:lnR>
                    <a:lnT>
                      <a:noFill/>
                    </a:lnT>
                    <a:lnB>
                      <a:noFill/>
                    </a:lnB>
                    <a:solidFill>
                      <a:srgbClr val="D88945"/>
                    </a:solidFill>
                  </a:tcPr>
                </a:tc>
                <a:tc>
                  <a:txBody>
                    <a:bodyPr/>
                    <a:lstStyle/>
                    <a:p>
                      <a:pPr algn="ctr" fontAlgn="b"/>
                      <a:r>
                        <a:rPr lang="en-US" sz="2000" b="1" i="0" u="none" strike="noStrike" dirty="0">
                          <a:solidFill>
                            <a:schemeClr val="accent3">
                              <a:lumMod val="75000"/>
                            </a:schemeClr>
                          </a:solidFill>
                          <a:effectLst/>
                          <a:latin typeface="Open Sans"/>
                          <a:ea typeface="Open Sans"/>
                          <a:cs typeface="Open Sans"/>
                        </a:rPr>
                        <a:t>29,706</a:t>
                      </a:r>
                    </a:p>
                  </a:txBody>
                  <a:tcPr marL="3810" marR="3810" marT="3810" marB="0" anchor="ctr">
                    <a:lnL>
                      <a:noFill/>
                    </a:lnL>
                    <a:lnR>
                      <a:noFill/>
                    </a:lnR>
                    <a:lnT>
                      <a:noFill/>
                    </a:lnT>
                    <a:lnB>
                      <a:noFill/>
                    </a:lnB>
                    <a:solidFill>
                      <a:srgbClr val="D88945"/>
                    </a:solidFill>
                  </a:tcPr>
                </a:tc>
                <a:tc>
                  <a:txBody>
                    <a:bodyPr/>
                    <a:lstStyle/>
                    <a:p>
                      <a:pPr algn="ctr" fontAlgn="b"/>
                      <a:r>
                        <a:rPr lang="en-US" sz="2000" b="1" i="0" u="none" strike="noStrike" dirty="0">
                          <a:solidFill>
                            <a:schemeClr val="accent3">
                              <a:lumMod val="75000"/>
                            </a:schemeClr>
                          </a:solidFill>
                          <a:effectLst/>
                          <a:latin typeface="Open Sans"/>
                          <a:ea typeface="Open Sans"/>
                          <a:cs typeface="Open Sans"/>
                        </a:rPr>
                        <a:t>17,566</a:t>
                      </a:r>
                    </a:p>
                  </a:txBody>
                  <a:tcPr marL="3810" marR="3810" marT="3810" marB="0" anchor="ctr">
                    <a:lnL>
                      <a:noFill/>
                    </a:lnL>
                    <a:lnR>
                      <a:noFill/>
                    </a:lnR>
                    <a:lnT>
                      <a:noFill/>
                    </a:lnT>
                    <a:lnB>
                      <a:noFill/>
                    </a:lnB>
                    <a:solidFill>
                      <a:srgbClr val="D88945"/>
                    </a:solidFill>
                  </a:tcPr>
                </a:tc>
                <a:extLst>
                  <a:ext uri="{0D108BD9-81ED-4DB2-BD59-A6C34878D82A}">
                    <a16:rowId xmlns:a16="http://schemas.microsoft.com/office/drawing/2014/main" val="2745252369"/>
                  </a:ext>
                </a:extLst>
              </a:tr>
              <a:tr h="613410">
                <a:tc>
                  <a:txBody>
                    <a:bodyPr/>
                    <a:lstStyle/>
                    <a:p>
                      <a:pPr algn="ctr" fontAlgn="b"/>
                      <a:r>
                        <a:rPr lang="en-US" sz="2000" b="1" i="0" u="none" strike="noStrike" dirty="0">
                          <a:solidFill>
                            <a:schemeClr val="bg1"/>
                          </a:solidFill>
                          <a:effectLst/>
                          <a:latin typeface="Open Sans"/>
                          <a:ea typeface="Open Sans"/>
                          <a:cs typeface="Open Sans"/>
                        </a:rPr>
                        <a:t>Multiracial</a:t>
                      </a:r>
                    </a:p>
                  </a:txBody>
                  <a:tcPr marL="3810" marR="3810" marT="3810" marB="0" anchor="ctr">
                    <a:lnL>
                      <a:noFill/>
                    </a:lnL>
                    <a:lnR>
                      <a:noFill/>
                    </a:lnR>
                    <a:lnT>
                      <a:noFill/>
                    </a:lnT>
                    <a:lnB>
                      <a:noFill/>
                    </a:lnB>
                    <a:solidFill>
                      <a:srgbClr val="8D4644"/>
                    </a:solidFill>
                  </a:tcPr>
                </a:tc>
                <a:tc>
                  <a:txBody>
                    <a:bodyPr/>
                    <a:lstStyle/>
                    <a:p>
                      <a:pPr algn="ctr" fontAlgn="b"/>
                      <a:r>
                        <a:rPr lang="en-US" sz="2000" b="1" i="0" u="none" strike="noStrike" dirty="0">
                          <a:solidFill>
                            <a:schemeClr val="bg1"/>
                          </a:solidFill>
                          <a:effectLst/>
                          <a:latin typeface="Open Sans"/>
                          <a:ea typeface="Open Sans"/>
                          <a:cs typeface="Open Sans"/>
                        </a:rPr>
                        <a:t>127,352</a:t>
                      </a:r>
                    </a:p>
                  </a:txBody>
                  <a:tcPr marL="3810" marR="3810" marT="3810" marB="0" anchor="ctr">
                    <a:lnL>
                      <a:noFill/>
                    </a:lnL>
                    <a:lnR>
                      <a:noFill/>
                    </a:lnR>
                    <a:lnT>
                      <a:noFill/>
                    </a:lnT>
                    <a:lnB>
                      <a:noFill/>
                    </a:lnB>
                    <a:solidFill>
                      <a:srgbClr val="8D4644"/>
                    </a:solidFill>
                  </a:tcPr>
                </a:tc>
                <a:tc>
                  <a:txBody>
                    <a:bodyPr/>
                    <a:lstStyle/>
                    <a:p>
                      <a:pPr algn="ctr" fontAlgn="b"/>
                      <a:r>
                        <a:rPr lang="en-US" sz="2000" b="1" i="0" u="none" strike="noStrike" dirty="0">
                          <a:solidFill>
                            <a:schemeClr val="bg1"/>
                          </a:solidFill>
                          <a:effectLst/>
                          <a:latin typeface="Open Sans"/>
                          <a:ea typeface="Open Sans"/>
                          <a:cs typeface="Open Sans"/>
                        </a:rPr>
                        <a:t>214,303</a:t>
                      </a:r>
                    </a:p>
                  </a:txBody>
                  <a:tcPr marL="3810" marR="3810" marT="3810" marB="0" anchor="ctr">
                    <a:lnL>
                      <a:noFill/>
                    </a:lnL>
                    <a:lnR>
                      <a:noFill/>
                    </a:lnR>
                    <a:lnT>
                      <a:noFill/>
                    </a:lnT>
                    <a:lnB>
                      <a:noFill/>
                    </a:lnB>
                    <a:solidFill>
                      <a:srgbClr val="8D4644"/>
                    </a:solidFill>
                  </a:tcPr>
                </a:tc>
                <a:extLst>
                  <a:ext uri="{0D108BD9-81ED-4DB2-BD59-A6C34878D82A}">
                    <a16:rowId xmlns:a16="http://schemas.microsoft.com/office/drawing/2014/main" val="3508853960"/>
                  </a:ext>
                </a:extLst>
              </a:tr>
              <a:tr h="613410">
                <a:tc>
                  <a:txBody>
                    <a:bodyPr/>
                    <a:lstStyle/>
                    <a:p>
                      <a:pPr algn="ctr" fontAlgn="b"/>
                      <a:r>
                        <a:rPr lang="en-US" sz="2000" b="1" i="0" u="none" strike="noStrike" dirty="0">
                          <a:solidFill>
                            <a:schemeClr val="accent3">
                              <a:lumMod val="75000"/>
                            </a:schemeClr>
                          </a:solidFill>
                          <a:effectLst/>
                          <a:latin typeface="Open Sans"/>
                          <a:ea typeface="Open Sans"/>
                          <a:cs typeface="Open Sans"/>
                        </a:rPr>
                        <a:t>Asian &amp; NHOPI</a:t>
                      </a:r>
                    </a:p>
                  </a:txBody>
                  <a:tcPr marL="3810" marR="3810" marT="3810" marB="0" anchor="ctr">
                    <a:lnL>
                      <a:noFill/>
                    </a:lnL>
                    <a:lnR>
                      <a:noFill/>
                    </a:lnR>
                    <a:lnT>
                      <a:noFill/>
                    </a:lnT>
                    <a:lnB>
                      <a:noFill/>
                    </a:lnB>
                    <a:solidFill>
                      <a:srgbClr val="A19A92"/>
                    </a:solidFill>
                  </a:tcPr>
                </a:tc>
                <a:tc>
                  <a:txBody>
                    <a:bodyPr/>
                    <a:lstStyle/>
                    <a:p>
                      <a:pPr algn="ctr" fontAlgn="b"/>
                      <a:r>
                        <a:rPr lang="en-US" sz="2000" b="1" i="0" u="none" strike="noStrike" dirty="0">
                          <a:solidFill>
                            <a:schemeClr val="accent3">
                              <a:lumMod val="75000"/>
                            </a:schemeClr>
                          </a:solidFill>
                          <a:effectLst/>
                          <a:latin typeface="Open Sans"/>
                          <a:ea typeface="Open Sans"/>
                          <a:cs typeface="Open Sans"/>
                        </a:rPr>
                        <a:t>217,616</a:t>
                      </a:r>
                    </a:p>
                  </a:txBody>
                  <a:tcPr marL="3810" marR="3810" marT="3810" marB="0" anchor="ctr">
                    <a:lnL>
                      <a:noFill/>
                    </a:lnL>
                    <a:lnR>
                      <a:noFill/>
                    </a:lnR>
                    <a:lnT>
                      <a:noFill/>
                    </a:lnT>
                    <a:lnB>
                      <a:noFill/>
                    </a:lnB>
                    <a:solidFill>
                      <a:srgbClr val="A19A92"/>
                    </a:solidFill>
                  </a:tcPr>
                </a:tc>
                <a:tc>
                  <a:txBody>
                    <a:bodyPr/>
                    <a:lstStyle/>
                    <a:p>
                      <a:pPr algn="ctr" fontAlgn="b"/>
                      <a:r>
                        <a:rPr lang="en-US" sz="2000" b="1" i="0" u="none" strike="noStrike" dirty="0">
                          <a:solidFill>
                            <a:schemeClr val="accent3">
                              <a:lumMod val="75000"/>
                            </a:schemeClr>
                          </a:solidFill>
                          <a:effectLst/>
                          <a:latin typeface="Open Sans"/>
                          <a:ea typeface="Open Sans"/>
                          <a:cs typeface="Open Sans"/>
                        </a:rPr>
                        <a:t>196,667</a:t>
                      </a:r>
                    </a:p>
                  </a:txBody>
                  <a:tcPr marL="3810" marR="3810" marT="3810" marB="0" anchor="ctr">
                    <a:lnL>
                      <a:noFill/>
                    </a:lnL>
                    <a:lnR>
                      <a:noFill/>
                    </a:lnR>
                    <a:lnT>
                      <a:noFill/>
                    </a:lnT>
                    <a:lnB>
                      <a:noFill/>
                    </a:lnB>
                    <a:solidFill>
                      <a:srgbClr val="A19A92"/>
                    </a:solidFill>
                  </a:tcPr>
                </a:tc>
                <a:extLst>
                  <a:ext uri="{0D108BD9-81ED-4DB2-BD59-A6C34878D82A}">
                    <a16:rowId xmlns:a16="http://schemas.microsoft.com/office/drawing/2014/main" val="2003675481"/>
                  </a:ext>
                </a:extLst>
              </a:tr>
              <a:tr h="613410">
                <a:tc>
                  <a:txBody>
                    <a:bodyPr/>
                    <a:lstStyle/>
                    <a:p>
                      <a:pPr algn="ctr" fontAlgn="b"/>
                      <a:r>
                        <a:rPr lang="en-US" sz="2000" b="1" i="0" u="none" strike="noStrike" dirty="0">
                          <a:solidFill>
                            <a:schemeClr val="tx2">
                              <a:lumMod val="75000"/>
                            </a:schemeClr>
                          </a:solidFill>
                          <a:effectLst/>
                          <a:latin typeface="Open Sans"/>
                          <a:ea typeface="Open Sans"/>
                          <a:cs typeface="Open Sans"/>
                        </a:rPr>
                        <a:t>Black</a:t>
                      </a:r>
                    </a:p>
                  </a:txBody>
                  <a:tcPr marL="3810" marR="3810" marT="3810" marB="0" anchor="ctr">
                    <a:lnL>
                      <a:noFill/>
                    </a:lnL>
                    <a:lnR>
                      <a:noFill/>
                    </a:lnR>
                    <a:lnT>
                      <a:noFill/>
                    </a:lnT>
                    <a:lnB>
                      <a:noFill/>
                    </a:lnB>
                    <a:solidFill>
                      <a:srgbClr val="ECB73F"/>
                    </a:solidFill>
                  </a:tcPr>
                </a:tc>
                <a:tc>
                  <a:txBody>
                    <a:bodyPr/>
                    <a:lstStyle/>
                    <a:p>
                      <a:pPr algn="ctr" fontAlgn="b"/>
                      <a:r>
                        <a:rPr lang="en-US" sz="2000" b="1" i="0" u="none" strike="noStrike" dirty="0">
                          <a:solidFill>
                            <a:schemeClr val="tx2">
                              <a:lumMod val="75000"/>
                            </a:schemeClr>
                          </a:solidFill>
                          <a:effectLst/>
                          <a:latin typeface="Open Sans"/>
                          <a:ea typeface="Open Sans"/>
                          <a:cs typeface="Open Sans"/>
                        </a:rPr>
                        <a:t>480,224</a:t>
                      </a:r>
                    </a:p>
                  </a:txBody>
                  <a:tcPr marL="3810" marR="3810" marT="3810" marB="0" anchor="ctr">
                    <a:lnL>
                      <a:noFill/>
                    </a:lnL>
                    <a:lnR>
                      <a:noFill/>
                    </a:lnR>
                    <a:lnT>
                      <a:noFill/>
                    </a:lnT>
                    <a:lnB>
                      <a:noFill/>
                    </a:lnB>
                    <a:solidFill>
                      <a:srgbClr val="ECB73F"/>
                    </a:solidFill>
                  </a:tcPr>
                </a:tc>
                <a:tc>
                  <a:txBody>
                    <a:bodyPr/>
                    <a:lstStyle/>
                    <a:p>
                      <a:pPr algn="ctr" fontAlgn="b"/>
                      <a:r>
                        <a:rPr lang="en-US" sz="2000" b="1" i="0" u="none" strike="noStrike" dirty="0">
                          <a:solidFill>
                            <a:schemeClr val="tx2">
                              <a:lumMod val="75000"/>
                            </a:schemeClr>
                          </a:solidFill>
                          <a:effectLst/>
                          <a:latin typeface="Open Sans"/>
                          <a:ea typeface="Open Sans"/>
                          <a:cs typeface="Open Sans"/>
                        </a:rPr>
                        <a:t>372,960</a:t>
                      </a:r>
                    </a:p>
                  </a:txBody>
                  <a:tcPr marL="3810" marR="3810" marT="3810" marB="0" anchor="ctr">
                    <a:lnL>
                      <a:noFill/>
                    </a:lnL>
                    <a:lnR>
                      <a:noFill/>
                    </a:lnR>
                    <a:lnT>
                      <a:noFill/>
                    </a:lnT>
                    <a:lnB>
                      <a:noFill/>
                    </a:lnB>
                    <a:solidFill>
                      <a:srgbClr val="ECB73F"/>
                    </a:solidFill>
                  </a:tcPr>
                </a:tc>
                <a:extLst>
                  <a:ext uri="{0D108BD9-81ED-4DB2-BD59-A6C34878D82A}">
                    <a16:rowId xmlns:a16="http://schemas.microsoft.com/office/drawing/2014/main" val="2713441030"/>
                  </a:ext>
                </a:extLst>
              </a:tr>
              <a:tr h="613410">
                <a:tc>
                  <a:txBody>
                    <a:bodyPr/>
                    <a:lstStyle/>
                    <a:p>
                      <a:pPr algn="ctr" fontAlgn="b"/>
                      <a:r>
                        <a:rPr lang="en-US" sz="2000" b="1" i="0" u="none" strike="noStrike" dirty="0">
                          <a:solidFill>
                            <a:schemeClr val="bg1"/>
                          </a:solidFill>
                          <a:effectLst/>
                          <a:latin typeface="Open Sans"/>
                          <a:ea typeface="Open Sans"/>
                          <a:cs typeface="Open Sans"/>
                        </a:rPr>
                        <a:t>Hispanic</a:t>
                      </a:r>
                    </a:p>
                  </a:txBody>
                  <a:tcPr marL="3810" marR="3810" marT="3810" marB="0" anchor="ctr">
                    <a:lnL>
                      <a:noFill/>
                    </a:lnL>
                    <a:lnR>
                      <a:noFill/>
                    </a:lnR>
                    <a:lnT>
                      <a:noFill/>
                    </a:lnT>
                    <a:lnB>
                      <a:noFill/>
                    </a:lnB>
                    <a:solidFill>
                      <a:srgbClr val="3D8062"/>
                    </a:solidFill>
                  </a:tcPr>
                </a:tc>
                <a:tc>
                  <a:txBody>
                    <a:bodyPr/>
                    <a:lstStyle/>
                    <a:p>
                      <a:pPr algn="ctr" fontAlgn="b"/>
                      <a:r>
                        <a:rPr lang="en-US" sz="2000" b="1" i="0" u="none" strike="noStrike" dirty="0">
                          <a:solidFill>
                            <a:schemeClr val="bg1"/>
                          </a:solidFill>
                          <a:effectLst/>
                          <a:latin typeface="Open Sans"/>
                          <a:ea typeface="Open Sans"/>
                          <a:cs typeface="Open Sans"/>
                        </a:rPr>
                        <a:t>944,299</a:t>
                      </a:r>
                    </a:p>
                  </a:txBody>
                  <a:tcPr marL="3810" marR="3810" marT="3810" marB="0" anchor="ctr">
                    <a:lnL>
                      <a:noFill/>
                    </a:lnL>
                    <a:lnR>
                      <a:noFill/>
                    </a:lnR>
                    <a:lnT>
                      <a:noFill/>
                    </a:lnT>
                    <a:lnB>
                      <a:noFill/>
                    </a:lnB>
                    <a:solidFill>
                      <a:srgbClr val="3D8062"/>
                    </a:solidFill>
                  </a:tcPr>
                </a:tc>
                <a:tc>
                  <a:txBody>
                    <a:bodyPr/>
                    <a:lstStyle/>
                    <a:p>
                      <a:pPr algn="ctr" fontAlgn="b"/>
                      <a:r>
                        <a:rPr lang="en-US" sz="2000" b="1" i="0" u="none" strike="noStrike" dirty="0">
                          <a:solidFill>
                            <a:schemeClr val="bg1"/>
                          </a:solidFill>
                          <a:effectLst/>
                          <a:latin typeface="Open Sans"/>
                          <a:ea typeface="Open Sans"/>
                          <a:cs typeface="Open Sans"/>
                        </a:rPr>
                        <a:t>1,094,165</a:t>
                      </a:r>
                    </a:p>
                  </a:txBody>
                  <a:tcPr marL="3810" marR="3810" marT="3810" marB="0" anchor="ctr">
                    <a:lnL>
                      <a:noFill/>
                    </a:lnL>
                    <a:lnR>
                      <a:noFill/>
                    </a:lnR>
                    <a:lnT>
                      <a:noFill/>
                    </a:lnT>
                    <a:lnB>
                      <a:noFill/>
                    </a:lnB>
                    <a:solidFill>
                      <a:srgbClr val="3D8062"/>
                    </a:solidFill>
                  </a:tcPr>
                </a:tc>
                <a:extLst>
                  <a:ext uri="{0D108BD9-81ED-4DB2-BD59-A6C34878D82A}">
                    <a16:rowId xmlns:a16="http://schemas.microsoft.com/office/drawing/2014/main" val="2675907628"/>
                  </a:ext>
                </a:extLst>
              </a:tr>
              <a:tr h="613410">
                <a:tc>
                  <a:txBody>
                    <a:bodyPr/>
                    <a:lstStyle/>
                    <a:p>
                      <a:pPr algn="ctr" fontAlgn="b"/>
                      <a:r>
                        <a:rPr lang="en-US" sz="2000" b="1" i="0" u="none" strike="noStrike" dirty="0">
                          <a:solidFill>
                            <a:schemeClr val="bg1"/>
                          </a:solidFill>
                          <a:effectLst/>
                          <a:latin typeface="Open Sans"/>
                          <a:ea typeface="Open Sans"/>
                          <a:cs typeface="Open Sans"/>
                        </a:rPr>
                        <a:t>White</a:t>
                      </a:r>
                    </a:p>
                  </a:txBody>
                  <a:tcPr marL="3810" marR="3810" marT="3810" marB="0" anchor="ctr">
                    <a:lnL>
                      <a:noFill/>
                    </a:lnL>
                    <a:lnR>
                      <a:noFill/>
                    </a:lnR>
                    <a:lnT>
                      <a:noFill/>
                    </a:lnT>
                    <a:lnB>
                      <a:noFill/>
                    </a:lnB>
                    <a:solidFill>
                      <a:srgbClr val="6D94B7"/>
                    </a:solidFill>
                  </a:tcPr>
                </a:tc>
                <a:tc>
                  <a:txBody>
                    <a:bodyPr/>
                    <a:lstStyle/>
                    <a:p>
                      <a:pPr algn="ctr" fontAlgn="b"/>
                      <a:r>
                        <a:rPr lang="en-US" sz="2000" b="1" i="0" u="none" strike="noStrike" dirty="0">
                          <a:solidFill>
                            <a:schemeClr val="bg1"/>
                          </a:solidFill>
                          <a:effectLst/>
                          <a:latin typeface="Open Sans"/>
                          <a:ea typeface="Open Sans"/>
                          <a:cs typeface="Open Sans"/>
                        </a:rPr>
                        <a:t>1,629,974</a:t>
                      </a:r>
                    </a:p>
                  </a:txBody>
                  <a:tcPr marL="3810" marR="3810" marT="3810" marB="0" anchor="ctr">
                    <a:lnL>
                      <a:noFill/>
                    </a:lnL>
                    <a:lnR>
                      <a:noFill/>
                    </a:lnR>
                    <a:lnT>
                      <a:noFill/>
                    </a:lnT>
                    <a:lnB>
                      <a:noFill/>
                    </a:lnB>
                    <a:solidFill>
                      <a:srgbClr val="6D94B7"/>
                    </a:solidFill>
                  </a:tcPr>
                </a:tc>
                <a:tc>
                  <a:txBody>
                    <a:bodyPr/>
                    <a:lstStyle/>
                    <a:p>
                      <a:pPr algn="ctr" fontAlgn="b"/>
                      <a:r>
                        <a:rPr lang="en-US" sz="2000" b="1" i="0" u="none" strike="noStrike" dirty="0">
                          <a:solidFill>
                            <a:schemeClr val="bg1"/>
                          </a:solidFill>
                          <a:effectLst/>
                          <a:latin typeface="Open Sans"/>
                          <a:ea typeface="Open Sans"/>
                          <a:cs typeface="Open Sans"/>
                        </a:rPr>
                        <a:t>1,202,287</a:t>
                      </a:r>
                    </a:p>
                  </a:txBody>
                  <a:tcPr marL="3810" marR="3810" marT="3810" marB="0" anchor="ctr">
                    <a:lnL>
                      <a:noFill/>
                    </a:lnL>
                    <a:lnR>
                      <a:noFill/>
                    </a:lnR>
                    <a:lnT>
                      <a:noFill/>
                    </a:lnT>
                    <a:lnB>
                      <a:noFill/>
                    </a:lnB>
                    <a:solidFill>
                      <a:srgbClr val="6D94B7"/>
                    </a:solidFill>
                  </a:tcPr>
                </a:tc>
                <a:extLst>
                  <a:ext uri="{0D108BD9-81ED-4DB2-BD59-A6C34878D82A}">
                    <a16:rowId xmlns:a16="http://schemas.microsoft.com/office/drawing/2014/main" val="2846942614"/>
                  </a:ext>
                </a:extLst>
              </a:tr>
              <a:tr h="346409">
                <a:tc>
                  <a:txBody>
                    <a:bodyPr/>
                    <a:lstStyle/>
                    <a:p>
                      <a:pPr algn="l" fontAlgn="b"/>
                      <a:endParaRPr lang="en-US" sz="1100" b="0" i="0" u="none" strike="noStrike">
                        <a:solidFill>
                          <a:srgbClr val="000000"/>
                        </a:solidFill>
                        <a:effectLst/>
                        <a:latin typeface="Aptos Narrow" panose="020B0004020202020204" pitchFamily="34" charset="0"/>
                      </a:endParaRPr>
                    </a:p>
                  </a:txBody>
                  <a:tcPr marL="3810" marR="3810" marT="3810" marB="0" anchor="b">
                    <a:lnL>
                      <a:noFill/>
                    </a:lnL>
                    <a:lnR>
                      <a:noFill/>
                    </a:lnR>
                    <a:lnT>
                      <a:noFill/>
                    </a:lnT>
                    <a:lnB>
                      <a:noFill/>
                    </a:lnB>
                    <a:noFill/>
                  </a:tcPr>
                </a:tc>
                <a:tc>
                  <a:txBody>
                    <a:bodyPr/>
                    <a:lstStyle/>
                    <a:p>
                      <a:pPr algn="l" fontAlgn="b"/>
                      <a:endParaRPr lang="en-US" sz="1100" b="0" i="0" u="none" strike="noStrike">
                        <a:solidFill>
                          <a:srgbClr val="000000"/>
                        </a:solidFill>
                        <a:effectLst/>
                        <a:latin typeface="Aptos Narrow" panose="020B0004020202020204" pitchFamily="34" charset="0"/>
                      </a:endParaRPr>
                    </a:p>
                  </a:txBody>
                  <a:tcPr marL="3810" marR="3810" marT="3810" marB="0" anchor="b">
                    <a:lnL>
                      <a:noFill/>
                    </a:lnL>
                    <a:lnR>
                      <a:noFill/>
                    </a:lnR>
                    <a:lnT>
                      <a:noFill/>
                    </a:lnT>
                    <a:lnB>
                      <a:noFill/>
                    </a:lnB>
                    <a:noFill/>
                  </a:tcPr>
                </a:tc>
                <a:tc>
                  <a:txBody>
                    <a:bodyPr/>
                    <a:lstStyle/>
                    <a:p>
                      <a:pPr algn="l" fontAlgn="b"/>
                      <a:endParaRPr lang="en-US" sz="1100" b="0" i="0" u="none" strike="noStrike" dirty="0">
                        <a:solidFill>
                          <a:srgbClr val="000000"/>
                        </a:solidFill>
                        <a:effectLst/>
                        <a:latin typeface="Aptos Narrow" panose="020B0004020202020204" pitchFamily="34" charset="0"/>
                      </a:endParaRPr>
                    </a:p>
                  </a:txBody>
                  <a:tcPr marL="3810" marR="3810" marT="3810" marB="0" anchor="b">
                    <a:lnL>
                      <a:noFill/>
                    </a:lnL>
                    <a:lnR>
                      <a:noFill/>
                    </a:lnR>
                    <a:lnT>
                      <a:noFill/>
                    </a:lnT>
                    <a:lnB>
                      <a:noFill/>
                    </a:lnB>
                    <a:noFill/>
                  </a:tcPr>
                </a:tc>
                <a:extLst>
                  <a:ext uri="{0D108BD9-81ED-4DB2-BD59-A6C34878D82A}">
                    <a16:rowId xmlns:a16="http://schemas.microsoft.com/office/drawing/2014/main" val="3514826324"/>
                  </a:ext>
                </a:extLst>
              </a:tr>
            </a:tbl>
          </a:graphicData>
        </a:graphic>
      </p:graphicFrame>
      <p:sp>
        <p:nvSpPr>
          <p:cNvPr id="3" name="Slide Number Placeholder 2">
            <a:extLst>
              <a:ext uri="{FF2B5EF4-FFF2-40B4-BE49-F238E27FC236}">
                <a16:creationId xmlns:a16="http://schemas.microsoft.com/office/drawing/2014/main" id="{7E830669-69EF-460D-75E7-C9875A45A574}"/>
              </a:ext>
            </a:extLst>
          </p:cNvPr>
          <p:cNvSpPr>
            <a:spLocks noGrp="1"/>
          </p:cNvSpPr>
          <p:nvPr>
            <p:ph type="sldNum" sz="quarter" idx="12"/>
          </p:nvPr>
        </p:nvSpPr>
        <p:spPr/>
        <p:txBody>
          <a:bodyPr/>
          <a:lstStyle/>
          <a:p>
            <a:fld id="{FF23D9EB-1720-0C41-91B3-C080FB71B20C}" type="slidenum">
              <a:rPr lang="en-US" smtClean="0"/>
              <a:t>10</a:t>
            </a:fld>
            <a:endParaRPr lang="en-US"/>
          </a:p>
        </p:txBody>
      </p:sp>
      <p:sp>
        <p:nvSpPr>
          <p:cNvPr id="6" name="TextBox 5">
            <a:extLst>
              <a:ext uri="{FF2B5EF4-FFF2-40B4-BE49-F238E27FC236}">
                <a16:creationId xmlns:a16="http://schemas.microsoft.com/office/drawing/2014/main" id="{21203725-B4C8-3B39-90F3-6F38BBE5A265}"/>
              </a:ext>
            </a:extLst>
          </p:cNvPr>
          <p:cNvSpPr txBox="1"/>
          <p:nvPr/>
        </p:nvSpPr>
        <p:spPr>
          <a:xfrm>
            <a:off x="9186864" y="6169709"/>
            <a:ext cx="3005136" cy="646331"/>
          </a:xfrm>
          <a:prstGeom prst="rect">
            <a:avLst/>
          </a:prstGeom>
          <a:noFill/>
        </p:spPr>
        <p:txBody>
          <a:bodyPr wrap="square" rtlCol="0">
            <a:spAutoFit/>
          </a:bodyPr>
          <a:lstStyle/>
          <a:p>
            <a:r>
              <a:rPr lang="en-US"/>
              <a:t>Source: </a:t>
            </a:r>
            <a:r>
              <a:rPr lang="en-US" i="1"/>
              <a:t>Knocking at the College Door</a:t>
            </a:r>
            <a:r>
              <a:rPr lang="en-US"/>
              <a:t>, 2024</a:t>
            </a:r>
          </a:p>
        </p:txBody>
      </p:sp>
    </p:spTree>
    <p:extLst>
      <p:ext uri="{BB962C8B-B14F-4D97-AF65-F5344CB8AC3E}">
        <p14:creationId xmlns:p14="http://schemas.microsoft.com/office/powerpoint/2010/main" val="39819976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5F9EA-5D5E-6BB0-1F03-5BD0F99A7FAC}"/>
              </a:ext>
            </a:extLst>
          </p:cNvPr>
          <p:cNvSpPr>
            <a:spLocks noGrp="1"/>
          </p:cNvSpPr>
          <p:nvPr>
            <p:ph type="title"/>
          </p:nvPr>
        </p:nvSpPr>
        <p:spPr>
          <a:xfrm>
            <a:off x="672830" y="263886"/>
            <a:ext cx="10515599" cy="914400"/>
          </a:xfrm>
        </p:spPr>
        <p:txBody>
          <a:bodyPr>
            <a:noAutofit/>
          </a:bodyPr>
          <a:lstStyle/>
          <a:p>
            <a:r>
              <a:rPr lang="en-US" sz="3000"/>
              <a:t>Projected national change in graduates by race/ethnicity</a:t>
            </a:r>
            <a:endParaRPr lang="en-US" sz="3000">
              <a:latin typeface="Open Sans"/>
              <a:ea typeface="Open Sans"/>
              <a:cs typeface="Open Sans"/>
            </a:endParaRPr>
          </a:p>
        </p:txBody>
      </p:sp>
      <p:pic>
        <p:nvPicPr>
          <p:cNvPr id="6" name="Picture 5" descr="Graph shows projected national change in graduates by race/ethnivity between 2025 and 2040.&#10;By 2040:&#10;Hispanic: 16%&#10;Asian &amp; NH/OPI: -10%&#10;Black: -22%&#10;White: -26%&#10;AI/AN: -41%">
            <a:extLst>
              <a:ext uri="{FF2B5EF4-FFF2-40B4-BE49-F238E27FC236}">
                <a16:creationId xmlns:a16="http://schemas.microsoft.com/office/drawing/2014/main" id="{D9F47D93-2DD9-6477-3ED7-7AE97FFDBCB9}"/>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2119581" y="1330859"/>
            <a:ext cx="7622095" cy="5527141"/>
          </a:xfrm>
          <a:prstGeom prst="rect">
            <a:avLst/>
          </a:prstGeom>
        </p:spPr>
      </p:pic>
      <p:sp>
        <p:nvSpPr>
          <p:cNvPr id="3" name="Slide Number Placeholder 2">
            <a:extLst>
              <a:ext uri="{FF2B5EF4-FFF2-40B4-BE49-F238E27FC236}">
                <a16:creationId xmlns:a16="http://schemas.microsoft.com/office/drawing/2014/main" id="{0847E208-D8F6-567B-EA87-3FFD41401EFF}"/>
              </a:ext>
            </a:extLst>
          </p:cNvPr>
          <p:cNvSpPr>
            <a:spLocks noGrp="1"/>
          </p:cNvSpPr>
          <p:nvPr>
            <p:ph type="sldNum" sz="quarter" idx="12"/>
          </p:nvPr>
        </p:nvSpPr>
        <p:spPr/>
        <p:txBody>
          <a:bodyPr/>
          <a:lstStyle/>
          <a:p>
            <a:fld id="{FF23D9EB-1720-0C41-91B3-C080FB71B20C}" type="slidenum">
              <a:rPr lang="en-US" smtClean="0"/>
              <a:t>11</a:t>
            </a:fld>
            <a:endParaRPr lang="en-US"/>
          </a:p>
        </p:txBody>
      </p:sp>
      <p:sp>
        <p:nvSpPr>
          <p:cNvPr id="4" name="TextBox 3">
            <a:extLst>
              <a:ext uri="{FF2B5EF4-FFF2-40B4-BE49-F238E27FC236}">
                <a16:creationId xmlns:a16="http://schemas.microsoft.com/office/drawing/2014/main" id="{12AB1E93-FADC-F84B-FF63-1D7907153215}"/>
              </a:ext>
            </a:extLst>
          </p:cNvPr>
          <p:cNvSpPr txBox="1"/>
          <p:nvPr/>
        </p:nvSpPr>
        <p:spPr>
          <a:xfrm>
            <a:off x="10577511" y="5521146"/>
            <a:ext cx="1552575" cy="1200329"/>
          </a:xfrm>
          <a:prstGeom prst="rect">
            <a:avLst/>
          </a:prstGeom>
          <a:noFill/>
        </p:spPr>
        <p:txBody>
          <a:bodyPr wrap="square" rtlCol="0">
            <a:spAutoFit/>
          </a:bodyPr>
          <a:lstStyle/>
          <a:p>
            <a:r>
              <a:rPr lang="en-US"/>
              <a:t>Source: </a:t>
            </a:r>
            <a:r>
              <a:rPr lang="en-US" i="1"/>
              <a:t>Knocking at the College Door</a:t>
            </a:r>
            <a:r>
              <a:rPr lang="en-US"/>
              <a:t>, 2024</a:t>
            </a:r>
          </a:p>
        </p:txBody>
      </p:sp>
    </p:spTree>
    <p:extLst>
      <p:ext uri="{BB962C8B-B14F-4D97-AF65-F5344CB8AC3E}">
        <p14:creationId xmlns:p14="http://schemas.microsoft.com/office/powerpoint/2010/main" val="16948542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ABA1B-6FE3-591A-A10D-D8412F27EBB0}"/>
              </a:ext>
            </a:extLst>
          </p:cNvPr>
          <p:cNvSpPr>
            <a:spLocks noGrp="1"/>
          </p:cNvSpPr>
          <p:nvPr>
            <p:ph type="title"/>
          </p:nvPr>
        </p:nvSpPr>
        <p:spPr>
          <a:xfrm>
            <a:off x="726509" y="0"/>
            <a:ext cx="10515599" cy="914400"/>
          </a:xfrm>
        </p:spPr>
        <p:txBody>
          <a:bodyPr>
            <a:normAutofit fontScale="90000"/>
          </a:bodyPr>
          <a:lstStyle/>
          <a:p>
            <a:r>
              <a:rPr lang="en-US"/>
              <a:t>A closer look at the Two or More Races and Hispanic populations</a:t>
            </a:r>
          </a:p>
        </p:txBody>
      </p:sp>
      <p:pic>
        <p:nvPicPr>
          <p:cNvPr id="4" name="Content Placeholder 3" descr="A graph depicting A Closer look at the Two or More Races and Hispanic populations. ">
            <a:extLst>
              <a:ext uri="{FF2B5EF4-FFF2-40B4-BE49-F238E27FC236}">
                <a16:creationId xmlns:a16="http://schemas.microsoft.com/office/drawing/2014/main" id="{1CE84E22-5585-310C-413A-AD0CA9636AAD}"/>
              </a:ext>
            </a:extLst>
          </p:cNvPr>
          <p:cNvPicPr>
            <a:picLocks noGrp="1" noChangeAspect="1"/>
          </p:cNvPicPr>
          <p:nvPr>
            <p:ph idx="1"/>
          </p:nvPr>
        </p:nvPicPr>
        <p:blipFill>
          <a:blip r:embed="rId3">
            <a:clrChange>
              <a:clrFrom>
                <a:srgbClr val="FFFFFF"/>
              </a:clrFrom>
              <a:clrTo>
                <a:srgbClr val="FFFFFF">
                  <a:alpha val="0"/>
                </a:srgbClr>
              </a:clrTo>
            </a:clrChange>
          </a:blip>
          <a:stretch>
            <a:fillRect/>
          </a:stretch>
        </p:blipFill>
        <p:spPr>
          <a:xfrm>
            <a:off x="949891" y="1114674"/>
            <a:ext cx="10292217" cy="5743326"/>
          </a:xfrm>
        </p:spPr>
      </p:pic>
      <p:sp>
        <p:nvSpPr>
          <p:cNvPr id="5" name="Slide Number Placeholder 4">
            <a:extLst>
              <a:ext uri="{FF2B5EF4-FFF2-40B4-BE49-F238E27FC236}">
                <a16:creationId xmlns:a16="http://schemas.microsoft.com/office/drawing/2014/main" id="{DA2C1921-BD31-FF52-3447-B2480AC980F9}"/>
              </a:ext>
            </a:extLst>
          </p:cNvPr>
          <p:cNvSpPr>
            <a:spLocks noGrp="1"/>
          </p:cNvSpPr>
          <p:nvPr>
            <p:ph type="sldNum" sz="quarter" idx="12"/>
          </p:nvPr>
        </p:nvSpPr>
        <p:spPr/>
        <p:txBody>
          <a:bodyPr/>
          <a:lstStyle/>
          <a:p>
            <a:fld id="{FF23D9EB-1720-0C41-91B3-C080FB71B20C}" type="slidenum">
              <a:rPr lang="en-US" smtClean="0"/>
              <a:t>12</a:t>
            </a:fld>
            <a:endParaRPr lang="en-US"/>
          </a:p>
        </p:txBody>
      </p:sp>
      <p:sp>
        <p:nvSpPr>
          <p:cNvPr id="3" name="TextBox 2">
            <a:extLst>
              <a:ext uri="{FF2B5EF4-FFF2-40B4-BE49-F238E27FC236}">
                <a16:creationId xmlns:a16="http://schemas.microsoft.com/office/drawing/2014/main" id="{FB195453-69AA-10B9-BE0B-1473C66760DF}"/>
              </a:ext>
            </a:extLst>
          </p:cNvPr>
          <p:cNvSpPr txBox="1"/>
          <p:nvPr/>
        </p:nvSpPr>
        <p:spPr>
          <a:xfrm>
            <a:off x="10668000" y="4857750"/>
            <a:ext cx="1524000" cy="1815882"/>
          </a:xfrm>
          <a:prstGeom prst="rect">
            <a:avLst/>
          </a:prstGeom>
          <a:noFill/>
        </p:spPr>
        <p:txBody>
          <a:bodyPr wrap="square" rtlCol="0">
            <a:spAutoFit/>
          </a:bodyPr>
          <a:lstStyle/>
          <a:p>
            <a:r>
              <a:rPr lang="en-US" sz="1400"/>
              <a:t>Source: WICHE analysis of US Census American Community Survey data; </a:t>
            </a:r>
            <a:r>
              <a:rPr lang="en-US" sz="1400" i="1"/>
              <a:t>Knocking at the College Door</a:t>
            </a:r>
            <a:r>
              <a:rPr lang="en-US" sz="1400"/>
              <a:t>, 2024</a:t>
            </a:r>
          </a:p>
        </p:txBody>
      </p:sp>
    </p:spTree>
    <p:extLst>
      <p:ext uri="{BB962C8B-B14F-4D97-AF65-F5344CB8AC3E}">
        <p14:creationId xmlns:p14="http://schemas.microsoft.com/office/powerpoint/2010/main" val="10103746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E4F72F-12A5-FA4B-27C8-204E027064C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2E57BB-3BC6-19B7-FC22-1F1437E9C907}"/>
              </a:ext>
            </a:extLst>
          </p:cNvPr>
          <p:cNvSpPr>
            <a:spLocks noGrp="1"/>
          </p:cNvSpPr>
          <p:nvPr>
            <p:ph type="title"/>
          </p:nvPr>
        </p:nvSpPr>
        <p:spPr>
          <a:xfrm>
            <a:off x="991518" y="1600200"/>
            <a:ext cx="10212636" cy="3995531"/>
          </a:xfrm>
        </p:spPr>
        <p:txBody>
          <a:bodyPr>
            <a:normAutofit/>
          </a:bodyPr>
          <a:lstStyle/>
          <a:p>
            <a:pPr>
              <a:lnSpc>
                <a:spcPct val="100000"/>
              </a:lnSpc>
            </a:pPr>
            <a:r>
              <a:rPr lang="en-US" dirty="0">
                <a:latin typeface="Open Sans"/>
                <a:ea typeface="Open Sans"/>
                <a:cs typeface="Open Sans"/>
              </a:rPr>
              <a:t>A closer look at Colorado </a:t>
            </a:r>
            <a:br>
              <a:rPr lang="en-US" dirty="0">
                <a:latin typeface="Open Sans"/>
                <a:ea typeface="Open Sans"/>
                <a:cs typeface="Open Sans"/>
              </a:rPr>
            </a:br>
            <a:br>
              <a:rPr lang="en-US" dirty="0">
                <a:latin typeface="Open Sans"/>
                <a:ea typeface="Open Sans"/>
                <a:cs typeface="Open Sans"/>
              </a:rPr>
            </a:br>
            <a:endParaRPr lang="en-US" sz="3600">
              <a:latin typeface="Open Sans"/>
              <a:ea typeface="Open Sans"/>
              <a:cs typeface="Open Sans"/>
            </a:endParaRPr>
          </a:p>
        </p:txBody>
      </p:sp>
      <p:sp>
        <p:nvSpPr>
          <p:cNvPr id="3" name="Slide Number Placeholder 2">
            <a:extLst>
              <a:ext uri="{FF2B5EF4-FFF2-40B4-BE49-F238E27FC236}">
                <a16:creationId xmlns:a16="http://schemas.microsoft.com/office/drawing/2014/main" id="{81567F91-A806-C8AE-828E-76C265DA6BC0}"/>
              </a:ext>
            </a:extLst>
          </p:cNvPr>
          <p:cNvSpPr>
            <a:spLocks noGrp="1"/>
          </p:cNvSpPr>
          <p:nvPr>
            <p:ph type="sldNum" sz="quarter" idx="12"/>
          </p:nvPr>
        </p:nvSpPr>
        <p:spPr/>
        <p:txBody>
          <a:bodyPr/>
          <a:lstStyle/>
          <a:p>
            <a:fld id="{FF23D9EB-1720-0C41-91B3-C080FB71B20C}" type="slidenum">
              <a:rPr lang="en-US" smtClean="0"/>
              <a:t>13</a:t>
            </a:fld>
            <a:endParaRPr lang="en-US"/>
          </a:p>
        </p:txBody>
      </p:sp>
    </p:spTree>
    <p:extLst>
      <p:ext uri="{BB962C8B-B14F-4D97-AF65-F5344CB8AC3E}">
        <p14:creationId xmlns:p14="http://schemas.microsoft.com/office/powerpoint/2010/main" val="22649853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6F8483-42E0-597F-A1A5-04C86FB85A86}"/>
              </a:ext>
            </a:extLst>
          </p:cNvPr>
          <p:cNvSpPr>
            <a:spLocks noGrp="1"/>
          </p:cNvSpPr>
          <p:nvPr>
            <p:ph type="title"/>
          </p:nvPr>
        </p:nvSpPr>
        <p:spPr>
          <a:xfrm>
            <a:off x="838200" y="145844"/>
            <a:ext cx="11228260" cy="914400"/>
          </a:xfrm>
        </p:spPr>
        <p:txBody>
          <a:bodyPr>
            <a:normAutofit/>
          </a:bodyPr>
          <a:lstStyle/>
          <a:p>
            <a:r>
              <a:rPr lang="en-US"/>
              <a:t>Colorado projected high school graduates</a:t>
            </a:r>
          </a:p>
        </p:txBody>
      </p:sp>
      <p:sp>
        <p:nvSpPr>
          <p:cNvPr id="4" name="Slide Number Placeholder 3">
            <a:extLst>
              <a:ext uri="{FF2B5EF4-FFF2-40B4-BE49-F238E27FC236}">
                <a16:creationId xmlns:a16="http://schemas.microsoft.com/office/drawing/2014/main" id="{849E2546-46F3-4E30-09ED-57AED369957F}"/>
              </a:ext>
            </a:extLst>
          </p:cNvPr>
          <p:cNvSpPr>
            <a:spLocks noGrp="1"/>
          </p:cNvSpPr>
          <p:nvPr>
            <p:ph type="sldNum" sz="quarter" idx="12"/>
          </p:nvPr>
        </p:nvSpPr>
        <p:spPr/>
        <p:txBody>
          <a:bodyPr/>
          <a:lstStyle/>
          <a:p>
            <a:fld id="{FF23D9EB-1720-0C41-91B3-C080FB71B20C}" type="slidenum">
              <a:rPr lang="en-US" smtClean="0"/>
              <a:t>14</a:t>
            </a:fld>
            <a:endParaRPr lang="en-US"/>
          </a:p>
        </p:txBody>
      </p:sp>
      <p:sp>
        <p:nvSpPr>
          <p:cNvPr id="3" name="TextBox 2">
            <a:extLst>
              <a:ext uri="{FF2B5EF4-FFF2-40B4-BE49-F238E27FC236}">
                <a16:creationId xmlns:a16="http://schemas.microsoft.com/office/drawing/2014/main" id="{27D8EE14-4A24-21F9-B19C-97F26B610546}"/>
              </a:ext>
            </a:extLst>
          </p:cNvPr>
          <p:cNvSpPr txBox="1"/>
          <p:nvPr/>
        </p:nvSpPr>
        <p:spPr>
          <a:xfrm>
            <a:off x="7757328" y="6449844"/>
            <a:ext cx="4653432" cy="369332"/>
          </a:xfrm>
          <a:prstGeom prst="rect">
            <a:avLst/>
          </a:prstGeom>
          <a:noFill/>
        </p:spPr>
        <p:txBody>
          <a:bodyPr wrap="square" rtlCol="0">
            <a:spAutoFit/>
          </a:bodyPr>
          <a:lstStyle/>
          <a:p>
            <a:r>
              <a:rPr lang="en-US">
                <a:latin typeface="Open Sans Light" panose="020B0306030504020204" pitchFamily="34" charset="0"/>
                <a:ea typeface="Open Sans Light" panose="020B0306030504020204" pitchFamily="34" charset="0"/>
                <a:cs typeface="Open Sans Light" panose="020B0306030504020204" pitchFamily="34" charset="0"/>
              </a:rPr>
              <a:t>Source: </a:t>
            </a:r>
            <a:r>
              <a:rPr lang="en-US" i="1">
                <a:latin typeface="Open Sans Light" panose="020B0306030504020204" pitchFamily="34" charset="0"/>
                <a:ea typeface="Open Sans Light" panose="020B0306030504020204" pitchFamily="34" charset="0"/>
                <a:cs typeface="Open Sans Light" panose="020B0306030504020204" pitchFamily="34" charset="0"/>
              </a:rPr>
              <a:t>Knocking at the College Door</a:t>
            </a:r>
            <a:r>
              <a:rPr lang="en-US">
                <a:latin typeface="Open Sans Light" panose="020B0306030504020204" pitchFamily="34" charset="0"/>
                <a:ea typeface="Open Sans Light" panose="020B0306030504020204" pitchFamily="34" charset="0"/>
                <a:cs typeface="Open Sans Light" panose="020B0306030504020204" pitchFamily="34" charset="0"/>
              </a:rPr>
              <a:t>, 2024</a:t>
            </a:r>
          </a:p>
        </p:txBody>
      </p:sp>
      <p:pic>
        <p:nvPicPr>
          <p:cNvPr id="7" name="Graphic 6" descr="A graph depicting Colorado projected high school graduates.&#10;&#10;In 2010: 50,297 total graduates (47,459 public total)&#10;&#10;In 2025: 65,716 total graduates&#10;&#10;In 2040 projected: 56,457 total graduates (49,954 total public)">
            <a:extLst>
              <a:ext uri="{FF2B5EF4-FFF2-40B4-BE49-F238E27FC236}">
                <a16:creationId xmlns:a16="http://schemas.microsoft.com/office/drawing/2014/main" id="{0B20D0A8-5E79-5F5E-8180-F20EFD4BFA2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3728" y="899377"/>
            <a:ext cx="10331328" cy="5639535"/>
          </a:xfrm>
          <a:prstGeom prst="rect">
            <a:avLst/>
          </a:prstGeom>
        </p:spPr>
      </p:pic>
      <p:sp>
        <p:nvSpPr>
          <p:cNvPr id="9" name="TextBox 8">
            <a:extLst>
              <a:ext uri="{FF2B5EF4-FFF2-40B4-BE49-F238E27FC236}">
                <a16:creationId xmlns:a16="http://schemas.microsoft.com/office/drawing/2014/main" id="{9C4E5435-C84B-AEDF-7B37-36DBA2C23FAB}"/>
              </a:ext>
            </a:extLst>
          </p:cNvPr>
          <p:cNvSpPr txBox="1"/>
          <p:nvPr/>
        </p:nvSpPr>
        <p:spPr>
          <a:xfrm>
            <a:off x="5598964" y="899377"/>
            <a:ext cx="1974412" cy="400110"/>
          </a:xfrm>
          <a:prstGeom prst="rect">
            <a:avLst/>
          </a:prstGeom>
          <a:noFill/>
        </p:spPr>
        <p:txBody>
          <a:bodyPr wrap="square" rtlCol="0">
            <a:spAutoFit/>
          </a:bodyPr>
          <a:lstStyle/>
          <a:p>
            <a:r>
              <a:rPr lang="en-US" sz="2000" b="1">
                <a:solidFill>
                  <a:srgbClr val="909E55"/>
                </a:solidFill>
                <a:latin typeface="Open Sans Light" panose="020B0306030504020204" pitchFamily="34" charset="0"/>
                <a:ea typeface="Open Sans Light" panose="020B0306030504020204" pitchFamily="34" charset="0"/>
                <a:cs typeface="Open Sans Light" panose="020B0306030504020204" pitchFamily="34" charset="0"/>
              </a:rPr>
              <a:t>65,716</a:t>
            </a:r>
          </a:p>
        </p:txBody>
      </p:sp>
    </p:spTree>
    <p:extLst>
      <p:ext uri="{BB962C8B-B14F-4D97-AF65-F5344CB8AC3E}">
        <p14:creationId xmlns:p14="http://schemas.microsoft.com/office/powerpoint/2010/main" val="16291880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3A335E-00C7-E9C2-44A6-8109EC8D1084}"/>
              </a:ext>
            </a:extLst>
          </p:cNvPr>
          <p:cNvSpPr>
            <a:spLocks noGrp="1"/>
          </p:cNvSpPr>
          <p:nvPr>
            <p:ph type="title"/>
          </p:nvPr>
        </p:nvSpPr>
        <p:spPr/>
        <p:txBody>
          <a:bodyPr/>
          <a:lstStyle/>
          <a:p>
            <a:r>
              <a:rPr lang="en-US"/>
              <a:t>Colorado: Births and graduates</a:t>
            </a:r>
          </a:p>
        </p:txBody>
      </p:sp>
      <p:sp>
        <p:nvSpPr>
          <p:cNvPr id="4" name="Slide Number Placeholder 3">
            <a:extLst>
              <a:ext uri="{FF2B5EF4-FFF2-40B4-BE49-F238E27FC236}">
                <a16:creationId xmlns:a16="http://schemas.microsoft.com/office/drawing/2014/main" id="{A19A0CFB-1D04-7FC6-63E9-D7235292BBF7}"/>
              </a:ext>
            </a:extLst>
          </p:cNvPr>
          <p:cNvSpPr>
            <a:spLocks noGrp="1"/>
          </p:cNvSpPr>
          <p:nvPr>
            <p:ph type="sldNum" sz="quarter" idx="12"/>
          </p:nvPr>
        </p:nvSpPr>
        <p:spPr/>
        <p:txBody>
          <a:bodyPr/>
          <a:lstStyle/>
          <a:p>
            <a:fld id="{FF23D9EB-1720-0C41-91B3-C080FB71B20C}" type="slidenum">
              <a:rPr lang="en-US" smtClean="0"/>
              <a:t>15</a:t>
            </a:fld>
            <a:endParaRPr lang="en-US"/>
          </a:p>
        </p:txBody>
      </p:sp>
      <p:sp>
        <p:nvSpPr>
          <p:cNvPr id="5" name="TextBox 4">
            <a:extLst>
              <a:ext uri="{FF2B5EF4-FFF2-40B4-BE49-F238E27FC236}">
                <a16:creationId xmlns:a16="http://schemas.microsoft.com/office/drawing/2014/main" id="{1E2A8A8F-B9D4-AC70-ED0C-335789DD925B}"/>
              </a:ext>
            </a:extLst>
          </p:cNvPr>
          <p:cNvSpPr txBox="1"/>
          <p:nvPr/>
        </p:nvSpPr>
        <p:spPr>
          <a:xfrm>
            <a:off x="4516735" y="6356350"/>
            <a:ext cx="7751466" cy="369332"/>
          </a:xfrm>
          <a:prstGeom prst="rect">
            <a:avLst/>
          </a:prstGeom>
          <a:noFill/>
        </p:spPr>
        <p:txBody>
          <a:bodyPr wrap="square" rtlCol="0">
            <a:spAutoFit/>
          </a:bodyPr>
          <a:lstStyle/>
          <a:p>
            <a:r>
              <a:rPr lang="en-US">
                <a:latin typeface="Open Sans Light" panose="020B0306030504020204" pitchFamily="34" charset="0"/>
                <a:ea typeface="Open Sans Light" panose="020B0306030504020204" pitchFamily="34" charset="0"/>
                <a:cs typeface="Open Sans Light" panose="020B0306030504020204" pitchFamily="34" charset="0"/>
              </a:rPr>
              <a:t>Sources: Centers for Disease Control and Prevention; WICHE analysis</a:t>
            </a:r>
          </a:p>
        </p:txBody>
      </p:sp>
      <p:pic>
        <p:nvPicPr>
          <p:cNvPr id="7" name="Graphic 6" descr="A graph depicting birth rates and corresponding graduation rates in Colorado between 1990(birth)/2010(graduation) and 2025(birth)/2040(graduation).&#10;&#10;In 1990, there were 53,813 births and in 2010, there were 50,297 reported graduates.&#10;&#10;In 2024, there were 61,494 births and in 2040, there are 56,457 projected graduates.">
            <a:extLst>
              <a:ext uri="{FF2B5EF4-FFF2-40B4-BE49-F238E27FC236}">
                <a16:creationId xmlns:a16="http://schemas.microsoft.com/office/drawing/2014/main" id="{EF46E3D5-D3A3-8DDE-ADFD-222ED84064F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4046" y="998171"/>
            <a:ext cx="9897329" cy="5402629"/>
          </a:xfrm>
          <a:prstGeom prst="rect">
            <a:avLst/>
          </a:prstGeom>
        </p:spPr>
      </p:pic>
    </p:spTree>
    <p:extLst>
      <p:ext uri="{BB962C8B-B14F-4D97-AF65-F5344CB8AC3E}">
        <p14:creationId xmlns:p14="http://schemas.microsoft.com/office/powerpoint/2010/main" val="42827296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E0A87-8339-BD20-1D7B-AF0700273E09}"/>
              </a:ext>
            </a:extLst>
          </p:cNvPr>
          <p:cNvSpPr>
            <a:spLocks noGrp="1"/>
          </p:cNvSpPr>
          <p:nvPr>
            <p:ph type="title"/>
          </p:nvPr>
        </p:nvSpPr>
        <p:spPr/>
        <p:txBody>
          <a:bodyPr>
            <a:normAutofit/>
          </a:bodyPr>
          <a:lstStyle/>
          <a:p>
            <a:r>
              <a:rPr lang="en-US" sz="3200"/>
              <a:t>Racial/ethnic makeup of CO public graduating classes</a:t>
            </a:r>
          </a:p>
        </p:txBody>
      </p:sp>
      <p:sp>
        <p:nvSpPr>
          <p:cNvPr id="4" name="Slide Number Placeholder 3">
            <a:extLst>
              <a:ext uri="{FF2B5EF4-FFF2-40B4-BE49-F238E27FC236}">
                <a16:creationId xmlns:a16="http://schemas.microsoft.com/office/drawing/2014/main" id="{2B8A972D-F070-8373-9C98-034B8FFB63D6}"/>
              </a:ext>
            </a:extLst>
          </p:cNvPr>
          <p:cNvSpPr>
            <a:spLocks noGrp="1"/>
          </p:cNvSpPr>
          <p:nvPr>
            <p:ph type="sldNum" sz="quarter" idx="12"/>
          </p:nvPr>
        </p:nvSpPr>
        <p:spPr/>
        <p:txBody>
          <a:bodyPr/>
          <a:lstStyle/>
          <a:p>
            <a:fld id="{FF23D9EB-1720-0C41-91B3-C080FB71B20C}" type="slidenum">
              <a:rPr lang="en-US" smtClean="0"/>
              <a:t>16</a:t>
            </a:fld>
            <a:endParaRPr lang="en-US"/>
          </a:p>
        </p:txBody>
      </p:sp>
      <p:sp>
        <p:nvSpPr>
          <p:cNvPr id="6" name="TextBox 5">
            <a:extLst>
              <a:ext uri="{FF2B5EF4-FFF2-40B4-BE49-F238E27FC236}">
                <a16:creationId xmlns:a16="http://schemas.microsoft.com/office/drawing/2014/main" id="{F97080D3-F015-7864-EDA3-3B6C1E00854F}"/>
              </a:ext>
            </a:extLst>
          </p:cNvPr>
          <p:cNvSpPr txBox="1"/>
          <p:nvPr/>
        </p:nvSpPr>
        <p:spPr>
          <a:xfrm>
            <a:off x="9867481" y="5622054"/>
            <a:ext cx="2205065" cy="923330"/>
          </a:xfrm>
          <a:prstGeom prst="rect">
            <a:avLst/>
          </a:prstGeom>
          <a:noFill/>
        </p:spPr>
        <p:txBody>
          <a:bodyPr wrap="square" rtlCol="0">
            <a:spAutoFit/>
          </a:bodyPr>
          <a:lstStyle/>
          <a:p>
            <a:r>
              <a:rPr lang="en-US">
                <a:latin typeface="Open Sans Light" panose="020B0306030504020204" pitchFamily="34" charset="0"/>
                <a:ea typeface="Open Sans Light" panose="020B0306030504020204" pitchFamily="34" charset="0"/>
                <a:cs typeface="Open Sans Light" panose="020B0306030504020204" pitchFamily="34" charset="0"/>
              </a:rPr>
              <a:t>Source: </a:t>
            </a:r>
            <a:r>
              <a:rPr lang="en-US" i="1">
                <a:latin typeface="Open Sans Light" panose="020B0306030504020204" pitchFamily="34" charset="0"/>
                <a:ea typeface="Open Sans Light" panose="020B0306030504020204" pitchFamily="34" charset="0"/>
                <a:cs typeface="Open Sans Light" panose="020B0306030504020204" pitchFamily="34" charset="0"/>
              </a:rPr>
              <a:t>Knocking at the College Door</a:t>
            </a:r>
            <a:r>
              <a:rPr lang="en-US">
                <a:latin typeface="Open Sans Light" panose="020B0306030504020204" pitchFamily="34" charset="0"/>
                <a:ea typeface="Open Sans Light" panose="020B0306030504020204" pitchFamily="34" charset="0"/>
                <a:cs typeface="Open Sans Light" panose="020B0306030504020204" pitchFamily="34" charset="0"/>
              </a:rPr>
              <a:t>, 2024</a:t>
            </a:r>
          </a:p>
        </p:txBody>
      </p:sp>
      <p:pic>
        <p:nvPicPr>
          <p:cNvPr id="7" name="Graphic 6" descr="A graph depicting the racial/ethnic makeup of Colorado public graduating classes between 2023 and projected in 2041.&#10;&#10;Asian &amp; NH/OPI: 2023 (4%), 2041 (4%)&#10;Black: 2023 (4%), 2041 (4%)&#10;Multiracial: 2023 (4%), 2041 (5%)&#10;Private: 2023 (6%), 2041 (11%)&#10;Hispanic: 2023 (32%), 2041 (37%)&#10;White: 2023 (50%), 2041 (38%)">
            <a:extLst>
              <a:ext uri="{FF2B5EF4-FFF2-40B4-BE49-F238E27FC236}">
                <a16:creationId xmlns:a16="http://schemas.microsoft.com/office/drawing/2014/main" id="{259DDBA8-77CC-6F7F-E17C-D28327D0310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0455" y="939072"/>
            <a:ext cx="9296348" cy="5918928"/>
          </a:xfrm>
          <a:prstGeom prst="rect">
            <a:avLst/>
          </a:prstGeom>
        </p:spPr>
      </p:pic>
    </p:spTree>
    <p:extLst>
      <p:ext uri="{BB962C8B-B14F-4D97-AF65-F5344CB8AC3E}">
        <p14:creationId xmlns:p14="http://schemas.microsoft.com/office/powerpoint/2010/main" val="14484554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675CA8-143D-EC1E-7FEA-101990F00E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08E9ED-6068-B70E-14A4-F84A0AB76562}"/>
              </a:ext>
            </a:extLst>
          </p:cNvPr>
          <p:cNvSpPr>
            <a:spLocks noGrp="1"/>
          </p:cNvSpPr>
          <p:nvPr>
            <p:ph type="title"/>
          </p:nvPr>
        </p:nvSpPr>
        <p:spPr>
          <a:xfrm>
            <a:off x="533400" y="1600200"/>
            <a:ext cx="11283950" cy="4267200"/>
          </a:xfrm>
        </p:spPr>
        <p:txBody>
          <a:bodyPr>
            <a:normAutofit/>
          </a:bodyPr>
          <a:lstStyle/>
          <a:p>
            <a:r>
              <a:rPr lang="en-US"/>
              <a:t>So what? Why do we care?</a:t>
            </a:r>
            <a:br>
              <a:rPr lang="en-US"/>
            </a:br>
            <a:endParaRPr lang="en-US" sz="3600"/>
          </a:p>
        </p:txBody>
      </p:sp>
      <p:sp>
        <p:nvSpPr>
          <p:cNvPr id="3" name="Slide Number Placeholder 2">
            <a:extLst>
              <a:ext uri="{FF2B5EF4-FFF2-40B4-BE49-F238E27FC236}">
                <a16:creationId xmlns:a16="http://schemas.microsoft.com/office/drawing/2014/main" id="{E54981E3-64E4-8FE6-9DC7-A6FE28F083CA}"/>
              </a:ext>
            </a:extLst>
          </p:cNvPr>
          <p:cNvSpPr>
            <a:spLocks noGrp="1"/>
          </p:cNvSpPr>
          <p:nvPr>
            <p:ph type="sldNum" sz="quarter" idx="12"/>
          </p:nvPr>
        </p:nvSpPr>
        <p:spPr/>
        <p:txBody>
          <a:bodyPr/>
          <a:lstStyle/>
          <a:p>
            <a:fld id="{FF23D9EB-1720-0C41-91B3-C080FB71B20C}" type="slidenum">
              <a:rPr lang="en-US" smtClean="0"/>
              <a:t>17</a:t>
            </a:fld>
            <a:endParaRPr lang="en-US"/>
          </a:p>
        </p:txBody>
      </p:sp>
    </p:spTree>
    <p:extLst>
      <p:ext uri="{BB962C8B-B14F-4D97-AF65-F5344CB8AC3E}">
        <p14:creationId xmlns:p14="http://schemas.microsoft.com/office/powerpoint/2010/main" val="5931894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38B9B-39EE-2BDA-133B-249D91A39230}"/>
              </a:ext>
            </a:extLst>
          </p:cNvPr>
          <p:cNvSpPr>
            <a:spLocks noGrp="1"/>
          </p:cNvSpPr>
          <p:nvPr>
            <p:ph type="title"/>
          </p:nvPr>
        </p:nvSpPr>
        <p:spPr/>
        <p:txBody>
          <a:bodyPr/>
          <a:lstStyle/>
          <a:p>
            <a:r>
              <a:rPr lang="en-US">
                <a:latin typeface="Open Sans"/>
                <a:ea typeface="Open Sans"/>
                <a:cs typeface="Open Sans"/>
              </a:rPr>
              <a:t>Workforce shortages</a:t>
            </a:r>
            <a:endParaRPr lang="en-US"/>
          </a:p>
        </p:txBody>
      </p:sp>
      <p:pic>
        <p:nvPicPr>
          <p:cNvPr id="4" name="Picture 3" descr="A slide featuring headlines about Workforce shortages, including: &#10;&#10;Data Deep Dive: A National Nursing Crisis">
            <a:extLst>
              <a:ext uri="{FF2B5EF4-FFF2-40B4-BE49-F238E27FC236}">
                <a16:creationId xmlns:a16="http://schemas.microsoft.com/office/drawing/2014/main" id="{AD5942D7-FF0E-0024-D10C-F0875C01092A}"/>
              </a:ext>
            </a:extLst>
          </p:cNvPr>
          <p:cNvPicPr>
            <a:picLocks noChangeAspect="1"/>
          </p:cNvPicPr>
          <p:nvPr/>
        </p:nvPicPr>
        <p:blipFill>
          <a:blip r:embed="rId3"/>
          <a:stretch>
            <a:fillRect/>
          </a:stretch>
        </p:blipFill>
        <p:spPr>
          <a:xfrm>
            <a:off x="152400" y="1670371"/>
            <a:ext cx="3581400" cy="1676539"/>
          </a:xfrm>
          <a:prstGeom prst="rect">
            <a:avLst/>
          </a:prstGeom>
        </p:spPr>
      </p:pic>
      <p:pic>
        <p:nvPicPr>
          <p:cNvPr id="6" name="Picture 5" descr="A slide featuring headlines about Workforce shortages, including:&#10;&#10;IT Skills Shortage Exepected to Impact Nine out of Ten Organizations by 2026 with a cost of $5.5 Trillion in Delays, Quality Issues and Revenue Loss, According to IDC,">
            <a:extLst>
              <a:ext uri="{FF2B5EF4-FFF2-40B4-BE49-F238E27FC236}">
                <a16:creationId xmlns:a16="http://schemas.microsoft.com/office/drawing/2014/main" id="{865EB7DB-C07F-1556-3F5F-90BDBA7762AF}"/>
              </a:ext>
            </a:extLst>
          </p:cNvPr>
          <p:cNvPicPr>
            <a:picLocks noChangeAspect="1"/>
          </p:cNvPicPr>
          <p:nvPr/>
        </p:nvPicPr>
        <p:blipFill>
          <a:blip r:embed="rId4"/>
          <a:stretch>
            <a:fillRect/>
          </a:stretch>
        </p:blipFill>
        <p:spPr>
          <a:xfrm>
            <a:off x="38100" y="4259186"/>
            <a:ext cx="11620500" cy="1386461"/>
          </a:xfrm>
          <a:prstGeom prst="rect">
            <a:avLst/>
          </a:prstGeom>
        </p:spPr>
      </p:pic>
      <p:pic>
        <p:nvPicPr>
          <p:cNvPr id="8" name="Picture 7" descr="A slide featuring headlines about Workforce shortages, including:&#10;&#10;Transportation industry must step up to solve engineering talent shortage.">
            <a:extLst>
              <a:ext uri="{FF2B5EF4-FFF2-40B4-BE49-F238E27FC236}">
                <a16:creationId xmlns:a16="http://schemas.microsoft.com/office/drawing/2014/main" id="{3B2AFA30-D11A-2475-CBEF-FC9CE889BEA2}"/>
              </a:ext>
            </a:extLst>
          </p:cNvPr>
          <p:cNvPicPr>
            <a:picLocks noChangeAspect="1"/>
          </p:cNvPicPr>
          <p:nvPr/>
        </p:nvPicPr>
        <p:blipFill>
          <a:blip r:embed="rId5"/>
          <a:stretch>
            <a:fillRect/>
          </a:stretch>
        </p:blipFill>
        <p:spPr>
          <a:xfrm>
            <a:off x="-1" y="5645647"/>
            <a:ext cx="12192000" cy="1014549"/>
          </a:xfrm>
          <a:prstGeom prst="rect">
            <a:avLst/>
          </a:prstGeom>
        </p:spPr>
      </p:pic>
      <p:pic>
        <p:nvPicPr>
          <p:cNvPr id="10" name="Picture 9" descr="A slide featuring headlines about Workforce shortages, including:&#10;&#10;Governors Address Healthcare Labor Shortages">
            <a:extLst>
              <a:ext uri="{FF2B5EF4-FFF2-40B4-BE49-F238E27FC236}">
                <a16:creationId xmlns:a16="http://schemas.microsoft.com/office/drawing/2014/main" id="{6D43E919-906A-C79A-A7FD-83042E278589}"/>
              </a:ext>
            </a:extLst>
          </p:cNvPr>
          <p:cNvPicPr>
            <a:picLocks noChangeAspect="1"/>
          </p:cNvPicPr>
          <p:nvPr/>
        </p:nvPicPr>
        <p:blipFill>
          <a:blip r:embed="rId6"/>
          <a:stretch>
            <a:fillRect/>
          </a:stretch>
        </p:blipFill>
        <p:spPr>
          <a:xfrm>
            <a:off x="4572000" y="1178680"/>
            <a:ext cx="7543800" cy="983382"/>
          </a:xfrm>
          <a:prstGeom prst="rect">
            <a:avLst/>
          </a:prstGeom>
        </p:spPr>
      </p:pic>
      <p:pic>
        <p:nvPicPr>
          <p:cNvPr id="12" name="Picture 11" descr="A slide featuring headlines about Workforce shortages, including:&#10;&#10;Addressing Medi-Cal Behavioral Health Workforce Shortages Through Non-Financial Incentives">
            <a:extLst>
              <a:ext uri="{FF2B5EF4-FFF2-40B4-BE49-F238E27FC236}">
                <a16:creationId xmlns:a16="http://schemas.microsoft.com/office/drawing/2014/main" id="{52FC2BEB-CF48-D091-4DF6-DD420AF6F1E3}"/>
              </a:ext>
            </a:extLst>
          </p:cNvPr>
          <p:cNvPicPr>
            <a:picLocks noChangeAspect="1"/>
          </p:cNvPicPr>
          <p:nvPr/>
        </p:nvPicPr>
        <p:blipFill>
          <a:blip r:embed="rId7"/>
          <a:stretch>
            <a:fillRect/>
          </a:stretch>
        </p:blipFill>
        <p:spPr>
          <a:xfrm>
            <a:off x="4199602" y="2135144"/>
            <a:ext cx="7734154" cy="982665"/>
          </a:xfrm>
          <a:prstGeom prst="rect">
            <a:avLst/>
          </a:prstGeom>
        </p:spPr>
      </p:pic>
      <p:pic>
        <p:nvPicPr>
          <p:cNvPr id="5" name="Picture 4" descr="There are jobs in ag, but not enough grads to fill them">
            <a:extLst>
              <a:ext uri="{FF2B5EF4-FFF2-40B4-BE49-F238E27FC236}">
                <a16:creationId xmlns:a16="http://schemas.microsoft.com/office/drawing/2014/main" id="{B8737897-C0C6-A8E2-62C3-832C9DD829DA}"/>
              </a:ext>
            </a:extLst>
          </p:cNvPr>
          <p:cNvPicPr>
            <a:picLocks noChangeAspect="1"/>
          </p:cNvPicPr>
          <p:nvPr/>
        </p:nvPicPr>
        <p:blipFill>
          <a:blip r:embed="rId8"/>
          <a:srcRect b="19145"/>
          <a:stretch/>
        </p:blipFill>
        <p:spPr>
          <a:xfrm>
            <a:off x="4343400" y="3713731"/>
            <a:ext cx="6523556" cy="908162"/>
          </a:xfrm>
          <a:prstGeom prst="rect">
            <a:avLst/>
          </a:prstGeom>
        </p:spPr>
      </p:pic>
      <p:pic>
        <p:nvPicPr>
          <p:cNvPr id="7" name="Picture 6" descr="A slide featuring headlines about Workforce shortages, including:&#10;&#10;Collaborating with schools key to solving diesel technician shortage">
            <a:extLst>
              <a:ext uri="{FF2B5EF4-FFF2-40B4-BE49-F238E27FC236}">
                <a16:creationId xmlns:a16="http://schemas.microsoft.com/office/drawing/2014/main" id="{A7380509-B547-2DFD-F55D-C42AA1385624}"/>
              </a:ext>
            </a:extLst>
          </p:cNvPr>
          <p:cNvPicPr>
            <a:picLocks noChangeAspect="1"/>
          </p:cNvPicPr>
          <p:nvPr/>
        </p:nvPicPr>
        <p:blipFill>
          <a:blip r:embed="rId9"/>
          <a:stretch>
            <a:fillRect/>
          </a:stretch>
        </p:blipFill>
        <p:spPr>
          <a:xfrm>
            <a:off x="38100" y="2975617"/>
            <a:ext cx="6330950" cy="730896"/>
          </a:xfrm>
          <a:prstGeom prst="rect">
            <a:avLst/>
          </a:prstGeom>
        </p:spPr>
      </p:pic>
      <p:sp>
        <p:nvSpPr>
          <p:cNvPr id="3" name="Slide Number Placeholder 2">
            <a:extLst>
              <a:ext uri="{FF2B5EF4-FFF2-40B4-BE49-F238E27FC236}">
                <a16:creationId xmlns:a16="http://schemas.microsoft.com/office/drawing/2014/main" id="{A369850F-85BB-F0D8-C38E-BC99459818AB}"/>
              </a:ext>
            </a:extLst>
          </p:cNvPr>
          <p:cNvSpPr>
            <a:spLocks noGrp="1"/>
          </p:cNvSpPr>
          <p:nvPr>
            <p:ph type="sldNum" sz="quarter" idx="12"/>
          </p:nvPr>
        </p:nvSpPr>
        <p:spPr/>
        <p:txBody>
          <a:bodyPr/>
          <a:lstStyle/>
          <a:p>
            <a:fld id="{FF23D9EB-1720-0C41-91B3-C080FB71B20C}" type="slidenum">
              <a:rPr lang="en-US" smtClean="0"/>
              <a:t>18</a:t>
            </a:fld>
            <a:endParaRPr lang="en-US"/>
          </a:p>
        </p:txBody>
      </p:sp>
    </p:spTree>
    <p:extLst>
      <p:ext uri="{BB962C8B-B14F-4D97-AF65-F5344CB8AC3E}">
        <p14:creationId xmlns:p14="http://schemas.microsoft.com/office/powerpoint/2010/main" val="19851295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EAFE0-69A7-FA1D-B616-D6D370434593}"/>
              </a:ext>
            </a:extLst>
          </p:cNvPr>
          <p:cNvSpPr>
            <a:spLocks noGrp="1"/>
          </p:cNvSpPr>
          <p:nvPr>
            <p:ph type="title"/>
          </p:nvPr>
        </p:nvSpPr>
        <p:spPr/>
        <p:txBody>
          <a:bodyPr/>
          <a:lstStyle/>
          <a:p>
            <a:r>
              <a:rPr lang="en-US"/>
              <a:t>Enrollment Trends</a:t>
            </a:r>
          </a:p>
        </p:txBody>
      </p:sp>
      <p:sp>
        <p:nvSpPr>
          <p:cNvPr id="3" name="Slide Number Placeholder 2">
            <a:extLst>
              <a:ext uri="{FF2B5EF4-FFF2-40B4-BE49-F238E27FC236}">
                <a16:creationId xmlns:a16="http://schemas.microsoft.com/office/drawing/2014/main" id="{DED681D0-D3C3-FA06-6346-9C9560718ACC}"/>
              </a:ext>
            </a:extLst>
          </p:cNvPr>
          <p:cNvSpPr>
            <a:spLocks noGrp="1"/>
          </p:cNvSpPr>
          <p:nvPr>
            <p:ph type="sldNum" sz="quarter" idx="12"/>
          </p:nvPr>
        </p:nvSpPr>
        <p:spPr/>
        <p:txBody>
          <a:bodyPr/>
          <a:lstStyle/>
          <a:p>
            <a:fld id="{FF23D9EB-1720-0C41-91B3-C080FB71B20C}" type="slidenum">
              <a:rPr lang="en-US" smtClean="0"/>
              <a:t>19</a:t>
            </a:fld>
            <a:endParaRPr lang="en-US"/>
          </a:p>
        </p:txBody>
      </p:sp>
    </p:spTree>
    <p:extLst>
      <p:ext uri="{BB962C8B-B14F-4D97-AF65-F5344CB8AC3E}">
        <p14:creationId xmlns:p14="http://schemas.microsoft.com/office/powerpoint/2010/main" val="40601512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63DC9-9423-BF01-0F9F-54AA9E157964}"/>
              </a:ext>
            </a:extLst>
          </p:cNvPr>
          <p:cNvSpPr>
            <a:spLocks noGrp="1"/>
          </p:cNvSpPr>
          <p:nvPr>
            <p:ph type="title"/>
          </p:nvPr>
        </p:nvSpPr>
        <p:spPr>
          <a:xfrm>
            <a:off x="838200" y="365125"/>
            <a:ext cx="10515600" cy="914400"/>
          </a:xfrm>
        </p:spPr>
        <p:txBody>
          <a:bodyPr anchor="t">
            <a:normAutofit/>
          </a:bodyPr>
          <a:lstStyle/>
          <a:p>
            <a:r>
              <a:rPr lang="en-US"/>
              <a:t>What is WICHE?</a:t>
            </a:r>
          </a:p>
        </p:txBody>
      </p:sp>
      <p:grpSp>
        <p:nvGrpSpPr>
          <p:cNvPr id="11" name="Group 10" descr="Map of WICHE Region. Shows the states that are in WICHE: WA, ID, MT, ND, OR, WY, SD, CA, NV, UT, CO, AZ, NM, AK, HI. And lists the U.S. Pacific Territries &amp; Freely Associated States: American Samoa, Commonwealth of the Northern Mariana Islands, Federated States of Micronesia, Guam, Republic of the Marshall Islands, Republic of Palau">
            <a:extLst>
              <a:ext uri="{FF2B5EF4-FFF2-40B4-BE49-F238E27FC236}">
                <a16:creationId xmlns:a16="http://schemas.microsoft.com/office/drawing/2014/main" id="{693D4923-1B64-F851-DF24-A277BEFC8A36}"/>
              </a:ext>
            </a:extLst>
          </p:cNvPr>
          <p:cNvGrpSpPr/>
          <p:nvPr/>
        </p:nvGrpSpPr>
        <p:grpSpPr>
          <a:xfrm>
            <a:off x="206928" y="1279525"/>
            <a:ext cx="6230176" cy="5070631"/>
            <a:chOff x="529665" y="1279525"/>
            <a:chExt cx="6230176" cy="5070631"/>
          </a:xfrm>
        </p:grpSpPr>
        <p:pic>
          <p:nvPicPr>
            <p:cNvPr id="7" name="Content Placeholder 6" descr="A picture containing map&#10;&#10;Description automatically generated">
              <a:extLst>
                <a:ext uri="{FF2B5EF4-FFF2-40B4-BE49-F238E27FC236}">
                  <a16:creationId xmlns:a16="http://schemas.microsoft.com/office/drawing/2014/main" id="{A650170C-A1A9-4F16-43D3-2A9EAB6F84B2}"/>
                </a:ext>
              </a:extLst>
            </p:cNvPr>
            <p:cNvPicPr>
              <a:picLocks noChangeAspect="1"/>
            </p:cNvPicPr>
            <p:nvPr/>
          </p:nvPicPr>
          <p:blipFill>
            <a:blip r:embed="rId3"/>
            <a:stretch>
              <a:fillRect/>
            </a:stretch>
          </p:blipFill>
          <p:spPr>
            <a:xfrm>
              <a:off x="529665" y="1279525"/>
              <a:ext cx="4902495" cy="4886489"/>
            </a:xfrm>
            <a:prstGeom prst="rect">
              <a:avLst/>
            </a:prstGeom>
          </p:spPr>
        </p:pic>
        <p:sp>
          <p:nvSpPr>
            <p:cNvPr id="8" name="Content Placeholder 3">
              <a:extLst>
                <a:ext uri="{FF2B5EF4-FFF2-40B4-BE49-F238E27FC236}">
                  <a16:creationId xmlns:a16="http://schemas.microsoft.com/office/drawing/2014/main" id="{9306CACE-139A-8C29-93E7-AC7888CF2D7E}"/>
                </a:ext>
              </a:extLst>
            </p:cNvPr>
            <p:cNvSpPr txBox="1">
              <a:spLocks/>
            </p:cNvSpPr>
            <p:nvPr/>
          </p:nvSpPr>
          <p:spPr>
            <a:xfrm>
              <a:off x="2093063" y="5369511"/>
              <a:ext cx="4666778" cy="980645"/>
            </a:xfrm>
            <a:prstGeom prst="rect">
              <a:avLst/>
            </a:prstGeom>
            <a:solidFill>
              <a:schemeClr val="bg1"/>
            </a:solidFill>
          </p:spPr>
          <p:txBody>
            <a:bodyPr>
              <a:noAutofit/>
            </a:bodyPr>
            <a:lstStyle>
              <a:lvl1pPr marL="228600" indent="-228600" algn="l" defTabSz="914400" rtl="0" eaLnBrk="1" latinLnBrk="0" hangingPunct="1">
                <a:lnSpc>
                  <a:spcPct val="100000"/>
                </a:lnSpc>
                <a:spcBef>
                  <a:spcPts val="1000"/>
                </a:spcBef>
                <a:spcAft>
                  <a:spcPts val="1200"/>
                </a:spcAft>
                <a:buFont typeface="Arial" panose="020B0604020202020204" pitchFamily="34" charset="0"/>
                <a:buChar char="•"/>
                <a:defRPr sz="2800" kern="120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100000"/>
                </a:lnSpc>
                <a:spcBef>
                  <a:spcPts val="500"/>
                </a:spcBef>
                <a:spcAft>
                  <a:spcPts val="1200"/>
                </a:spcAft>
                <a:buFont typeface="Arial" panose="020B0604020202020204" pitchFamily="34" charset="0"/>
                <a:buChar char="•"/>
                <a:defRPr sz="2400" kern="1200">
                  <a:solidFill>
                    <a:schemeClr val="accent2"/>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100000"/>
                </a:lnSpc>
                <a:spcBef>
                  <a:spcPts val="500"/>
                </a:spcBef>
                <a:spcAft>
                  <a:spcPts val="1200"/>
                </a:spcAft>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100000"/>
                </a:lnSpc>
                <a:spcBef>
                  <a:spcPts val="500"/>
                </a:spcBef>
                <a:spcAft>
                  <a:spcPts val="1200"/>
                </a:spcAft>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100000"/>
                </a:lnSpc>
                <a:spcBef>
                  <a:spcPts val="500"/>
                </a:spcBef>
                <a:spcAft>
                  <a:spcPts val="1200"/>
                </a:spcAft>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spcAft>
                  <a:spcPts val="0"/>
                </a:spcAft>
                <a:buClr>
                  <a:schemeClr val="accent2">
                    <a:lumMod val="60000"/>
                    <a:lumOff val="40000"/>
                  </a:schemeClr>
                </a:buClr>
              </a:pPr>
              <a:r>
                <a:rPr lang="en-US" sz="1200">
                  <a:solidFill>
                    <a:srgbClr val="212121"/>
                  </a:solidFill>
                </a:rPr>
                <a:t>AMERICAN SAMOA</a:t>
              </a:r>
            </a:p>
            <a:p>
              <a:pPr>
                <a:lnSpc>
                  <a:spcPct val="120000"/>
                </a:lnSpc>
                <a:spcBef>
                  <a:spcPts val="0"/>
                </a:spcBef>
                <a:spcAft>
                  <a:spcPts val="0"/>
                </a:spcAft>
                <a:buClr>
                  <a:schemeClr val="accent2">
                    <a:lumMod val="60000"/>
                    <a:lumOff val="40000"/>
                  </a:schemeClr>
                </a:buClr>
              </a:pPr>
              <a:r>
                <a:rPr lang="en-US" sz="1200">
                  <a:solidFill>
                    <a:srgbClr val="212121"/>
                  </a:solidFill>
                </a:rPr>
                <a:t>COMMONWEALTH OF THE NORTHERN MARIANA ISLANDS</a:t>
              </a:r>
            </a:p>
            <a:p>
              <a:pPr>
                <a:lnSpc>
                  <a:spcPct val="120000"/>
                </a:lnSpc>
                <a:spcBef>
                  <a:spcPts val="0"/>
                </a:spcBef>
                <a:spcAft>
                  <a:spcPts val="0"/>
                </a:spcAft>
                <a:buClr>
                  <a:schemeClr val="accent2">
                    <a:lumMod val="60000"/>
                    <a:lumOff val="40000"/>
                  </a:schemeClr>
                </a:buClr>
              </a:pPr>
              <a:r>
                <a:rPr lang="en-US" sz="1200">
                  <a:solidFill>
                    <a:srgbClr val="212121"/>
                  </a:solidFill>
                </a:rPr>
                <a:t>FEDERATED STATES OF MICRONESIA</a:t>
              </a:r>
            </a:p>
            <a:p>
              <a:pPr>
                <a:lnSpc>
                  <a:spcPct val="120000"/>
                </a:lnSpc>
                <a:spcBef>
                  <a:spcPts val="0"/>
                </a:spcBef>
                <a:spcAft>
                  <a:spcPts val="0"/>
                </a:spcAft>
                <a:buClr>
                  <a:schemeClr val="accent2">
                    <a:lumMod val="60000"/>
                    <a:lumOff val="40000"/>
                  </a:schemeClr>
                </a:buClr>
              </a:pPr>
              <a:r>
                <a:rPr lang="en-US" sz="1200">
                  <a:solidFill>
                    <a:srgbClr val="212121"/>
                  </a:solidFill>
                </a:rPr>
                <a:t>GUAM</a:t>
              </a:r>
            </a:p>
            <a:p>
              <a:pPr>
                <a:lnSpc>
                  <a:spcPct val="120000"/>
                </a:lnSpc>
                <a:spcBef>
                  <a:spcPts val="0"/>
                </a:spcBef>
                <a:spcAft>
                  <a:spcPts val="0"/>
                </a:spcAft>
                <a:buClr>
                  <a:schemeClr val="accent2">
                    <a:lumMod val="60000"/>
                    <a:lumOff val="40000"/>
                  </a:schemeClr>
                </a:buClr>
              </a:pPr>
              <a:r>
                <a:rPr lang="en-US" sz="1200">
                  <a:solidFill>
                    <a:srgbClr val="212121"/>
                  </a:solidFill>
                </a:rPr>
                <a:t>REPUBLIC OF THE MARSHALL ISLANDS</a:t>
              </a:r>
            </a:p>
            <a:p>
              <a:pPr>
                <a:lnSpc>
                  <a:spcPct val="120000"/>
                </a:lnSpc>
                <a:spcBef>
                  <a:spcPts val="0"/>
                </a:spcBef>
                <a:spcAft>
                  <a:spcPts val="0"/>
                </a:spcAft>
                <a:buClr>
                  <a:schemeClr val="accent2">
                    <a:lumMod val="60000"/>
                    <a:lumOff val="40000"/>
                  </a:schemeClr>
                </a:buClr>
              </a:pPr>
              <a:r>
                <a:rPr lang="en-US" sz="1200">
                  <a:solidFill>
                    <a:srgbClr val="212121"/>
                  </a:solidFill>
                </a:rPr>
                <a:t>REPUBLIC OF PALAU</a:t>
              </a:r>
            </a:p>
          </p:txBody>
        </p:sp>
      </p:grpSp>
      <p:sp>
        <p:nvSpPr>
          <p:cNvPr id="9" name="Content Placeholder 1">
            <a:extLst>
              <a:ext uri="{FF2B5EF4-FFF2-40B4-BE49-F238E27FC236}">
                <a16:creationId xmlns:a16="http://schemas.microsoft.com/office/drawing/2014/main" id="{7FF380C6-2539-B0EA-3556-5B53A642D286}"/>
              </a:ext>
            </a:extLst>
          </p:cNvPr>
          <p:cNvSpPr>
            <a:spLocks noGrp="1"/>
          </p:cNvSpPr>
          <p:nvPr>
            <p:ph idx="14"/>
          </p:nvPr>
        </p:nvSpPr>
        <p:spPr>
          <a:xfrm>
            <a:off x="6254750" y="1549556"/>
            <a:ext cx="5671779" cy="4800600"/>
          </a:xfrm>
        </p:spPr>
        <p:txBody>
          <a:bodyPr>
            <a:normAutofit lnSpcReduction="10000"/>
          </a:bodyPr>
          <a:lstStyle/>
          <a:p>
            <a:r>
              <a:rPr lang="en-US"/>
              <a:t>One of four regional interstate education compacts</a:t>
            </a:r>
          </a:p>
          <a:p>
            <a:r>
              <a:rPr lang="en-US"/>
              <a:t>Established in 1953</a:t>
            </a:r>
          </a:p>
          <a:p>
            <a:r>
              <a:rPr lang="en-US"/>
              <a:t>Mission: </a:t>
            </a:r>
          </a:p>
          <a:p>
            <a:pPr lvl="1"/>
            <a:r>
              <a:rPr lang="en-US"/>
              <a:t>Expand educational access and excellence.</a:t>
            </a:r>
          </a:p>
          <a:p>
            <a:pPr lvl="1"/>
            <a:r>
              <a:rPr lang="en-US"/>
              <a:t>Strengthen higher ed’s contributions to the region’s social, economic, and civic life.</a:t>
            </a:r>
          </a:p>
        </p:txBody>
      </p:sp>
      <p:sp>
        <p:nvSpPr>
          <p:cNvPr id="12" name="Slide Number Placeholder 11">
            <a:extLst>
              <a:ext uri="{FF2B5EF4-FFF2-40B4-BE49-F238E27FC236}">
                <a16:creationId xmlns:a16="http://schemas.microsoft.com/office/drawing/2014/main" id="{FCF1B8B0-C22B-B8FF-1683-A857CBF12F31}"/>
              </a:ext>
            </a:extLst>
          </p:cNvPr>
          <p:cNvSpPr>
            <a:spLocks noGrp="1"/>
          </p:cNvSpPr>
          <p:nvPr>
            <p:ph type="sldNum" sz="quarter" idx="12"/>
          </p:nvPr>
        </p:nvSpPr>
        <p:spPr/>
        <p:txBody>
          <a:bodyPr/>
          <a:lstStyle/>
          <a:p>
            <a:fld id="{FF23D9EB-1720-0C41-91B3-C080FB71B20C}" type="slidenum">
              <a:rPr lang="en-US" smtClean="0"/>
              <a:t>2</a:t>
            </a:fld>
            <a:endParaRPr lang="en-US"/>
          </a:p>
        </p:txBody>
      </p:sp>
    </p:spTree>
    <p:extLst>
      <p:ext uri="{BB962C8B-B14F-4D97-AF65-F5344CB8AC3E}">
        <p14:creationId xmlns:p14="http://schemas.microsoft.com/office/powerpoint/2010/main" val="32999916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96B5F-1732-1466-AE24-7C2DF1B9A808}"/>
              </a:ext>
            </a:extLst>
          </p:cNvPr>
          <p:cNvSpPr>
            <a:spLocks noGrp="1"/>
          </p:cNvSpPr>
          <p:nvPr>
            <p:ph type="title"/>
          </p:nvPr>
        </p:nvSpPr>
        <p:spPr/>
        <p:txBody>
          <a:bodyPr/>
          <a:lstStyle/>
          <a:p>
            <a:r>
              <a:rPr lang="en-US"/>
              <a:t>Immediate college-going, national</a:t>
            </a:r>
          </a:p>
        </p:txBody>
      </p:sp>
      <p:sp>
        <p:nvSpPr>
          <p:cNvPr id="4" name="TextBox 3">
            <a:extLst>
              <a:ext uri="{FF2B5EF4-FFF2-40B4-BE49-F238E27FC236}">
                <a16:creationId xmlns:a16="http://schemas.microsoft.com/office/drawing/2014/main" id="{E3FAD687-6DBB-82C1-CDED-D9CEA1E261ED}"/>
              </a:ext>
            </a:extLst>
          </p:cNvPr>
          <p:cNvSpPr txBox="1"/>
          <p:nvPr/>
        </p:nvSpPr>
        <p:spPr>
          <a:xfrm>
            <a:off x="6174655" y="6417237"/>
            <a:ext cx="5791200" cy="369332"/>
          </a:xfrm>
          <a:prstGeom prst="rect">
            <a:avLst/>
          </a:prstGeom>
          <a:noFill/>
        </p:spPr>
        <p:txBody>
          <a:bodyPr wrap="square" rtlCol="0">
            <a:spAutoFit/>
          </a:bodyPr>
          <a:lstStyle/>
          <a:p>
            <a:r>
              <a:rPr lang="en-US">
                <a:latin typeface="Open Sans Light" panose="020B0306030504020204" pitchFamily="34" charset="0"/>
                <a:ea typeface="Open Sans Light" panose="020B0306030504020204" pitchFamily="34" charset="0"/>
                <a:cs typeface="Open Sans Light" panose="020B0306030504020204" pitchFamily="34" charset="0"/>
              </a:rPr>
              <a:t>Sources: BLS, National Center for Education Statistics</a:t>
            </a:r>
          </a:p>
        </p:txBody>
      </p:sp>
      <p:pic>
        <p:nvPicPr>
          <p:cNvPr id="5" name="Picture 4" descr="Graph depicting national immediate college-going rates between 2012 and 2022.&#10;&#10;Total: 2012 (66%), 2022 (62%)&#10;Four Year Institutions: 2012 (37%), 2022 (45%)&#10;Two-Year Institutions: 2012 (29%), 2022 (17%)">
            <a:extLst>
              <a:ext uri="{FF2B5EF4-FFF2-40B4-BE49-F238E27FC236}">
                <a16:creationId xmlns:a16="http://schemas.microsoft.com/office/drawing/2014/main" id="{AEEB1561-C399-E2EE-E37F-968648F4D525}"/>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258529" y="1279525"/>
            <a:ext cx="9079148" cy="5009294"/>
          </a:xfrm>
          <a:prstGeom prst="rect">
            <a:avLst/>
          </a:prstGeom>
        </p:spPr>
      </p:pic>
      <p:sp>
        <p:nvSpPr>
          <p:cNvPr id="3" name="Slide Number Placeholder 2">
            <a:extLst>
              <a:ext uri="{FF2B5EF4-FFF2-40B4-BE49-F238E27FC236}">
                <a16:creationId xmlns:a16="http://schemas.microsoft.com/office/drawing/2014/main" id="{B514748E-0BD4-F765-3B2C-F57631E80E0E}"/>
              </a:ext>
            </a:extLst>
          </p:cNvPr>
          <p:cNvSpPr>
            <a:spLocks noGrp="1"/>
          </p:cNvSpPr>
          <p:nvPr>
            <p:ph type="sldNum" sz="quarter" idx="12"/>
          </p:nvPr>
        </p:nvSpPr>
        <p:spPr/>
        <p:txBody>
          <a:bodyPr/>
          <a:lstStyle/>
          <a:p>
            <a:fld id="{FF23D9EB-1720-0C41-91B3-C080FB71B20C}" type="slidenum">
              <a:rPr lang="en-US" smtClean="0"/>
              <a:t>20</a:t>
            </a:fld>
            <a:endParaRPr lang="en-US"/>
          </a:p>
        </p:txBody>
      </p:sp>
    </p:spTree>
    <p:extLst>
      <p:ext uri="{BB962C8B-B14F-4D97-AF65-F5344CB8AC3E}">
        <p14:creationId xmlns:p14="http://schemas.microsoft.com/office/powerpoint/2010/main" val="20416363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928330-1D71-EDD1-747C-F10B9186B62C}"/>
              </a:ext>
            </a:extLst>
          </p:cNvPr>
          <p:cNvSpPr>
            <a:spLocks noGrp="1"/>
          </p:cNvSpPr>
          <p:nvPr>
            <p:ph type="title"/>
          </p:nvPr>
        </p:nvSpPr>
        <p:spPr/>
        <p:txBody>
          <a:bodyPr/>
          <a:lstStyle/>
          <a:p>
            <a:r>
              <a:rPr lang="en-US"/>
              <a:t>College going rates - Colorado</a:t>
            </a:r>
          </a:p>
        </p:txBody>
      </p:sp>
      <p:sp>
        <p:nvSpPr>
          <p:cNvPr id="4" name="Slide Number Placeholder 3">
            <a:extLst>
              <a:ext uri="{FF2B5EF4-FFF2-40B4-BE49-F238E27FC236}">
                <a16:creationId xmlns:a16="http://schemas.microsoft.com/office/drawing/2014/main" id="{9C8FA990-0C53-7358-24F9-DE187AD75B45}"/>
              </a:ext>
            </a:extLst>
          </p:cNvPr>
          <p:cNvSpPr>
            <a:spLocks noGrp="1"/>
          </p:cNvSpPr>
          <p:nvPr>
            <p:ph type="sldNum" sz="quarter" idx="12"/>
          </p:nvPr>
        </p:nvSpPr>
        <p:spPr/>
        <p:txBody>
          <a:bodyPr/>
          <a:lstStyle/>
          <a:p>
            <a:fld id="{FF23D9EB-1720-0C41-91B3-C080FB71B20C}" type="slidenum">
              <a:rPr lang="en-US" smtClean="0"/>
              <a:t>21</a:t>
            </a:fld>
            <a:endParaRPr lang="en-US"/>
          </a:p>
        </p:txBody>
      </p:sp>
      <p:sp>
        <p:nvSpPr>
          <p:cNvPr id="7" name="TextBox 6">
            <a:extLst>
              <a:ext uri="{FF2B5EF4-FFF2-40B4-BE49-F238E27FC236}">
                <a16:creationId xmlns:a16="http://schemas.microsoft.com/office/drawing/2014/main" id="{CB3E7651-CDCE-71CA-AB6A-7572129ADDBE}"/>
              </a:ext>
            </a:extLst>
          </p:cNvPr>
          <p:cNvSpPr txBox="1"/>
          <p:nvPr/>
        </p:nvSpPr>
        <p:spPr>
          <a:xfrm>
            <a:off x="6162676" y="6172200"/>
            <a:ext cx="5372100" cy="369332"/>
          </a:xfrm>
          <a:prstGeom prst="rect">
            <a:avLst/>
          </a:prstGeom>
          <a:noFill/>
        </p:spPr>
        <p:txBody>
          <a:bodyPr wrap="square" rtlCol="0">
            <a:spAutoFit/>
          </a:bodyPr>
          <a:lstStyle/>
          <a:p>
            <a:r>
              <a:rPr lang="en-US">
                <a:latin typeface="Open Sans Light" panose="020B0306030504020204" pitchFamily="34" charset="0"/>
                <a:ea typeface="Open Sans Light" panose="020B0306030504020204" pitchFamily="34" charset="0"/>
                <a:cs typeface="Open Sans Light" panose="020B0306030504020204" pitchFamily="34" charset="0"/>
              </a:rPr>
              <a:t>Source: Colorado Department of Higher Education</a:t>
            </a:r>
          </a:p>
        </p:txBody>
      </p:sp>
      <p:graphicFrame>
        <p:nvGraphicFramePr>
          <p:cNvPr id="10" name="Table 9">
            <a:extLst>
              <a:ext uri="{FF2B5EF4-FFF2-40B4-BE49-F238E27FC236}">
                <a16:creationId xmlns:a16="http://schemas.microsoft.com/office/drawing/2014/main" id="{527F06BF-F48E-3DA7-B95C-177D0294A6EC}"/>
              </a:ext>
            </a:extLst>
          </p:cNvPr>
          <p:cNvGraphicFramePr>
            <a:graphicFrameLocks noGrp="1"/>
          </p:cNvGraphicFramePr>
          <p:nvPr>
            <p:extLst>
              <p:ext uri="{D42A27DB-BD31-4B8C-83A1-F6EECF244321}">
                <p14:modId xmlns:p14="http://schemas.microsoft.com/office/powerpoint/2010/main" val="3486505920"/>
              </p:ext>
            </p:extLst>
          </p:nvPr>
        </p:nvGraphicFramePr>
        <p:xfrm>
          <a:off x="290455" y="2048510"/>
          <a:ext cx="11706286" cy="3657600"/>
        </p:xfrm>
        <a:graphic>
          <a:graphicData uri="http://schemas.openxmlformats.org/drawingml/2006/table">
            <a:tbl>
              <a:tblPr firstRow="1" bandRow="1">
                <a:tableStyleId>{5C22544A-7EE6-4342-B048-85BDC9FD1C3A}</a:tableStyleId>
              </a:tblPr>
              <a:tblGrid>
                <a:gridCol w="3605212">
                  <a:extLst>
                    <a:ext uri="{9D8B030D-6E8A-4147-A177-3AD203B41FA5}">
                      <a16:colId xmlns:a16="http://schemas.microsoft.com/office/drawing/2014/main" val="4226915065"/>
                    </a:ext>
                  </a:extLst>
                </a:gridCol>
                <a:gridCol w="1350179">
                  <a:extLst>
                    <a:ext uri="{9D8B030D-6E8A-4147-A177-3AD203B41FA5}">
                      <a16:colId xmlns:a16="http://schemas.microsoft.com/office/drawing/2014/main" val="4182345109"/>
                    </a:ext>
                  </a:extLst>
                </a:gridCol>
                <a:gridCol w="1350179">
                  <a:extLst>
                    <a:ext uri="{9D8B030D-6E8A-4147-A177-3AD203B41FA5}">
                      <a16:colId xmlns:a16="http://schemas.microsoft.com/office/drawing/2014/main" val="856865831"/>
                    </a:ext>
                  </a:extLst>
                </a:gridCol>
                <a:gridCol w="1350179">
                  <a:extLst>
                    <a:ext uri="{9D8B030D-6E8A-4147-A177-3AD203B41FA5}">
                      <a16:colId xmlns:a16="http://schemas.microsoft.com/office/drawing/2014/main" val="3086671176"/>
                    </a:ext>
                  </a:extLst>
                </a:gridCol>
                <a:gridCol w="1350179">
                  <a:extLst>
                    <a:ext uri="{9D8B030D-6E8A-4147-A177-3AD203B41FA5}">
                      <a16:colId xmlns:a16="http://schemas.microsoft.com/office/drawing/2014/main" val="2798738959"/>
                    </a:ext>
                  </a:extLst>
                </a:gridCol>
                <a:gridCol w="1350179">
                  <a:extLst>
                    <a:ext uri="{9D8B030D-6E8A-4147-A177-3AD203B41FA5}">
                      <a16:colId xmlns:a16="http://schemas.microsoft.com/office/drawing/2014/main" val="1478988647"/>
                    </a:ext>
                  </a:extLst>
                </a:gridCol>
                <a:gridCol w="1350179">
                  <a:extLst>
                    <a:ext uri="{9D8B030D-6E8A-4147-A177-3AD203B41FA5}">
                      <a16:colId xmlns:a16="http://schemas.microsoft.com/office/drawing/2014/main" val="1324303471"/>
                    </a:ext>
                  </a:extLst>
                </a:gridCol>
              </a:tblGrid>
              <a:tr h="295592">
                <a:tc>
                  <a:txBody>
                    <a:bodyPr/>
                    <a:lstStyle/>
                    <a:p>
                      <a:endParaRPr lang="en-US" sz="2400">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2016</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2017</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2018</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2019</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2020</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2021</a:t>
                      </a:r>
                    </a:p>
                  </a:txBody>
                  <a:tcPr/>
                </a:tc>
                <a:extLst>
                  <a:ext uri="{0D108BD9-81ED-4DB2-BD59-A6C34878D82A}">
                    <a16:rowId xmlns:a16="http://schemas.microsoft.com/office/drawing/2014/main" val="1601975256"/>
                  </a:ext>
                </a:extLst>
              </a:tr>
              <a:tr h="370840">
                <a:tc>
                  <a:txBody>
                    <a:bodyPr/>
                    <a:lstStyle/>
                    <a:p>
                      <a:r>
                        <a:rPr lang="en-US" sz="2400">
                          <a:latin typeface="Open Sans" panose="020B0606030504020204" pitchFamily="34" charset="0"/>
                          <a:ea typeface="Open Sans" panose="020B0606030504020204" pitchFamily="34" charset="0"/>
                          <a:cs typeface="Open Sans" panose="020B0606030504020204" pitchFamily="34" charset="0"/>
                        </a:rPr>
                        <a:t>Am. Indian/AK Native</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41.9%</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38.1%</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43.8%</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45.0%</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34.6%</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33.6%</a:t>
                      </a:r>
                    </a:p>
                  </a:txBody>
                  <a:tcPr/>
                </a:tc>
                <a:extLst>
                  <a:ext uri="{0D108BD9-81ED-4DB2-BD59-A6C34878D82A}">
                    <a16:rowId xmlns:a16="http://schemas.microsoft.com/office/drawing/2014/main" val="3272525796"/>
                  </a:ext>
                </a:extLst>
              </a:tr>
              <a:tr h="370840">
                <a:tc>
                  <a:txBody>
                    <a:bodyPr/>
                    <a:lstStyle/>
                    <a:p>
                      <a:r>
                        <a:rPr lang="en-US" sz="2400">
                          <a:latin typeface="Open Sans" panose="020B0606030504020204" pitchFamily="34" charset="0"/>
                          <a:ea typeface="Open Sans" panose="020B0606030504020204" pitchFamily="34" charset="0"/>
                          <a:cs typeface="Open Sans" panose="020B0606030504020204" pitchFamily="34" charset="0"/>
                        </a:rPr>
                        <a:t>Asian</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75.0%</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75.2%</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79.0%</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78.8%</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71.9%</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72.0%</a:t>
                      </a:r>
                    </a:p>
                  </a:txBody>
                  <a:tcPr/>
                </a:tc>
                <a:extLst>
                  <a:ext uri="{0D108BD9-81ED-4DB2-BD59-A6C34878D82A}">
                    <a16:rowId xmlns:a16="http://schemas.microsoft.com/office/drawing/2014/main" val="379322051"/>
                  </a:ext>
                </a:extLst>
              </a:tr>
              <a:tr h="370840">
                <a:tc>
                  <a:txBody>
                    <a:bodyPr/>
                    <a:lstStyle/>
                    <a:p>
                      <a:r>
                        <a:rPr lang="en-US" sz="2400">
                          <a:latin typeface="Open Sans" panose="020B0606030504020204" pitchFamily="34" charset="0"/>
                          <a:ea typeface="Open Sans" panose="020B0606030504020204" pitchFamily="34" charset="0"/>
                          <a:cs typeface="Open Sans" panose="020B0606030504020204" pitchFamily="34" charset="0"/>
                        </a:rPr>
                        <a:t>Black or Afr. American</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53.0%</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54.8%</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55.1%</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51.9%</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47.8%</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47.6%</a:t>
                      </a:r>
                    </a:p>
                  </a:txBody>
                  <a:tcPr/>
                </a:tc>
                <a:extLst>
                  <a:ext uri="{0D108BD9-81ED-4DB2-BD59-A6C34878D82A}">
                    <a16:rowId xmlns:a16="http://schemas.microsoft.com/office/drawing/2014/main" val="1146740232"/>
                  </a:ext>
                </a:extLst>
              </a:tr>
              <a:tr h="370840">
                <a:tc>
                  <a:txBody>
                    <a:bodyPr/>
                    <a:lstStyle/>
                    <a:p>
                      <a:r>
                        <a:rPr lang="en-US" sz="2400">
                          <a:latin typeface="Open Sans" panose="020B0606030504020204" pitchFamily="34" charset="0"/>
                          <a:ea typeface="Open Sans" panose="020B0606030504020204" pitchFamily="34" charset="0"/>
                          <a:cs typeface="Open Sans" panose="020B0606030504020204" pitchFamily="34" charset="0"/>
                        </a:rPr>
                        <a:t>NHOPI</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49.3%</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43.2%</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47.9%</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44.4%</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42.5%</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37.3%</a:t>
                      </a:r>
                    </a:p>
                  </a:txBody>
                  <a:tcPr/>
                </a:tc>
                <a:extLst>
                  <a:ext uri="{0D108BD9-81ED-4DB2-BD59-A6C34878D82A}">
                    <a16:rowId xmlns:a16="http://schemas.microsoft.com/office/drawing/2014/main" val="2557275832"/>
                  </a:ext>
                </a:extLst>
              </a:tr>
              <a:tr h="370840">
                <a:tc>
                  <a:txBody>
                    <a:bodyPr/>
                    <a:lstStyle/>
                    <a:p>
                      <a:r>
                        <a:rPr lang="en-US" sz="2400">
                          <a:latin typeface="Open Sans" panose="020B0606030504020204" pitchFamily="34" charset="0"/>
                          <a:ea typeface="Open Sans" panose="020B0606030504020204" pitchFamily="34" charset="0"/>
                          <a:cs typeface="Open Sans" panose="020B0606030504020204" pitchFamily="34" charset="0"/>
                        </a:rPr>
                        <a:t>Hispanic or Latinx</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44.2%</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45.8%</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45.9%</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45.9%</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39.4%</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37.9%</a:t>
                      </a:r>
                    </a:p>
                  </a:txBody>
                  <a:tcPr/>
                </a:tc>
                <a:extLst>
                  <a:ext uri="{0D108BD9-81ED-4DB2-BD59-A6C34878D82A}">
                    <a16:rowId xmlns:a16="http://schemas.microsoft.com/office/drawing/2014/main" val="120232100"/>
                  </a:ext>
                </a:extLst>
              </a:tr>
              <a:tr h="370840">
                <a:tc>
                  <a:txBody>
                    <a:bodyPr/>
                    <a:lstStyle/>
                    <a:p>
                      <a:r>
                        <a:rPr lang="en-US" sz="2400">
                          <a:latin typeface="Open Sans" panose="020B0606030504020204" pitchFamily="34" charset="0"/>
                          <a:ea typeface="Open Sans" panose="020B0606030504020204" pitchFamily="34" charset="0"/>
                          <a:cs typeface="Open Sans" panose="020B0606030504020204" pitchFamily="34" charset="0"/>
                        </a:rPr>
                        <a:t>Two or More Races</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58.5%</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58.2%</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59.1%</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59.0%</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52.3%</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52.8%</a:t>
                      </a:r>
                    </a:p>
                  </a:txBody>
                  <a:tcPr/>
                </a:tc>
                <a:extLst>
                  <a:ext uri="{0D108BD9-81ED-4DB2-BD59-A6C34878D82A}">
                    <a16:rowId xmlns:a16="http://schemas.microsoft.com/office/drawing/2014/main" val="1495076212"/>
                  </a:ext>
                </a:extLst>
              </a:tr>
              <a:tr h="370840">
                <a:tc>
                  <a:txBody>
                    <a:bodyPr/>
                    <a:lstStyle/>
                    <a:p>
                      <a:r>
                        <a:rPr lang="en-US" sz="2400">
                          <a:latin typeface="Open Sans" panose="020B0606030504020204" pitchFamily="34" charset="0"/>
                          <a:ea typeface="Open Sans" panose="020B0606030504020204" pitchFamily="34" charset="0"/>
                          <a:cs typeface="Open Sans" panose="020B0606030504020204" pitchFamily="34" charset="0"/>
                        </a:rPr>
                        <a:t>White</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60.7%</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61.2%</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61.4%</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61.1%</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55.8%</a:t>
                      </a:r>
                    </a:p>
                  </a:txBody>
                  <a:tcPr/>
                </a:tc>
                <a:tc>
                  <a:txBody>
                    <a:bodyPr/>
                    <a:lstStyle/>
                    <a:p>
                      <a:pPr algn="ctr"/>
                      <a:r>
                        <a:rPr lang="en-US" sz="2400">
                          <a:latin typeface="Open Sans" panose="020B0606030504020204" pitchFamily="34" charset="0"/>
                          <a:ea typeface="Open Sans" panose="020B0606030504020204" pitchFamily="34" charset="0"/>
                          <a:cs typeface="Open Sans" panose="020B0606030504020204" pitchFamily="34" charset="0"/>
                        </a:rPr>
                        <a:t>55.5%</a:t>
                      </a:r>
                    </a:p>
                  </a:txBody>
                  <a:tcPr/>
                </a:tc>
                <a:extLst>
                  <a:ext uri="{0D108BD9-81ED-4DB2-BD59-A6C34878D82A}">
                    <a16:rowId xmlns:a16="http://schemas.microsoft.com/office/drawing/2014/main" val="3121906865"/>
                  </a:ext>
                </a:extLst>
              </a:tr>
            </a:tbl>
          </a:graphicData>
        </a:graphic>
      </p:graphicFrame>
    </p:spTree>
    <p:extLst>
      <p:ext uri="{BB962C8B-B14F-4D97-AF65-F5344CB8AC3E}">
        <p14:creationId xmlns:p14="http://schemas.microsoft.com/office/powerpoint/2010/main" val="21269605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EEE53-46C0-4D9C-A106-0E46F241692F}"/>
              </a:ext>
            </a:extLst>
          </p:cNvPr>
          <p:cNvSpPr>
            <a:spLocks noGrp="1"/>
          </p:cNvSpPr>
          <p:nvPr>
            <p:ph type="title"/>
          </p:nvPr>
        </p:nvSpPr>
        <p:spPr>
          <a:xfrm>
            <a:off x="756718" y="120681"/>
            <a:ext cx="10515599" cy="914400"/>
          </a:xfrm>
        </p:spPr>
        <p:txBody>
          <a:bodyPr>
            <a:normAutofit fontScale="90000"/>
          </a:bodyPr>
          <a:lstStyle/>
          <a:p>
            <a:r>
              <a:rPr lang="en-US"/>
              <a:t>Six-year completion rates by starting institution type, cohorts 2007 to 2018</a:t>
            </a:r>
          </a:p>
        </p:txBody>
      </p:sp>
      <p:pic>
        <p:nvPicPr>
          <p:cNvPr id="9" name="Picture 8" descr="Graph depicting six-year completion rates by starting institution type for chorts between 2007 to 2018.&#10;&#10;Private, Non-Profit 4 Year: 2007 (71%)/ 2018 (75%)&#10;&#10;Public 4 Year: 2007 (65%)/ 2018 (71%)&#10;&#10;TOTAL: 2007 (54%)/ 2018 (61%)&#10;&#10;Public, Associates/Baccalaureate: 2007 (41%)/ 2018 (46%)&#10;&#10;Public, 2 Year: 2007 (37%)/ 2018 (43%)&#10;&#10;Private, For-Profit 4 Year: 2007 (27%)/ 2018 (36%)&#10;">
            <a:extLst>
              <a:ext uri="{FF2B5EF4-FFF2-40B4-BE49-F238E27FC236}">
                <a16:creationId xmlns:a16="http://schemas.microsoft.com/office/drawing/2014/main" id="{643AC73E-2615-3FA0-02B0-190F5E20C789}"/>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619432" y="1320309"/>
            <a:ext cx="8101748" cy="5401166"/>
          </a:xfrm>
          <a:prstGeom prst="rect">
            <a:avLst/>
          </a:prstGeom>
        </p:spPr>
      </p:pic>
      <p:sp>
        <p:nvSpPr>
          <p:cNvPr id="10" name="TextBox 9">
            <a:extLst>
              <a:ext uri="{FF2B5EF4-FFF2-40B4-BE49-F238E27FC236}">
                <a16:creationId xmlns:a16="http://schemas.microsoft.com/office/drawing/2014/main" id="{5E98ED03-02E1-D4F1-0E0C-8DD8A91FF13C}"/>
              </a:ext>
            </a:extLst>
          </p:cNvPr>
          <p:cNvSpPr txBox="1"/>
          <p:nvPr/>
        </p:nvSpPr>
        <p:spPr>
          <a:xfrm>
            <a:off x="8466495" y="2279081"/>
            <a:ext cx="2915215" cy="400110"/>
          </a:xfrm>
          <a:prstGeom prst="rect">
            <a:avLst/>
          </a:prstGeom>
          <a:noFill/>
        </p:spPr>
        <p:txBody>
          <a:bodyPr wrap="square" rtlCol="0">
            <a:spAutoFit/>
          </a:bodyPr>
          <a:lstStyle/>
          <a:p>
            <a:r>
              <a:rPr lang="en-US" sz="2000">
                <a:solidFill>
                  <a:schemeClr val="bg1">
                    <a:lumMod val="50000"/>
                  </a:schemeClr>
                </a:solidFill>
              </a:rPr>
              <a:t>Private, Non-Profit 4-Year</a:t>
            </a:r>
          </a:p>
        </p:txBody>
      </p:sp>
      <p:sp>
        <p:nvSpPr>
          <p:cNvPr id="11" name="TextBox 10">
            <a:extLst>
              <a:ext uri="{FF2B5EF4-FFF2-40B4-BE49-F238E27FC236}">
                <a16:creationId xmlns:a16="http://schemas.microsoft.com/office/drawing/2014/main" id="{0C1190D3-99C2-39D4-C581-4CE47B23B184}"/>
              </a:ext>
            </a:extLst>
          </p:cNvPr>
          <p:cNvSpPr txBox="1"/>
          <p:nvPr/>
        </p:nvSpPr>
        <p:spPr>
          <a:xfrm>
            <a:off x="8466496" y="2754013"/>
            <a:ext cx="2915215" cy="400110"/>
          </a:xfrm>
          <a:prstGeom prst="rect">
            <a:avLst/>
          </a:prstGeom>
          <a:noFill/>
        </p:spPr>
        <p:txBody>
          <a:bodyPr wrap="square" rtlCol="0">
            <a:spAutoFit/>
          </a:bodyPr>
          <a:lstStyle/>
          <a:p>
            <a:r>
              <a:rPr lang="en-US" sz="2000">
                <a:solidFill>
                  <a:schemeClr val="accent1"/>
                </a:solidFill>
              </a:rPr>
              <a:t>Public, Four-Year</a:t>
            </a:r>
          </a:p>
        </p:txBody>
      </p:sp>
      <p:sp>
        <p:nvSpPr>
          <p:cNvPr id="12" name="TextBox 11">
            <a:extLst>
              <a:ext uri="{FF2B5EF4-FFF2-40B4-BE49-F238E27FC236}">
                <a16:creationId xmlns:a16="http://schemas.microsoft.com/office/drawing/2014/main" id="{8CE751D0-CCA2-54C5-2653-414138DB2DA2}"/>
              </a:ext>
            </a:extLst>
          </p:cNvPr>
          <p:cNvSpPr txBox="1"/>
          <p:nvPr/>
        </p:nvSpPr>
        <p:spPr>
          <a:xfrm>
            <a:off x="8466496" y="3270187"/>
            <a:ext cx="2915215" cy="400110"/>
          </a:xfrm>
          <a:prstGeom prst="rect">
            <a:avLst/>
          </a:prstGeom>
          <a:noFill/>
        </p:spPr>
        <p:txBody>
          <a:bodyPr wrap="square" rtlCol="0">
            <a:spAutoFit/>
          </a:bodyPr>
          <a:lstStyle/>
          <a:p>
            <a:r>
              <a:rPr lang="en-US" sz="2000"/>
              <a:t>Total</a:t>
            </a:r>
          </a:p>
        </p:txBody>
      </p:sp>
      <p:sp>
        <p:nvSpPr>
          <p:cNvPr id="13" name="TextBox 12">
            <a:extLst>
              <a:ext uri="{FF2B5EF4-FFF2-40B4-BE49-F238E27FC236}">
                <a16:creationId xmlns:a16="http://schemas.microsoft.com/office/drawing/2014/main" id="{E01FD82A-B6C1-4E52-6657-7535E92CC706}"/>
              </a:ext>
            </a:extLst>
          </p:cNvPr>
          <p:cNvSpPr txBox="1"/>
          <p:nvPr/>
        </p:nvSpPr>
        <p:spPr>
          <a:xfrm>
            <a:off x="8466496" y="3884644"/>
            <a:ext cx="3648546" cy="400110"/>
          </a:xfrm>
          <a:prstGeom prst="rect">
            <a:avLst/>
          </a:prstGeom>
          <a:noFill/>
        </p:spPr>
        <p:txBody>
          <a:bodyPr wrap="square" rtlCol="0">
            <a:spAutoFit/>
          </a:bodyPr>
          <a:lstStyle/>
          <a:p>
            <a:r>
              <a:rPr lang="en-US" sz="2000">
                <a:solidFill>
                  <a:schemeClr val="accent3">
                    <a:lumMod val="60000"/>
                    <a:lumOff val="40000"/>
                  </a:schemeClr>
                </a:solidFill>
              </a:rPr>
              <a:t>Public, Associates/Baccalaureate</a:t>
            </a:r>
          </a:p>
        </p:txBody>
      </p:sp>
      <p:sp>
        <p:nvSpPr>
          <p:cNvPr id="14" name="TextBox 13">
            <a:extLst>
              <a:ext uri="{FF2B5EF4-FFF2-40B4-BE49-F238E27FC236}">
                <a16:creationId xmlns:a16="http://schemas.microsoft.com/office/drawing/2014/main" id="{8B3D4C9D-4394-96C8-BBBD-84CB9A35E8F4}"/>
              </a:ext>
            </a:extLst>
          </p:cNvPr>
          <p:cNvSpPr txBox="1"/>
          <p:nvPr/>
        </p:nvSpPr>
        <p:spPr>
          <a:xfrm>
            <a:off x="8466496" y="4313339"/>
            <a:ext cx="2915215" cy="400110"/>
          </a:xfrm>
          <a:prstGeom prst="rect">
            <a:avLst/>
          </a:prstGeom>
          <a:noFill/>
        </p:spPr>
        <p:txBody>
          <a:bodyPr wrap="square" rtlCol="0">
            <a:spAutoFit/>
          </a:bodyPr>
          <a:lstStyle/>
          <a:p>
            <a:r>
              <a:rPr lang="en-US" sz="2000">
                <a:solidFill>
                  <a:schemeClr val="accent3"/>
                </a:solidFill>
              </a:rPr>
              <a:t>Public, Two-Year</a:t>
            </a:r>
          </a:p>
        </p:txBody>
      </p:sp>
      <p:sp>
        <p:nvSpPr>
          <p:cNvPr id="15" name="TextBox 14">
            <a:extLst>
              <a:ext uri="{FF2B5EF4-FFF2-40B4-BE49-F238E27FC236}">
                <a16:creationId xmlns:a16="http://schemas.microsoft.com/office/drawing/2014/main" id="{4FA808B5-8720-60B9-73A3-30ED6546D8E9}"/>
              </a:ext>
            </a:extLst>
          </p:cNvPr>
          <p:cNvSpPr txBox="1"/>
          <p:nvPr/>
        </p:nvSpPr>
        <p:spPr>
          <a:xfrm>
            <a:off x="8466496" y="4759686"/>
            <a:ext cx="2915215" cy="400110"/>
          </a:xfrm>
          <a:prstGeom prst="rect">
            <a:avLst/>
          </a:prstGeom>
          <a:noFill/>
        </p:spPr>
        <p:txBody>
          <a:bodyPr wrap="square" rtlCol="0">
            <a:spAutoFit/>
          </a:bodyPr>
          <a:lstStyle/>
          <a:p>
            <a:r>
              <a:rPr lang="en-US" sz="2000">
                <a:solidFill>
                  <a:schemeClr val="accent4"/>
                </a:solidFill>
              </a:rPr>
              <a:t>Private, For-Profit 4-Year</a:t>
            </a:r>
          </a:p>
        </p:txBody>
      </p:sp>
      <p:sp>
        <p:nvSpPr>
          <p:cNvPr id="17" name="TextBox 16">
            <a:extLst>
              <a:ext uri="{FF2B5EF4-FFF2-40B4-BE49-F238E27FC236}">
                <a16:creationId xmlns:a16="http://schemas.microsoft.com/office/drawing/2014/main" id="{3BACD7F8-4977-6951-643A-E035D6ED0C1A}"/>
              </a:ext>
            </a:extLst>
          </p:cNvPr>
          <p:cNvSpPr txBox="1"/>
          <p:nvPr/>
        </p:nvSpPr>
        <p:spPr>
          <a:xfrm>
            <a:off x="9199827" y="5536990"/>
            <a:ext cx="2915215" cy="1200329"/>
          </a:xfrm>
          <a:prstGeom prst="rect">
            <a:avLst/>
          </a:prstGeom>
          <a:noFill/>
        </p:spPr>
        <p:txBody>
          <a:bodyPr wrap="square">
            <a:spAutoFit/>
          </a:bodyPr>
          <a:lstStyle/>
          <a:p>
            <a:r>
              <a:rPr lang="en-US">
                <a:latin typeface="Open Sans Light" panose="020B0306030504020204" pitchFamily="34" charset="0"/>
                <a:ea typeface="Open Sans Light" panose="020B0306030504020204" pitchFamily="34" charset="0"/>
                <a:cs typeface="Open Sans Light" panose="020B0306030504020204" pitchFamily="34" charset="0"/>
              </a:rPr>
              <a:t>Source: National Student Clearinghouse Research Center, Yearly Progress and Completion</a:t>
            </a:r>
            <a:endParaRPr lang="en-US"/>
          </a:p>
        </p:txBody>
      </p:sp>
      <p:sp>
        <p:nvSpPr>
          <p:cNvPr id="4" name="Slide Number Placeholder 3">
            <a:extLst>
              <a:ext uri="{FF2B5EF4-FFF2-40B4-BE49-F238E27FC236}">
                <a16:creationId xmlns:a16="http://schemas.microsoft.com/office/drawing/2014/main" id="{29A6908A-237A-9534-16FA-F0F42D0F48CF}"/>
              </a:ext>
            </a:extLst>
          </p:cNvPr>
          <p:cNvSpPr>
            <a:spLocks noGrp="1"/>
          </p:cNvSpPr>
          <p:nvPr>
            <p:ph type="sldNum" sz="quarter" idx="12"/>
          </p:nvPr>
        </p:nvSpPr>
        <p:spPr/>
        <p:txBody>
          <a:bodyPr/>
          <a:lstStyle/>
          <a:p>
            <a:fld id="{FF23D9EB-1720-0C41-91B3-C080FB71B20C}" type="slidenum">
              <a:rPr lang="en-US" smtClean="0"/>
              <a:t>22</a:t>
            </a:fld>
            <a:endParaRPr lang="en-US"/>
          </a:p>
        </p:txBody>
      </p:sp>
    </p:spTree>
    <p:extLst>
      <p:ext uri="{BB962C8B-B14F-4D97-AF65-F5344CB8AC3E}">
        <p14:creationId xmlns:p14="http://schemas.microsoft.com/office/powerpoint/2010/main" val="8506263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83AB51-4580-B213-07C0-19F8EB2CE121}"/>
              </a:ext>
            </a:extLst>
          </p:cNvPr>
          <p:cNvSpPr>
            <a:spLocks noGrp="1"/>
          </p:cNvSpPr>
          <p:nvPr>
            <p:ph type="title"/>
          </p:nvPr>
        </p:nvSpPr>
        <p:spPr>
          <a:xfrm>
            <a:off x="838200" y="313748"/>
            <a:ext cx="10515599" cy="914400"/>
          </a:xfrm>
        </p:spPr>
        <p:txBody>
          <a:bodyPr>
            <a:normAutofit fontScale="90000"/>
          </a:bodyPr>
          <a:lstStyle/>
          <a:p>
            <a:r>
              <a:rPr lang="en-US"/>
              <a:t>Public postsecondary enrollment: National	</a:t>
            </a:r>
          </a:p>
        </p:txBody>
      </p:sp>
      <p:sp>
        <p:nvSpPr>
          <p:cNvPr id="4" name="Slide Number Placeholder 3">
            <a:extLst>
              <a:ext uri="{FF2B5EF4-FFF2-40B4-BE49-F238E27FC236}">
                <a16:creationId xmlns:a16="http://schemas.microsoft.com/office/drawing/2014/main" id="{875DC670-C89F-9DCA-D2CA-AE1774574CAF}"/>
              </a:ext>
            </a:extLst>
          </p:cNvPr>
          <p:cNvSpPr>
            <a:spLocks noGrp="1"/>
          </p:cNvSpPr>
          <p:nvPr>
            <p:ph type="sldNum" sz="quarter" idx="12"/>
          </p:nvPr>
        </p:nvSpPr>
        <p:spPr/>
        <p:txBody>
          <a:bodyPr/>
          <a:lstStyle/>
          <a:p>
            <a:fld id="{FF23D9EB-1720-0C41-91B3-C080FB71B20C}" type="slidenum">
              <a:rPr lang="en-US" smtClean="0"/>
              <a:t>23</a:t>
            </a:fld>
            <a:endParaRPr lang="en-US"/>
          </a:p>
        </p:txBody>
      </p:sp>
      <p:sp>
        <p:nvSpPr>
          <p:cNvPr id="6" name="TextBox 5">
            <a:extLst>
              <a:ext uri="{FF2B5EF4-FFF2-40B4-BE49-F238E27FC236}">
                <a16:creationId xmlns:a16="http://schemas.microsoft.com/office/drawing/2014/main" id="{0F9B428F-4173-8D9F-314A-97D1BE0ADC2E}"/>
              </a:ext>
            </a:extLst>
          </p:cNvPr>
          <p:cNvSpPr txBox="1"/>
          <p:nvPr/>
        </p:nvSpPr>
        <p:spPr>
          <a:xfrm>
            <a:off x="7296151" y="6075144"/>
            <a:ext cx="4895850" cy="646331"/>
          </a:xfrm>
          <a:prstGeom prst="rect">
            <a:avLst/>
          </a:prstGeom>
          <a:noFill/>
        </p:spPr>
        <p:txBody>
          <a:bodyPr wrap="square" rtlCol="0">
            <a:spAutoFit/>
          </a:bodyPr>
          <a:lstStyle/>
          <a:p>
            <a:r>
              <a:rPr lang="en-US">
                <a:latin typeface="Open Sans Light" panose="020B0306030504020204" pitchFamily="34" charset="0"/>
                <a:ea typeface="Open Sans Light" panose="020B0306030504020204" pitchFamily="34" charset="0"/>
                <a:cs typeface="Open Sans Light" panose="020B0306030504020204" pitchFamily="34" charset="0"/>
              </a:rPr>
              <a:t>Source: </a:t>
            </a:r>
            <a:r>
              <a:rPr lang="en-US" i="1">
                <a:latin typeface="Open Sans Light" panose="020B0306030504020204" pitchFamily="34" charset="0"/>
                <a:ea typeface="Open Sans Light" panose="020B0306030504020204" pitchFamily="34" charset="0"/>
                <a:cs typeface="Open Sans Light" panose="020B0306030504020204" pitchFamily="34" charset="0"/>
              </a:rPr>
              <a:t>Integrated Postsecondary Education Data System, Fall 2023 enrollments</a:t>
            </a:r>
            <a:endParaRPr lang="en-US">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1" name="Picture 10" descr="Graph depicting national public postsecondary enrollment rates between 2013 and 2023.&#10;&#10;Public 2 Year: 2013=6,884,259, 2023=5,967,339&#10;&#10;Public 4 Year: 2013=6,292,870, 2023=6,358,040">
            <a:extLst>
              <a:ext uri="{FF2B5EF4-FFF2-40B4-BE49-F238E27FC236}">
                <a16:creationId xmlns:a16="http://schemas.microsoft.com/office/drawing/2014/main" id="{E7B6417E-24C5-7628-8597-887C620502A9}"/>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0" y="1076902"/>
            <a:ext cx="10934700" cy="5467350"/>
          </a:xfrm>
          <a:prstGeom prst="rect">
            <a:avLst/>
          </a:prstGeom>
        </p:spPr>
      </p:pic>
    </p:spTree>
    <p:extLst>
      <p:ext uri="{BB962C8B-B14F-4D97-AF65-F5344CB8AC3E}">
        <p14:creationId xmlns:p14="http://schemas.microsoft.com/office/powerpoint/2010/main" val="20031296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EE30A0-6438-B5A9-7B32-4299BA031444}"/>
              </a:ext>
            </a:extLst>
          </p:cNvPr>
          <p:cNvSpPr>
            <a:spLocks noGrp="1"/>
          </p:cNvSpPr>
          <p:nvPr>
            <p:ph type="title"/>
          </p:nvPr>
        </p:nvSpPr>
        <p:spPr>
          <a:xfrm>
            <a:off x="699655" y="88034"/>
            <a:ext cx="10515599" cy="914400"/>
          </a:xfrm>
        </p:spPr>
        <p:txBody>
          <a:bodyPr>
            <a:normAutofit fontScale="90000"/>
          </a:bodyPr>
          <a:lstStyle/>
          <a:p>
            <a:r>
              <a:rPr lang="en-US">
                <a:latin typeface="Open Sans"/>
                <a:ea typeface="Open Sans"/>
                <a:cs typeface="Open Sans"/>
              </a:rPr>
              <a:t>Public postsecondary enrollment: By age</a:t>
            </a:r>
            <a:endParaRPr lang="en-US"/>
          </a:p>
        </p:txBody>
      </p:sp>
      <p:sp>
        <p:nvSpPr>
          <p:cNvPr id="4" name="Slide Number Placeholder 3">
            <a:extLst>
              <a:ext uri="{FF2B5EF4-FFF2-40B4-BE49-F238E27FC236}">
                <a16:creationId xmlns:a16="http://schemas.microsoft.com/office/drawing/2014/main" id="{F3FDD80F-D537-B9A1-E0ED-2366D0FBB92B}"/>
              </a:ext>
            </a:extLst>
          </p:cNvPr>
          <p:cNvSpPr>
            <a:spLocks noGrp="1"/>
          </p:cNvSpPr>
          <p:nvPr>
            <p:ph type="sldNum" sz="quarter" idx="12"/>
          </p:nvPr>
        </p:nvSpPr>
        <p:spPr/>
        <p:txBody>
          <a:bodyPr/>
          <a:lstStyle/>
          <a:p>
            <a:fld id="{FF23D9EB-1720-0C41-91B3-C080FB71B20C}" type="slidenum">
              <a:rPr lang="en-US" smtClean="0"/>
              <a:t>24</a:t>
            </a:fld>
            <a:endParaRPr lang="en-US"/>
          </a:p>
        </p:txBody>
      </p:sp>
      <p:pic>
        <p:nvPicPr>
          <p:cNvPr id="11" name="Picture 10" descr="A graph depicting public postsecondary enrollment by age between 2013 and 2023.&#10;&#10;">
            <a:extLst>
              <a:ext uri="{FF2B5EF4-FFF2-40B4-BE49-F238E27FC236}">
                <a16:creationId xmlns:a16="http://schemas.microsoft.com/office/drawing/2014/main" id="{E8CCFDEC-016F-1FC7-6044-A1BE9F2712D9}"/>
              </a:ext>
            </a:extLst>
          </p:cNvPr>
          <p:cNvPicPr>
            <a:picLocks noChangeAspect="1"/>
          </p:cNvPicPr>
          <p:nvPr/>
        </p:nvPicPr>
        <p:blipFill>
          <a:blip r:embed="rId3"/>
          <a:stretch>
            <a:fillRect/>
          </a:stretch>
        </p:blipFill>
        <p:spPr>
          <a:xfrm>
            <a:off x="1171575" y="1002434"/>
            <a:ext cx="9352107" cy="5608594"/>
          </a:xfrm>
          <a:prstGeom prst="rect">
            <a:avLst/>
          </a:prstGeom>
        </p:spPr>
      </p:pic>
      <p:sp>
        <p:nvSpPr>
          <p:cNvPr id="3" name="TextBox 2">
            <a:extLst>
              <a:ext uri="{FF2B5EF4-FFF2-40B4-BE49-F238E27FC236}">
                <a16:creationId xmlns:a16="http://schemas.microsoft.com/office/drawing/2014/main" id="{34E58637-D03F-0F89-7994-019A82A9073F}"/>
              </a:ext>
            </a:extLst>
          </p:cNvPr>
          <p:cNvSpPr txBox="1"/>
          <p:nvPr/>
        </p:nvSpPr>
        <p:spPr>
          <a:xfrm>
            <a:off x="10523682" y="5551924"/>
            <a:ext cx="1809751" cy="1169551"/>
          </a:xfrm>
          <a:prstGeom prst="rect">
            <a:avLst/>
          </a:prstGeom>
          <a:noFill/>
        </p:spPr>
        <p:txBody>
          <a:bodyPr wrap="square" rtlCol="0">
            <a:spAutoFit/>
          </a:bodyPr>
          <a:lstStyle/>
          <a:p>
            <a:r>
              <a:rPr lang="en-US" sz="1400">
                <a:latin typeface="Open Sans Light" panose="020B0306030504020204" pitchFamily="34" charset="0"/>
                <a:ea typeface="Open Sans Light" panose="020B0306030504020204" pitchFamily="34" charset="0"/>
                <a:cs typeface="Open Sans Light" panose="020B0306030504020204" pitchFamily="34" charset="0"/>
              </a:rPr>
              <a:t>Source: </a:t>
            </a:r>
            <a:r>
              <a:rPr lang="en-US" sz="1400" i="1">
                <a:latin typeface="Open Sans Light" panose="020B0306030504020204" pitchFamily="34" charset="0"/>
                <a:ea typeface="Open Sans Light" panose="020B0306030504020204" pitchFamily="34" charset="0"/>
                <a:cs typeface="Open Sans Light" panose="020B0306030504020204" pitchFamily="34" charset="0"/>
              </a:rPr>
              <a:t>Integrated Postsecondary Education Data System, Fall 2023 enrollments</a:t>
            </a:r>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9409767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D4648C-3856-1965-B7CD-DABCA31D40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C6F3ED-4EFA-447D-6BA6-16F3B36013DA}"/>
              </a:ext>
            </a:extLst>
          </p:cNvPr>
          <p:cNvSpPr>
            <a:spLocks noGrp="1"/>
          </p:cNvSpPr>
          <p:nvPr>
            <p:ph type="title"/>
          </p:nvPr>
        </p:nvSpPr>
        <p:spPr>
          <a:xfrm>
            <a:off x="838200" y="495300"/>
            <a:ext cx="10515599" cy="676275"/>
          </a:xfrm>
        </p:spPr>
        <p:txBody>
          <a:bodyPr>
            <a:normAutofit/>
          </a:bodyPr>
          <a:lstStyle/>
          <a:p>
            <a:r>
              <a:rPr lang="en-US" sz="3600"/>
              <a:t>Public postsecondary enrollment: Colorado</a:t>
            </a:r>
          </a:p>
        </p:txBody>
      </p:sp>
      <p:sp>
        <p:nvSpPr>
          <p:cNvPr id="4" name="Slide Number Placeholder 3">
            <a:extLst>
              <a:ext uri="{FF2B5EF4-FFF2-40B4-BE49-F238E27FC236}">
                <a16:creationId xmlns:a16="http://schemas.microsoft.com/office/drawing/2014/main" id="{B4E9A3D4-E557-0968-DE92-98C46467D41B}"/>
              </a:ext>
            </a:extLst>
          </p:cNvPr>
          <p:cNvSpPr>
            <a:spLocks noGrp="1"/>
          </p:cNvSpPr>
          <p:nvPr>
            <p:ph type="sldNum" sz="quarter" idx="12"/>
          </p:nvPr>
        </p:nvSpPr>
        <p:spPr/>
        <p:txBody>
          <a:bodyPr/>
          <a:lstStyle/>
          <a:p>
            <a:fld id="{FF23D9EB-1720-0C41-91B3-C080FB71B20C}" type="slidenum">
              <a:rPr lang="en-US" smtClean="0"/>
              <a:t>25</a:t>
            </a:fld>
            <a:endParaRPr lang="en-US"/>
          </a:p>
        </p:txBody>
      </p:sp>
      <p:sp>
        <p:nvSpPr>
          <p:cNvPr id="5" name="TextBox 4">
            <a:extLst>
              <a:ext uri="{FF2B5EF4-FFF2-40B4-BE49-F238E27FC236}">
                <a16:creationId xmlns:a16="http://schemas.microsoft.com/office/drawing/2014/main" id="{2CB124D0-2640-54FC-34B9-65592893F7AD}"/>
              </a:ext>
            </a:extLst>
          </p:cNvPr>
          <p:cNvSpPr txBox="1"/>
          <p:nvPr/>
        </p:nvSpPr>
        <p:spPr>
          <a:xfrm>
            <a:off x="10520361" y="5560187"/>
            <a:ext cx="1666876" cy="1169551"/>
          </a:xfrm>
          <a:prstGeom prst="rect">
            <a:avLst/>
          </a:prstGeom>
          <a:noFill/>
        </p:spPr>
        <p:txBody>
          <a:bodyPr wrap="square" rtlCol="0">
            <a:spAutoFit/>
          </a:bodyPr>
          <a:lstStyle/>
          <a:p>
            <a:r>
              <a:rPr lang="en-US" sz="1400">
                <a:latin typeface="Open Sans Light" panose="020B0306030504020204" pitchFamily="34" charset="0"/>
                <a:ea typeface="Open Sans Light" panose="020B0306030504020204" pitchFamily="34" charset="0"/>
                <a:cs typeface="Open Sans Light" panose="020B0306030504020204" pitchFamily="34" charset="0"/>
              </a:rPr>
              <a:t>Source: </a:t>
            </a:r>
            <a:r>
              <a:rPr lang="en-US" sz="1400" i="1">
                <a:latin typeface="Open Sans Light" panose="020B0306030504020204" pitchFamily="34" charset="0"/>
                <a:ea typeface="Open Sans Light" panose="020B0306030504020204" pitchFamily="34" charset="0"/>
                <a:cs typeface="Open Sans Light" panose="020B0306030504020204" pitchFamily="34" charset="0"/>
              </a:rPr>
              <a:t>Integrated Postsecondary Education Data System, Fall 2023 enrollments</a:t>
            </a:r>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6" name="Picture 5" descr="A graph depicting public postsecondary enrollment in Colorado between 2013 and 2023.&#10;&#10;&#10;Public 2 Year: &#10;2013: 94,729&#10;2023: 94,051&#10;&#10;Public 4 Year: &#10;2013: 143,116&#10;2023: 144,475">
            <a:extLst>
              <a:ext uri="{FF2B5EF4-FFF2-40B4-BE49-F238E27FC236}">
                <a16:creationId xmlns:a16="http://schemas.microsoft.com/office/drawing/2014/main" id="{25559C0B-287B-20E8-C26E-450714C35530}"/>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497091" y="1104899"/>
            <a:ext cx="10229850" cy="5114925"/>
          </a:xfrm>
          <a:prstGeom prst="rect">
            <a:avLst/>
          </a:prstGeom>
        </p:spPr>
      </p:pic>
    </p:spTree>
    <p:extLst>
      <p:ext uri="{BB962C8B-B14F-4D97-AF65-F5344CB8AC3E}">
        <p14:creationId xmlns:p14="http://schemas.microsoft.com/office/powerpoint/2010/main" val="26254220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0545BF-D50C-7D2A-AE6D-9261E570A18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D2EF37-C1BB-DF06-1430-5038B04B63C0}"/>
              </a:ext>
            </a:extLst>
          </p:cNvPr>
          <p:cNvSpPr>
            <a:spLocks noGrp="1"/>
          </p:cNvSpPr>
          <p:nvPr>
            <p:ph type="title"/>
          </p:nvPr>
        </p:nvSpPr>
        <p:spPr>
          <a:xfrm>
            <a:off x="699655" y="88034"/>
            <a:ext cx="10515599" cy="914400"/>
          </a:xfrm>
        </p:spPr>
        <p:txBody>
          <a:bodyPr>
            <a:normAutofit fontScale="90000"/>
          </a:bodyPr>
          <a:lstStyle/>
          <a:p>
            <a:r>
              <a:rPr lang="en-US" dirty="0">
                <a:latin typeface="Open Sans"/>
                <a:ea typeface="Open Sans"/>
                <a:cs typeface="Open Sans"/>
              </a:rPr>
              <a:t>Colorado public postsecondary enrollment: By age</a:t>
            </a:r>
            <a:endParaRPr lang="en-US" dirty="0"/>
          </a:p>
        </p:txBody>
      </p:sp>
      <p:sp>
        <p:nvSpPr>
          <p:cNvPr id="4" name="Slide Number Placeholder 3">
            <a:extLst>
              <a:ext uri="{FF2B5EF4-FFF2-40B4-BE49-F238E27FC236}">
                <a16:creationId xmlns:a16="http://schemas.microsoft.com/office/drawing/2014/main" id="{81521962-A501-F1D9-CAB0-B62EEE869DC5}"/>
              </a:ext>
            </a:extLst>
          </p:cNvPr>
          <p:cNvSpPr>
            <a:spLocks noGrp="1"/>
          </p:cNvSpPr>
          <p:nvPr>
            <p:ph type="sldNum" sz="quarter" idx="12"/>
          </p:nvPr>
        </p:nvSpPr>
        <p:spPr/>
        <p:txBody>
          <a:bodyPr/>
          <a:lstStyle/>
          <a:p>
            <a:fld id="{FF23D9EB-1720-0C41-91B3-C080FB71B20C}" type="slidenum">
              <a:rPr lang="en-US" smtClean="0"/>
              <a:t>26</a:t>
            </a:fld>
            <a:endParaRPr lang="en-US"/>
          </a:p>
        </p:txBody>
      </p:sp>
      <p:sp>
        <p:nvSpPr>
          <p:cNvPr id="3" name="TextBox 2">
            <a:extLst>
              <a:ext uri="{FF2B5EF4-FFF2-40B4-BE49-F238E27FC236}">
                <a16:creationId xmlns:a16="http://schemas.microsoft.com/office/drawing/2014/main" id="{396FD1F3-3732-4E41-9144-696B7D0FBF16}"/>
              </a:ext>
            </a:extLst>
          </p:cNvPr>
          <p:cNvSpPr txBox="1"/>
          <p:nvPr/>
        </p:nvSpPr>
        <p:spPr>
          <a:xfrm>
            <a:off x="10523682" y="5551924"/>
            <a:ext cx="1809751" cy="1169551"/>
          </a:xfrm>
          <a:prstGeom prst="rect">
            <a:avLst/>
          </a:prstGeom>
          <a:noFill/>
        </p:spPr>
        <p:txBody>
          <a:bodyPr wrap="square" rtlCol="0">
            <a:spAutoFit/>
          </a:bodyPr>
          <a:lstStyle/>
          <a:p>
            <a:r>
              <a:rPr lang="en-US" sz="1400">
                <a:latin typeface="Open Sans Light" panose="020B0306030504020204" pitchFamily="34" charset="0"/>
                <a:ea typeface="Open Sans Light" panose="020B0306030504020204" pitchFamily="34" charset="0"/>
                <a:cs typeface="Open Sans Light" panose="020B0306030504020204" pitchFamily="34" charset="0"/>
              </a:rPr>
              <a:t>Source: </a:t>
            </a:r>
            <a:r>
              <a:rPr lang="en-US" sz="1400" i="1">
                <a:latin typeface="Open Sans Light" panose="020B0306030504020204" pitchFamily="34" charset="0"/>
                <a:ea typeface="Open Sans Light" panose="020B0306030504020204" pitchFamily="34" charset="0"/>
                <a:cs typeface="Open Sans Light" panose="020B0306030504020204" pitchFamily="34" charset="0"/>
              </a:rPr>
              <a:t>Integrated Postsecondary Education Data System, Fall 2023 enrollments</a:t>
            </a:r>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8" name="Picture 7" descr="A graph depicting Colorado public postsecondary enrollment by age.">
            <a:extLst>
              <a:ext uri="{FF2B5EF4-FFF2-40B4-BE49-F238E27FC236}">
                <a16:creationId xmlns:a16="http://schemas.microsoft.com/office/drawing/2014/main" id="{F90065F4-DBD6-F281-A9D2-85FE43816B2B}"/>
              </a:ext>
            </a:extLst>
          </p:cNvPr>
          <p:cNvPicPr>
            <a:picLocks noChangeAspect="1"/>
          </p:cNvPicPr>
          <p:nvPr/>
        </p:nvPicPr>
        <p:blipFill>
          <a:blip r:embed="rId3"/>
          <a:stretch>
            <a:fillRect/>
          </a:stretch>
        </p:blipFill>
        <p:spPr>
          <a:xfrm>
            <a:off x="581439" y="1352689"/>
            <a:ext cx="9758569" cy="5322855"/>
          </a:xfrm>
          <a:prstGeom prst="rect">
            <a:avLst/>
          </a:prstGeom>
        </p:spPr>
      </p:pic>
    </p:spTree>
    <p:extLst>
      <p:ext uri="{BB962C8B-B14F-4D97-AF65-F5344CB8AC3E}">
        <p14:creationId xmlns:p14="http://schemas.microsoft.com/office/powerpoint/2010/main" val="756616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FF25A-2B60-EE51-02F6-B6F6416D36D1}"/>
              </a:ext>
            </a:extLst>
          </p:cNvPr>
          <p:cNvSpPr>
            <a:spLocks noGrp="1"/>
          </p:cNvSpPr>
          <p:nvPr>
            <p:ph type="title"/>
          </p:nvPr>
        </p:nvSpPr>
        <p:spPr/>
        <p:txBody>
          <a:bodyPr>
            <a:normAutofit/>
          </a:bodyPr>
          <a:lstStyle/>
          <a:p>
            <a:r>
              <a:rPr lang="en-US"/>
              <a:t>Evidence-backed approaches</a:t>
            </a:r>
          </a:p>
        </p:txBody>
      </p:sp>
      <p:pic>
        <p:nvPicPr>
          <p:cNvPr id="5" name="Picture 4" descr="CUNY ASAP logo">
            <a:extLst>
              <a:ext uri="{FF2B5EF4-FFF2-40B4-BE49-F238E27FC236}">
                <a16:creationId xmlns:a16="http://schemas.microsoft.com/office/drawing/2014/main" id="{2AF9FF2E-B160-CF20-C4F0-EFCB3CB4BC62}"/>
              </a:ext>
            </a:extLst>
          </p:cNvPr>
          <p:cNvPicPr>
            <a:picLocks noChangeAspect="1"/>
          </p:cNvPicPr>
          <p:nvPr/>
        </p:nvPicPr>
        <p:blipFill>
          <a:blip r:embed="rId3"/>
          <a:stretch>
            <a:fillRect/>
          </a:stretch>
        </p:blipFill>
        <p:spPr>
          <a:xfrm>
            <a:off x="1249037" y="1822224"/>
            <a:ext cx="4401164" cy="1105054"/>
          </a:xfrm>
          <a:prstGeom prst="rect">
            <a:avLst/>
          </a:prstGeom>
        </p:spPr>
      </p:pic>
      <p:pic>
        <p:nvPicPr>
          <p:cNvPr id="7" name="Picture 6" descr="Montana 10 logo">
            <a:extLst>
              <a:ext uri="{FF2B5EF4-FFF2-40B4-BE49-F238E27FC236}">
                <a16:creationId xmlns:a16="http://schemas.microsoft.com/office/drawing/2014/main" id="{DD31D51B-04A3-A482-B97A-3262AE5DE7B3}"/>
              </a:ext>
            </a:extLst>
          </p:cNvPr>
          <p:cNvPicPr>
            <a:picLocks noChangeAspect="1"/>
          </p:cNvPicPr>
          <p:nvPr/>
        </p:nvPicPr>
        <p:blipFill>
          <a:blip r:embed="rId4"/>
          <a:stretch>
            <a:fillRect/>
          </a:stretch>
        </p:blipFill>
        <p:spPr>
          <a:xfrm>
            <a:off x="6489164" y="1955592"/>
            <a:ext cx="2699010" cy="2159208"/>
          </a:xfrm>
          <a:prstGeom prst="rect">
            <a:avLst/>
          </a:prstGeom>
        </p:spPr>
      </p:pic>
      <p:pic>
        <p:nvPicPr>
          <p:cNvPr id="11" name="Picture 10" descr="Reads: ASAP College Completion Coalition Learning Community">
            <a:extLst>
              <a:ext uri="{FF2B5EF4-FFF2-40B4-BE49-F238E27FC236}">
                <a16:creationId xmlns:a16="http://schemas.microsoft.com/office/drawing/2014/main" id="{FB5F0987-E081-C44C-990A-77C668E8031E}"/>
              </a:ext>
            </a:extLst>
          </p:cNvPr>
          <p:cNvPicPr>
            <a:picLocks noChangeAspect="1"/>
          </p:cNvPicPr>
          <p:nvPr/>
        </p:nvPicPr>
        <p:blipFill>
          <a:blip r:embed="rId5"/>
          <a:stretch>
            <a:fillRect/>
          </a:stretch>
        </p:blipFill>
        <p:spPr>
          <a:xfrm>
            <a:off x="1896454" y="4632116"/>
            <a:ext cx="8716591" cy="1143160"/>
          </a:xfrm>
          <a:prstGeom prst="rect">
            <a:avLst/>
          </a:prstGeom>
        </p:spPr>
      </p:pic>
      <p:sp>
        <p:nvSpPr>
          <p:cNvPr id="14" name="Slide Number Placeholder 13">
            <a:extLst>
              <a:ext uri="{FF2B5EF4-FFF2-40B4-BE49-F238E27FC236}">
                <a16:creationId xmlns:a16="http://schemas.microsoft.com/office/drawing/2014/main" id="{32D18F2E-796F-946B-8869-55586DB341C6}"/>
              </a:ext>
            </a:extLst>
          </p:cNvPr>
          <p:cNvSpPr>
            <a:spLocks noGrp="1"/>
          </p:cNvSpPr>
          <p:nvPr>
            <p:ph type="sldNum" sz="quarter" idx="12"/>
          </p:nvPr>
        </p:nvSpPr>
        <p:spPr/>
        <p:txBody>
          <a:bodyPr/>
          <a:lstStyle/>
          <a:p>
            <a:fld id="{FF23D9EB-1720-0C41-91B3-C080FB71B20C}" type="slidenum">
              <a:rPr lang="en-US" smtClean="0"/>
              <a:t>27</a:t>
            </a:fld>
            <a:endParaRPr lang="en-US"/>
          </a:p>
        </p:txBody>
      </p:sp>
      <p:pic>
        <p:nvPicPr>
          <p:cNvPr id="4" name="Picture 3" descr="Pushing College Advising Forward: Experimental Evidence on Intensive Advising and College Success">
            <a:extLst>
              <a:ext uri="{FF2B5EF4-FFF2-40B4-BE49-F238E27FC236}">
                <a16:creationId xmlns:a16="http://schemas.microsoft.com/office/drawing/2014/main" id="{0A4BAA8C-B51F-D616-0B16-7A8E6BF19D15}"/>
              </a:ext>
            </a:extLst>
          </p:cNvPr>
          <p:cNvPicPr>
            <a:picLocks noChangeAspect="1"/>
          </p:cNvPicPr>
          <p:nvPr/>
        </p:nvPicPr>
        <p:blipFill>
          <a:blip r:embed="rId6"/>
          <a:stretch>
            <a:fillRect/>
          </a:stretch>
        </p:blipFill>
        <p:spPr>
          <a:xfrm>
            <a:off x="1050890" y="3469977"/>
            <a:ext cx="5769010" cy="950043"/>
          </a:xfrm>
          <a:prstGeom prst="rect">
            <a:avLst/>
          </a:prstGeom>
        </p:spPr>
      </p:pic>
    </p:spTree>
    <p:extLst>
      <p:ext uri="{BB962C8B-B14F-4D97-AF65-F5344CB8AC3E}">
        <p14:creationId xmlns:p14="http://schemas.microsoft.com/office/powerpoint/2010/main" val="7003955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166DB-7567-FEEB-E0E8-FD1ABE204504}"/>
              </a:ext>
            </a:extLst>
          </p:cNvPr>
          <p:cNvSpPr>
            <a:spLocks noGrp="1"/>
          </p:cNvSpPr>
          <p:nvPr>
            <p:ph type="title"/>
          </p:nvPr>
        </p:nvSpPr>
        <p:spPr/>
        <p:txBody>
          <a:bodyPr/>
          <a:lstStyle/>
          <a:p>
            <a:r>
              <a:rPr lang="en-US"/>
              <a:t>Evidence-backed approaches</a:t>
            </a:r>
          </a:p>
        </p:txBody>
      </p:sp>
      <p:pic>
        <p:nvPicPr>
          <p:cNvPr id="13" name="Picture 12" descr="Idaho Campus Choice logo">
            <a:extLst>
              <a:ext uri="{FF2B5EF4-FFF2-40B4-BE49-F238E27FC236}">
                <a16:creationId xmlns:a16="http://schemas.microsoft.com/office/drawing/2014/main" id="{03A1AD34-1A65-4D22-338C-3AD996B1CD33}"/>
              </a:ext>
            </a:extLst>
          </p:cNvPr>
          <p:cNvPicPr>
            <a:picLocks noChangeAspect="1"/>
          </p:cNvPicPr>
          <p:nvPr/>
        </p:nvPicPr>
        <p:blipFill>
          <a:blip r:embed="rId3"/>
          <a:stretch>
            <a:fillRect/>
          </a:stretch>
        </p:blipFill>
        <p:spPr>
          <a:xfrm>
            <a:off x="698398" y="2206011"/>
            <a:ext cx="5397601" cy="1143160"/>
          </a:xfrm>
          <a:prstGeom prst="rect">
            <a:avLst/>
          </a:prstGeom>
        </p:spPr>
      </p:pic>
      <p:pic>
        <p:nvPicPr>
          <p:cNvPr id="5" name="Picture 4" descr="FASTTRACK Admission logo">
            <a:extLst>
              <a:ext uri="{FF2B5EF4-FFF2-40B4-BE49-F238E27FC236}">
                <a16:creationId xmlns:a16="http://schemas.microsoft.com/office/drawing/2014/main" id="{DFD72A4C-8C34-E547-2809-7BAE6156B58C}"/>
              </a:ext>
            </a:extLst>
          </p:cNvPr>
          <p:cNvPicPr>
            <a:picLocks noChangeAspect="1"/>
          </p:cNvPicPr>
          <p:nvPr/>
        </p:nvPicPr>
        <p:blipFill>
          <a:blip r:embed="rId4"/>
          <a:stretch>
            <a:fillRect/>
          </a:stretch>
        </p:blipFill>
        <p:spPr>
          <a:xfrm>
            <a:off x="4444234" y="3508829"/>
            <a:ext cx="7478169" cy="752580"/>
          </a:xfrm>
          <a:prstGeom prst="rect">
            <a:avLst/>
          </a:prstGeom>
        </p:spPr>
      </p:pic>
      <p:pic>
        <p:nvPicPr>
          <p:cNvPr id="7" name="Picture 6" descr="Closing the Gap: The Effect of REducing Complexity and Uncertainty in College Pricing on the Choices of Low-Income Students">
            <a:extLst>
              <a:ext uri="{FF2B5EF4-FFF2-40B4-BE49-F238E27FC236}">
                <a16:creationId xmlns:a16="http://schemas.microsoft.com/office/drawing/2014/main" id="{80CD2D97-93FE-1CA6-7C5E-2778D22F8940}"/>
              </a:ext>
            </a:extLst>
          </p:cNvPr>
          <p:cNvPicPr>
            <a:picLocks noChangeAspect="1"/>
          </p:cNvPicPr>
          <p:nvPr/>
        </p:nvPicPr>
        <p:blipFill>
          <a:blip r:embed="rId5"/>
          <a:stretch>
            <a:fillRect/>
          </a:stretch>
        </p:blipFill>
        <p:spPr>
          <a:xfrm>
            <a:off x="838199" y="4364301"/>
            <a:ext cx="7446001" cy="2004225"/>
          </a:xfrm>
          <a:prstGeom prst="rect">
            <a:avLst/>
          </a:prstGeom>
        </p:spPr>
      </p:pic>
      <p:sp>
        <p:nvSpPr>
          <p:cNvPr id="8" name="Slide Number Placeholder 7">
            <a:extLst>
              <a:ext uri="{FF2B5EF4-FFF2-40B4-BE49-F238E27FC236}">
                <a16:creationId xmlns:a16="http://schemas.microsoft.com/office/drawing/2014/main" id="{2EAF2EDB-004B-1BC5-EEBF-648926B12C13}"/>
              </a:ext>
            </a:extLst>
          </p:cNvPr>
          <p:cNvSpPr>
            <a:spLocks noGrp="1"/>
          </p:cNvSpPr>
          <p:nvPr>
            <p:ph type="sldNum" sz="quarter" idx="12"/>
          </p:nvPr>
        </p:nvSpPr>
        <p:spPr/>
        <p:txBody>
          <a:bodyPr/>
          <a:lstStyle/>
          <a:p>
            <a:fld id="{FF23D9EB-1720-0C41-91B3-C080FB71B20C}" type="slidenum">
              <a:rPr lang="en-US" smtClean="0"/>
              <a:t>28</a:t>
            </a:fld>
            <a:endParaRPr lang="en-US"/>
          </a:p>
        </p:txBody>
      </p:sp>
    </p:spTree>
    <p:extLst>
      <p:ext uri="{BB962C8B-B14F-4D97-AF65-F5344CB8AC3E}">
        <p14:creationId xmlns:p14="http://schemas.microsoft.com/office/powerpoint/2010/main" val="29490600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E24390-189B-1497-4225-AE7A072A0D16}"/>
              </a:ext>
            </a:extLst>
          </p:cNvPr>
          <p:cNvSpPr>
            <a:spLocks noGrp="1"/>
          </p:cNvSpPr>
          <p:nvPr>
            <p:ph type="title"/>
          </p:nvPr>
        </p:nvSpPr>
        <p:spPr/>
        <p:txBody>
          <a:bodyPr/>
          <a:lstStyle/>
          <a:p>
            <a:r>
              <a:rPr lang="en-US" dirty="0"/>
              <a:t>Evidence-backed approaches, cont’d</a:t>
            </a:r>
          </a:p>
        </p:txBody>
      </p:sp>
      <p:pic>
        <p:nvPicPr>
          <p:cNvPr id="7" name="Picture 6" descr="Screenshot with Cael and WICHE logos. Text reads: The PLA Boost, Results from a 72-Institution Targeted Study of Prior Learning Assessment and Adult Student Outcomes">
            <a:extLst>
              <a:ext uri="{FF2B5EF4-FFF2-40B4-BE49-F238E27FC236}">
                <a16:creationId xmlns:a16="http://schemas.microsoft.com/office/drawing/2014/main" id="{FDE05CF0-9641-62C2-1249-3F3C52D14C4A}"/>
              </a:ext>
            </a:extLst>
          </p:cNvPr>
          <p:cNvPicPr>
            <a:picLocks noChangeAspect="1"/>
          </p:cNvPicPr>
          <p:nvPr/>
        </p:nvPicPr>
        <p:blipFill>
          <a:blip r:embed="rId3"/>
          <a:stretch>
            <a:fillRect/>
          </a:stretch>
        </p:blipFill>
        <p:spPr>
          <a:xfrm>
            <a:off x="1021080" y="1543405"/>
            <a:ext cx="3603172" cy="2603209"/>
          </a:xfrm>
          <a:prstGeom prst="rect">
            <a:avLst/>
          </a:prstGeom>
        </p:spPr>
      </p:pic>
      <p:pic>
        <p:nvPicPr>
          <p:cNvPr id="9" name="Picture 8" descr="Image Reads:&#10;Basic Needs, Connecting College Strudents with Public Benefits Programs">
            <a:extLst>
              <a:ext uri="{FF2B5EF4-FFF2-40B4-BE49-F238E27FC236}">
                <a16:creationId xmlns:a16="http://schemas.microsoft.com/office/drawing/2014/main" id="{D32CFB2A-C318-92C0-2749-330F3B429EAF}"/>
              </a:ext>
            </a:extLst>
          </p:cNvPr>
          <p:cNvPicPr>
            <a:picLocks noChangeAspect="1"/>
          </p:cNvPicPr>
          <p:nvPr/>
        </p:nvPicPr>
        <p:blipFill>
          <a:blip r:embed="rId4"/>
          <a:stretch>
            <a:fillRect/>
          </a:stretch>
        </p:blipFill>
        <p:spPr>
          <a:xfrm>
            <a:off x="4283862" y="4410494"/>
            <a:ext cx="6916115" cy="2276793"/>
          </a:xfrm>
          <a:prstGeom prst="rect">
            <a:avLst/>
          </a:prstGeom>
        </p:spPr>
      </p:pic>
      <p:pic>
        <p:nvPicPr>
          <p:cNvPr id="11" name="Picture 10" descr="Text reads &quot;Z Degrees&quot;">
            <a:extLst>
              <a:ext uri="{FF2B5EF4-FFF2-40B4-BE49-F238E27FC236}">
                <a16:creationId xmlns:a16="http://schemas.microsoft.com/office/drawing/2014/main" id="{97F98D46-6452-AD80-B642-579192F04859}"/>
              </a:ext>
            </a:extLst>
          </p:cNvPr>
          <p:cNvPicPr>
            <a:picLocks noChangeAspect="1"/>
          </p:cNvPicPr>
          <p:nvPr/>
        </p:nvPicPr>
        <p:blipFill>
          <a:blip r:embed="rId5"/>
          <a:stretch>
            <a:fillRect/>
          </a:stretch>
        </p:blipFill>
        <p:spPr>
          <a:xfrm>
            <a:off x="6095999" y="2180896"/>
            <a:ext cx="4114803" cy="914400"/>
          </a:xfrm>
          <a:prstGeom prst="rect">
            <a:avLst/>
          </a:prstGeom>
        </p:spPr>
      </p:pic>
      <p:sp>
        <p:nvSpPr>
          <p:cNvPr id="12" name="Slide Number Placeholder 11">
            <a:extLst>
              <a:ext uri="{FF2B5EF4-FFF2-40B4-BE49-F238E27FC236}">
                <a16:creationId xmlns:a16="http://schemas.microsoft.com/office/drawing/2014/main" id="{6F8E35A2-0478-82D2-D6DF-5BA89E13428F}"/>
              </a:ext>
            </a:extLst>
          </p:cNvPr>
          <p:cNvSpPr>
            <a:spLocks noGrp="1"/>
          </p:cNvSpPr>
          <p:nvPr>
            <p:ph type="sldNum" sz="quarter" idx="12"/>
          </p:nvPr>
        </p:nvSpPr>
        <p:spPr/>
        <p:txBody>
          <a:bodyPr/>
          <a:lstStyle/>
          <a:p>
            <a:fld id="{FF23D9EB-1720-0C41-91B3-C080FB71B20C}" type="slidenum">
              <a:rPr lang="en-US" smtClean="0"/>
              <a:t>29</a:t>
            </a:fld>
            <a:endParaRPr lang="en-US"/>
          </a:p>
        </p:txBody>
      </p:sp>
    </p:spTree>
    <p:extLst>
      <p:ext uri="{BB962C8B-B14F-4D97-AF65-F5344CB8AC3E}">
        <p14:creationId xmlns:p14="http://schemas.microsoft.com/office/powerpoint/2010/main" val="27178975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763721-8D3A-9E1E-1F4E-BEB10B4B5D09}"/>
              </a:ext>
            </a:extLst>
          </p:cNvPr>
          <p:cNvSpPr>
            <a:spLocks noGrp="1"/>
          </p:cNvSpPr>
          <p:nvPr>
            <p:ph type="title"/>
          </p:nvPr>
        </p:nvSpPr>
        <p:spPr/>
        <p:txBody>
          <a:bodyPr>
            <a:normAutofit fontScale="90000"/>
          </a:bodyPr>
          <a:lstStyle/>
          <a:p>
            <a:r>
              <a:rPr lang="en-US"/>
              <a:t>History and background: What is </a:t>
            </a:r>
            <a:r>
              <a:rPr lang="en-US" i="1"/>
              <a:t>Knocking?</a:t>
            </a:r>
          </a:p>
        </p:txBody>
      </p:sp>
      <p:pic>
        <p:nvPicPr>
          <p:cNvPr id="1026" name="Picture 2" descr="Slide shows 10 covers of the Knocking at the College Door publication throughout the years.">
            <a:extLst>
              <a:ext uri="{FF2B5EF4-FFF2-40B4-BE49-F238E27FC236}">
                <a16:creationId xmlns:a16="http://schemas.microsoft.com/office/drawing/2014/main" id="{2F10B877-523D-38DA-44DE-A50DA443D9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732" y="1550599"/>
            <a:ext cx="1766358"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lide shows 10 covers of the Knocking at the College Door publication throughout the years.">
            <a:extLst>
              <a:ext uri="{FF2B5EF4-FFF2-40B4-BE49-F238E27FC236}">
                <a16:creationId xmlns:a16="http://schemas.microsoft.com/office/drawing/2014/main" id="{CAD521B0-5EF2-B6EB-1355-5D6CBEE989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036" y="1620644"/>
            <a:ext cx="173355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lide shows 10 covers of the Knocking at the College Door publication throughout the years.">
            <a:extLst>
              <a:ext uri="{FF2B5EF4-FFF2-40B4-BE49-F238E27FC236}">
                <a16:creationId xmlns:a16="http://schemas.microsoft.com/office/drawing/2014/main" id="{DAED45EC-F36C-B93B-89D1-A1974E335B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27532" y="1613829"/>
            <a:ext cx="1759479"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Slide shows 10 covers of the Knocking at the College Door publication throughout the years.">
            <a:extLst>
              <a:ext uri="{FF2B5EF4-FFF2-40B4-BE49-F238E27FC236}">
                <a16:creationId xmlns:a16="http://schemas.microsoft.com/office/drawing/2014/main" id="{8BBF77D3-F7F6-1353-F276-6EA5367B2D0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62436" y="1620644"/>
            <a:ext cx="17526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Slide shows 10 covers of the Knocking at the College Door publication throughout the years.">
            <a:extLst>
              <a:ext uri="{FF2B5EF4-FFF2-40B4-BE49-F238E27FC236}">
                <a16:creationId xmlns:a16="http://schemas.microsoft.com/office/drawing/2014/main" id="{199C0ACE-515D-8947-E8DB-7437D42FF2D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77269" y="1613829"/>
            <a:ext cx="1767417"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Slide shows 10 covers of the Knocking at the College Door publication throughout the years.">
            <a:extLst>
              <a:ext uri="{FF2B5EF4-FFF2-40B4-BE49-F238E27FC236}">
                <a16:creationId xmlns:a16="http://schemas.microsoft.com/office/drawing/2014/main" id="{66AD5C0B-081F-F8E7-C524-F92793DD716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7125" y="4164401"/>
            <a:ext cx="1736725"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Slide shows 10 covers of the Knocking at the College Door publication throughout the years.">
            <a:extLst>
              <a:ext uri="{FF2B5EF4-FFF2-40B4-BE49-F238E27FC236}">
                <a16:creationId xmlns:a16="http://schemas.microsoft.com/office/drawing/2014/main" id="{76320F66-CD3D-6F66-776D-281BFD14575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24123" y="4094356"/>
            <a:ext cx="1603375"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Slide shows 10 covers of the Knocking at the College Door publication throughout the years.">
            <a:extLst>
              <a:ext uri="{FF2B5EF4-FFF2-40B4-BE49-F238E27FC236}">
                <a16:creationId xmlns:a16="http://schemas.microsoft.com/office/drawing/2014/main" id="{B2334035-35E0-87FF-0D40-B34B6D4ED6C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48678" y="4164401"/>
            <a:ext cx="1766358"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Slide shows 10 covers of the Knocking at the College Door publication throughout the years.">
            <a:extLst>
              <a:ext uri="{FF2B5EF4-FFF2-40B4-BE49-F238E27FC236}">
                <a16:creationId xmlns:a16="http://schemas.microsoft.com/office/drawing/2014/main" id="{6085D4B1-B491-B548-4AD0-C12E95DE1BE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400066" y="4129530"/>
            <a:ext cx="1616604"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Slide shows 10 covers of the Knocking at the College Door publication throughout the years.">
            <a:extLst>
              <a:ext uri="{FF2B5EF4-FFF2-40B4-BE49-F238E27FC236}">
                <a16:creationId xmlns:a16="http://schemas.microsoft.com/office/drawing/2014/main" id="{ECE26D03-A24F-75C8-498E-8A029ADEB74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053807" y="4216248"/>
            <a:ext cx="1748896" cy="2286000"/>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90947A29-7A30-F103-70AF-EA24C070BA81}"/>
              </a:ext>
            </a:extLst>
          </p:cNvPr>
          <p:cNvSpPr>
            <a:spLocks noGrp="1"/>
          </p:cNvSpPr>
          <p:nvPr>
            <p:ph type="sldNum" sz="quarter" idx="12"/>
          </p:nvPr>
        </p:nvSpPr>
        <p:spPr/>
        <p:txBody>
          <a:bodyPr/>
          <a:lstStyle/>
          <a:p>
            <a:fld id="{FF23D9EB-1720-0C41-91B3-C080FB71B20C}" type="slidenum">
              <a:rPr lang="en-US" smtClean="0"/>
              <a:t>3</a:t>
            </a:fld>
            <a:endParaRPr lang="en-US"/>
          </a:p>
        </p:txBody>
      </p:sp>
    </p:spTree>
    <p:extLst>
      <p:ext uri="{BB962C8B-B14F-4D97-AF65-F5344CB8AC3E}">
        <p14:creationId xmlns:p14="http://schemas.microsoft.com/office/powerpoint/2010/main" val="12592126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E389E1-0E96-D9F2-FC2B-8E701D61B5E5}"/>
              </a:ext>
            </a:extLst>
          </p:cNvPr>
          <p:cNvSpPr>
            <a:spLocks noGrp="1"/>
          </p:cNvSpPr>
          <p:nvPr>
            <p:ph type="title"/>
          </p:nvPr>
        </p:nvSpPr>
        <p:spPr/>
        <p:txBody>
          <a:bodyPr/>
          <a:lstStyle/>
          <a:p>
            <a:r>
              <a:rPr lang="en-US"/>
              <a:t>Areas for growth</a:t>
            </a:r>
          </a:p>
        </p:txBody>
      </p:sp>
      <p:sp>
        <p:nvSpPr>
          <p:cNvPr id="3" name="Content Placeholder 2">
            <a:extLst>
              <a:ext uri="{FF2B5EF4-FFF2-40B4-BE49-F238E27FC236}">
                <a16:creationId xmlns:a16="http://schemas.microsoft.com/office/drawing/2014/main" id="{C2F83841-F5E8-7C8D-9C1D-1EF147E91763}"/>
              </a:ext>
            </a:extLst>
          </p:cNvPr>
          <p:cNvSpPr>
            <a:spLocks noGrp="1"/>
          </p:cNvSpPr>
          <p:nvPr>
            <p:ph idx="1"/>
          </p:nvPr>
        </p:nvSpPr>
        <p:spPr/>
        <p:txBody>
          <a:bodyPr/>
          <a:lstStyle/>
          <a:p>
            <a:r>
              <a:rPr lang="en-US"/>
              <a:t>Affordability</a:t>
            </a:r>
          </a:p>
          <a:p>
            <a:r>
              <a:rPr lang="en-US"/>
              <a:t>Student, faculty, and staff behavioral health and wellness</a:t>
            </a:r>
          </a:p>
          <a:p>
            <a:r>
              <a:rPr lang="en-US"/>
              <a:t>Articulating and delivering on the value of higher ed</a:t>
            </a:r>
          </a:p>
          <a:p>
            <a:r>
              <a:rPr lang="en-US"/>
              <a:t>Adult learners (or maybe we’re doing great…no one knows)</a:t>
            </a:r>
          </a:p>
          <a:p>
            <a:r>
              <a:rPr lang="en-US"/>
              <a:t>Short-term credentials</a:t>
            </a:r>
          </a:p>
        </p:txBody>
      </p:sp>
      <p:sp>
        <p:nvSpPr>
          <p:cNvPr id="4" name="Slide Number Placeholder 3">
            <a:extLst>
              <a:ext uri="{FF2B5EF4-FFF2-40B4-BE49-F238E27FC236}">
                <a16:creationId xmlns:a16="http://schemas.microsoft.com/office/drawing/2014/main" id="{92F01764-FF15-5561-E9CC-0C2A8F565369}"/>
              </a:ext>
            </a:extLst>
          </p:cNvPr>
          <p:cNvSpPr>
            <a:spLocks noGrp="1"/>
          </p:cNvSpPr>
          <p:nvPr>
            <p:ph type="sldNum" sz="quarter" idx="12"/>
          </p:nvPr>
        </p:nvSpPr>
        <p:spPr/>
        <p:txBody>
          <a:bodyPr/>
          <a:lstStyle/>
          <a:p>
            <a:fld id="{FF23D9EB-1720-0C41-91B3-C080FB71B20C}" type="slidenum">
              <a:rPr lang="en-US" smtClean="0"/>
              <a:t>30</a:t>
            </a:fld>
            <a:endParaRPr lang="en-US"/>
          </a:p>
        </p:txBody>
      </p:sp>
    </p:spTree>
    <p:extLst>
      <p:ext uri="{BB962C8B-B14F-4D97-AF65-F5344CB8AC3E}">
        <p14:creationId xmlns:p14="http://schemas.microsoft.com/office/powerpoint/2010/main" val="38296451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602C3-2B96-C554-6085-B569CE0182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86FB35-9E47-3679-6FA1-4A4600E0223F}"/>
              </a:ext>
            </a:extLst>
          </p:cNvPr>
          <p:cNvSpPr>
            <a:spLocks noGrp="1"/>
          </p:cNvSpPr>
          <p:nvPr>
            <p:ph type="title"/>
          </p:nvPr>
        </p:nvSpPr>
        <p:spPr>
          <a:xfrm>
            <a:off x="606425" y="1546411"/>
            <a:ext cx="11283950" cy="4492250"/>
          </a:xfrm>
        </p:spPr>
        <p:txBody>
          <a:bodyPr>
            <a:normAutofit fontScale="90000"/>
          </a:bodyPr>
          <a:lstStyle/>
          <a:p>
            <a:r>
              <a:rPr lang="en-US" sz="3600" dirty="0"/>
              <a:t>Thank you!</a:t>
            </a:r>
            <a:br>
              <a:rPr lang="en-US" sz="3600" dirty="0"/>
            </a:br>
            <a:br>
              <a:rPr lang="en-US" sz="3600" dirty="0"/>
            </a:br>
            <a:r>
              <a:rPr lang="en-US" sz="3600" dirty="0"/>
              <a:t>For further information:</a:t>
            </a:r>
            <a:br>
              <a:rPr lang="en-US" sz="3600" dirty="0"/>
            </a:br>
            <a:r>
              <a:rPr lang="en-US" sz="3600" dirty="0"/>
              <a:t>Patrick Lane </a:t>
            </a:r>
            <a:br>
              <a:rPr lang="en-US" sz="3600" dirty="0"/>
            </a:br>
            <a:r>
              <a:rPr lang="en-US" sz="3600" dirty="0">
                <a:hlinkClick r:id="rId3"/>
              </a:rPr>
              <a:t>plane@wiche.edu</a:t>
            </a:r>
            <a:br>
              <a:rPr lang="en-US" sz="3600" dirty="0"/>
            </a:br>
            <a:br>
              <a:rPr lang="en-US" sz="3600" dirty="0"/>
            </a:br>
            <a:r>
              <a:rPr lang="en-US" sz="3600" dirty="0"/>
              <a:t>Colleen Falkenstern</a:t>
            </a:r>
            <a:br>
              <a:rPr lang="en-US" sz="3600" dirty="0"/>
            </a:br>
            <a:r>
              <a:rPr lang="en-US" sz="3600" dirty="0">
                <a:hlinkClick r:id="rId4"/>
              </a:rPr>
              <a:t>cfalkenstern@wiche.edu</a:t>
            </a:r>
            <a:r>
              <a:rPr lang="en-US" sz="3600" dirty="0"/>
              <a:t> 	</a:t>
            </a:r>
            <a:br>
              <a:rPr lang="en-US" sz="3600" dirty="0"/>
            </a:br>
            <a:br>
              <a:rPr lang="en-US" sz="3600" dirty="0"/>
            </a:br>
            <a:r>
              <a:rPr lang="en-US" sz="3600" b="1" dirty="0">
                <a:hlinkClick r:id="rId5"/>
              </a:rPr>
              <a:t>https://www.wiche.edu/knocking</a:t>
            </a:r>
            <a:br>
              <a:rPr lang="en-US" sz="3600" b="1" dirty="0"/>
            </a:br>
            <a:br>
              <a:rPr lang="en-US" sz="2700" b="1" dirty="0"/>
            </a:br>
            <a:r>
              <a:rPr lang="en-US" sz="3600" b="1" dirty="0"/>
              <a:t>   </a:t>
            </a:r>
            <a:br>
              <a:rPr lang="en-US" dirty="0"/>
            </a:br>
            <a:endParaRPr lang="en-US" sz="3600" dirty="0"/>
          </a:p>
        </p:txBody>
      </p:sp>
      <p:sp>
        <p:nvSpPr>
          <p:cNvPr id="3" name="Slide Number Placeholder 2">
            <a:extLst>
              <a:ext uri="{FF2B5EF4-FFF2-40B4-BE49-F238E27FC236}">
                <a16:creationId xmlns:a16="http://schemas.microsoft.com/office/drawing/2014/main" id="{77C5519D-4DE9-D395-48E4-3B0409F7ED2D}"/>
              </a:ext>
            </a:extLst>
          </p:cNvPr>
          <p:cNvSpPr>
            <a:spLocks noGrp="1"/>
          </p:cNvSpPr>
          <p:nvPr>
            <p:ph type="sldNum" sz="quarter" idx="12"/>
          </p:nvPr>
        </p:nvSpPr>
        <p:spPr/>
        <p:txBody>
          <a:bodyPr/>
          <a:lstStyle/>
          <a:p>
            <a:fld id="{FF23D9EB-1720-0C41-91B3-C080FB71B20C}" type="slidenum">
              <a:rPr lang="en-US" smtClean="0"/>
              <a:t>31</a:t>
            </a:fld>
            <a:endParaRPr lang="en-US"/>
          </a:p>
        </p:txBody>
      </p:sp>
    </p:spTree>
    <p:extLst>
      <p:ext uri="{BB962C8B-B14F-4D97-AF65-F5344CB8AC3E}">
        <p14:creationId xmlns:p14="http://schemas.microsoft.com/office/powerpoint/2010/main" val="25398707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umina Foundation logo">
            <a:extLst>
              <a:ext uri="{FF2B5EF4-FFF2-40B4-BE49-F238E27FC236}">
                <a16:creationId xmlns:a16="http://schemas.microsoft.com/office/drawing/2014/main" id="{2F577DCE-CAC8-A689-B8FF-DD99D22F81B6}"/>
              </a:ext>
            </a:extLst>
          </p:cNvPr>
          <p:cNvPicPr>
            <a:picLocks noChangeAspect="1"/>
          </p:cNvPicPr>
          <p:nvPr/>
        </p:nvPicPr>
        <p:blipFill>
          <a:blip r:embed="rId3"/>
          <a:stretch>
            <a:fillRect/>
          </a:stretch>
        </p:blipFill>
        <p:spPr>
          <a:xfrm>
            <a:off x="7131105" y="2177681"/>
            <a:ext cx="3037696" cy="1231954"/>
          </a:xfrm>
          <a:prstGeom prst="rect">
            <a:avLst/>
          </a:prstGeom>
        </p:spPr>
      </p:pic>
      <p:pic>
        <p:nvPicPr>
          <p:cNvPr id="7" name="Picture 6" descr="CollegeBoard logo">
            <a:extLst>
              <a:ext uri="{FF2B5EF4-FFF2-40B4-BE49-F238E27FC236}">
                <a16:creationId xmlns:a16="http://schemas.microsoft.com/office/drawing/2014/main" id="{77FCCDCB-4102-1395-FBBF-98950131CE33}"/>
              </a:ext>
            </a:extLst>
          </p:cNvPr>
          <p:cNvPicPr>
            <a:picLocks noChangeAspect="1"/>
          </p:cNvPicPr>
          <p:nvPr/>
        </p:nvPicPr>
        <p:blipFill>
          <a:blip r:embed="rId4"/>
          <a:stretch>
            <a:fillRect/>
          </a:stretch>
        </p:blipFill>
        <p:spPr>
          <a:xfrm>
            <a:off x="552824" y="2315958"/>
            <a:ext cx="4319675" cy="769442"/>
          </a:xfrm>
          <a:prstGeom prst="rect">
            <a:avLst/>
          </a:prstGeom>
        </p:spPr>
      </p:pic>
      <p:sp>
        <p:nvSpPr>
          <p:cNvPr id="3" name="Slide Number Placeholder 2">
            <a:extLst>
              <a:ext uri="{FF2B5EF4-FFF2-40B4-BE49-F238E27FC236}">
                <a16:creationId xmlns:a16="http://schemas.microsoft.com/office/drawing/2014/main" id="{2A03D0C3-6E8C-4A27-037C-67F5340CF90C}"/>
              </a:ext>
            </a:extLst>
          </p:cNvPr>
          <p:cNvSpPr>
            <a:spLocks noGrp="1"/>
          </p:cNvSpPr>
          <p:nvPr>
            <p:ph type="sldNum" sz="quarter" idx="12"/>
          </p:nvPr>
        </p:nvSpPr>
        <p:spPr/>
        <p:txBody>
          <a:bodyPr/>
          <a:lstStyle/>
          <a:p>
            <a:fld id="{FF23D9EB-1720-0C41-91B3-C080FB71B20C}" type="slidenum">
              <a:rPr lang="en-US" smtClean="0"/>
              <a:t>4</a:t>
            </a:fld>
            <a:endParaRPr lang="en-US"/>
          </a:p>
        </p:txBody>
      </p:sp>
      <p:sp>
        <p:nvSpPr>
          <p:cNvPr id="6" name="TextBox 5">
            <a:extLst>
              <a:ext uri="{FF2B5EF4-FFF2-40B4-BE49-F238E27FC236}">
                <a16:creationId xmlns:a16="http://schemas.microsoft.com/office/drawing/2014/main" id="{B37EC3D6-3B73-4E6F-DFF9-8EFAB3CD0685}"/>
              </a:ext>
            </a:extLst>
          </p:cNvPr>
          <p:cNvSpPr txBox="1"/>
          <p:nvPr/>
        </p:nvSpPr>
        <p:spPr>
          <a:xfrm>
            <a:off x="3121211" y="3692301"/>
            <a:ext cx="6056445" cy="769441"/>
          </a:xfrm>
          <a:prstGeom prst="rect">
            <a:avLst/>
          </a:prstGeom>
          <a:noFill/>
        </p:spPr>
        <p:txBody>
          <a:bodyPr wrap="square" rtlCol="0">
            <a:spAutoFit/>
          </a:bodyPr>
          <a:lstStyle/>
          <a:p>
            <a:r>
              <a:rPr lang="en-US" sz="4400">
                <a:hlinkClick r:id="rId5"/>
              </a:rPr>
              <a:t>www.wiche.edu/knocking</a:t>
            </a:r>
            <a:r>
              <a:rPr lang="en-US"/>
              <a:t> </a:t>
            </a:r>
          </a:p>
        </p:txBody>
      </p:sp>
      <p:sp>
        <p:nvSpPr>
          <p:cNvPr id="2" name="Title 1">
            <a:extLst>
              <a:ext uri="{FF2B5EF4-FFF2-40B4-BE49-F238E27FC236}">
                <a16:creationId xmlns:a16="http://schemas.microsoft.com/office/drawing/2014/main" id="{60F6B6A7-CAD8-D93A-2135-662FD97BE262}"/>
              </a:ext>
            </a:extLst>
          </p:cNvPr>
          <p:cNvSpPr>
            <a:spLocks noGrp="1"/>
          </p:cNvSpPr>
          <p:nvPr>
            <p:ph type="title"/>
          </p:nvPr>
        </p:nvSpPr>
        <p:spPr>
          <a:xfrm>
            <a:off x="838200" y="365125"/>
            <a:ext cx="10515600" cy="914400"/>
          </a:xfrm>
        </p:spPr>
        <p:txBody>
          <a:bodyPr anchor="t">
            <a:normAutofit/>
          </a:bodyPr>
          <a:lstStyle/>
          <a:p>
            <a:r>
              <a:rPr lang="en-US"/>
              <a:t>A true team effort</a:t>
            </a:r>
          </a:p>
        </p:txBody>
      </p:sp>
    </p:spTree>
    <p:extLst>
      <p:ext uri="{BB962C8B-B14F-4D97-AF65-F5344CB8AC3E}">
        <p14:creationId xmlns:p14="http://schemas.microsoft.com/office/powerpoint/2010/main" val="11221206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8467EB-9060-3402-240A-D505806162A6}"/>
              </a:ext>
            </a:extLst>
          </p:cNvPr>
          <p:cNvSpPr>
            <a:spLocks noGrp="1"/>
          </p:cNvSpPr>
          <p:nvPr>
            <p:ph type="title"/>
          </p:nvPr>
        </p:nvSpPr>
        <p:spPr>
          <a:xfrm>
            <a:off x="991518" y="1600200"/>
            <a:ext cx="10212636" cy="3995531"/>
          </a:xfrm>
        </p:spPr>
        <p:txBody>
          <a:bodyPr>
            <a:normAutofit fontScale="90000"/>
          </a:bodyPr>
          <a:lstStyle/>
          <a:p>
            <a:pPr>
              <a:lnSpc>
                <a:spcPct val="100000"/>
              </a:lnSpc>
            </a:pPr>
            <a:r>
              <a:rPr lang="en-US">
                <a:latin typeface="Open Sans"/>
                <a:ea typeface="Open Sans"/>
                <a:cs typeface="Open Sans"/>
              </a:rPr>
              <a:t>Demographic Trends</a:t>
            </a:r>
            <a:br>
              <a:rPr lang="en-US"/>
            </a:br>
            <a:br>
              <a:rPr lang="en-US"/>
            </a:br>
            <a:r>
              <a:rPr lang="en-US" sz="3600" b="1" u="sng">
                <a:latin typeface="Open Sans"/>
                <a:ea typeface="Open Sans"/>
                <a:cs typeface="Open Sans"/>
              </a:rPr>
              <a:t>Key Finding</a:t>
            </a:r>
            <a:r>
              <a:rPr lang="en-US" sz="3600">
                <a:latin typeface="Open Sans"/>
                <a:ea typeface="Open Sans"/>
                <a:cs typeface="Open Sans"/>
              </a:rPr>
              <a:t>: Nationally, the total number of high school graduates is expected to peak in 2025, then decline through 2041.</a:t>
            </a:r>
            <a:br>
              <a:rPr lang="en-US" sz="3600">
                <a:latin typeface="Open Sans"/>
                <a:ea typeface="Open Sans"/>
                <a:cs typeface="Open Sans"/>
              </a:rPr>
            </a:br>
            <a:br>
              <a:rPr lang="en-US" sz="3600">
                <a:latin typeface="Open Sans"/>
                <a:ea typeface="Open Sans"/>
                <a:cs typeface="Open Sans"/>
              </a:rPr>
            </a:br>
            <a:endParaRPr lang="en-US" sz="3600">
              <a:latin typeface="Open Sans"/>
              <a:ea typeface="Open Sans"/>
              <a:cs typeface="Open Sans"/>
            </a:endParaRPr>
          </a:p>
        </p:txBody>
      </p:sp>
      <p:sp>
        <p:nvSpPr>
          <p:cNvPr id="3" name="Slide Number Placeholder 2">
            <a:extLst>
              <a:ext uri="{FF2B5EF4-FFF2-40B4-BE49-F238E27FC236}">
                <a16:creationId xmlns:a16="http://schemas.microsoft.com/office/drawing/2014/main" id="{F1041A03-E34C-3E79-A872-AFF82F7A3511}"/>
              </a:ext>
            </a:extLst>
          </p:cNvPr>
          <p:cNvSpPr>
            <a:spLocks noGrp="1"/>
          </p:cNvSpPr>
          <p:nvPr>
            <p:ph type="sldNum" sz="quarter" idx="12"/>
          </p:nvPr>
        </p:nvSpPr>
        <p:spPr/>
        <p:txBody>
          <a:bodyPr/>
          <a:lstStyle/>
          <a:p>
            <a:fld id="{FF23D9EB-1720-0C41-91B3-C080FB71B20C}" type="slidenum">
              <a:rPr lang="en-US" smtClean="0"/>
              <a:t>5</a:t>
            </a:fld>
            <a:endParaRPr lang="en-US"/>
          </a:p>
        </p:txBody>
      </p:sp>
    </p:spTree>
    <p:extLst>
      <p:ext uri="{BB962C8B-B14F-4D97-AF65-F5344CB8AC3E}">
        <p14:creationId xmlns:p14="http://schemas.microsoft.com/office/powerpoint/2010/main" val="28136560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7D701-6F1D-02DE-713F-73A683302578}"/>
              </a:ext>
            </a:extLst>
          </p:cNvPr>
          <p:cNvSpPr>
            <a:spLocks noGrp="1"/>
          </p:cNvSpPr>
          <p:nvPr>
            <p:ph type="title"/>
          </p:nvPr>
        </p:nvSpPr>
        <p:spPr>
          <a:xfrm>
            <a:off x="838200" y="190500"/>
            <a:ext cx="10515599" cy="914400"/>
          </a:xfrm>
        </p:spPr>
        <p:txBody>
          <a:bodyPr>
            <a:noAutofit/>
          </a:bodyPr>
          <a:lstStyle/>
          <a:p>
            <a:r>
              <a:rPr lang="en-US" sz="3200" u="none" strike="noStrike" baseline="0">
                <a:latin typeface="Open Sans" panose="020B0606030504020204" pitchFamily="34" charset="0"/>
              </a:rPr>
              <a:t>National data: High school </a:t>
            </a:r>
            <a:r>
              <a:rPr lang="en-US" sz="3200"/>
              <a:t>g</a:t>
            </a:r>
            <a:r>
              <a:rPr lang="en-US" sz="3200" u="none" strike="noStrike" baseline="0">
                <a:latin typeface="Open Sans" panose="020B0606030504020204" pitchFamily="34" charset="0"/>
              </a:rPr>
              <a:t>raduates, 2009 to 2041</a:t>
            </a:r>
            <a:endParaRPr lang="en-US" sz="3200"/>
          </a:p>
        </p:txBody>
      </p:sp>
      <p:pic>
        <p:nvPicPr>
          <p:cNvPr id="6" name="Picture 5" descr="A graph depicting the number of high school graduates between 2009 and projected in 2041. The graph shows 3.3 M (3M public/309k private in 2009). There is a peak around 2025 with 3.9M graduates (3.5M public/329k private). In 2041, there are projected to be 3.4M graduates (3.1M public/305k private)">
            <a:extLst>
              <a:ext uri="{FF2B5EF4-FFF2-40B4-BE49-F238E27FC236}">
                <a16:creationId xmlns:a16="http://schemas.microsoft.com/office/drawing/2014/main" id="{8399F3E8-0E13-4CD0-7CB1-E487665BEB0D}"/>
              </a:ext>
            </a:extLst>
          </p:cNvPr>
          <p:cNvPicPr>
            <a:picLocks noChangeAspect="1"/>
          </p:cNvPicPr>
          <p:nvPr/>
        </p:nvPicPr>
        <p:blipFill>
          <a:blip r:embed="rId3"/>
          <a:stretch>
            <a:fillRect/>
          </a:stretch>
        </p:blipFill>
        <p:spPr>
          <a:xfrm>
            <a:off x="778435" y="960151"/>
            <a:ext cx="9953951" cy="5664766"/>
          </a:xfrm>
          <a:prstGeom prst="rect">
            <a:avLst/>
          </a:prstGeom>
        </p:spPr>
      </p:pic>
      <p:sp>
        <p:nvSpPr>
          <p:cNvPr id="3" name="Slide Number Placeholder 2">
            <a:extLst>
              <a:ext uri="{FF2B5EF4-FFF2-40B4-BE49-F238E27FC236}">
                <a16:creationId xmlns:a16="http://schemas.microsoft.com/office/drawing/2014/main" id="{B36C83B9-710C-9BDD-4262-0EC2590C80F7}"/>
              </a:ext>
            </a:extLst>
          </p:cNvPr>
          <p:cNvSpPr>
            <a:spLocks noGrp="1"/>
          </p:cNvSpPr>
          <p:nvPr>
            <p:ph type="sldNum" sz="quarter" idx="12"/>
          </p:nvPr>
        </p:nvSpPr>
        <p:spPr/>
        <p:txBody>
          <a:bodyPr/>
          <a:lstStyle/>
          <a:p>
            <a:fld id="{FF23D9EB-1720-0C41-91B3-C080FB71B20C}" type="slidenum">
              <a:rPr lang="en-US" smtClean="0"/>
              <a:t>6</a:t>
            </a:fld>
            <a:endParaRPr lang="en-US"/>
          </a:p>
        </p:txBody>
      </p:sp>
      <p:sp>
        <p:nvSpPr>
          <p:cNvPr id="4" name="TextBox 3">
            <a:extLst>
              <a:ext uri="{FF2B5EF4-FFF2-40B4-BE49-F238E27FC236}">
                <a16:creationId xmlns:a16="http://schemas.microsoft.com/office/drawing/2014/main" id="{569565BC-8E6C-6362-828A-2DAC86D3E249}"/>
              </a:ext>
            </a:extLst>
          </p:cNvPr>
          <p:cNvSpPr txBox="1"/>
          <p:nvPr/>
        </p:nvSpPr>
        <p:spPr>
          <a:xfrm>
            <a:off x="10577511" y="5521146"/>
            <a:ext cx="1552575" cy="1200329"/>
          </a:xfrm>
          <a:prstGeom prst="rect">
            <a:avLst/>
          </a:prstGeom>
          <a:noFill/>
        </p:spPr>
        <p:txBody>
          <a:bodyPr wrap="square" rtlCol="0">
            <a:spAutoFit/>
          </a:bodyPr>
          <a:lstStyle/>
          <a:p>
            <a:r>
              <a:rPr lang="en-US"/>
              <a:t>Source: </a:t>
            </a:r>
            <a:r>
              <a:rPr lang="en-US" i="1"/>
              <a:t>Knocking at the College Door</a:t>
            </a:r>
            <a:r>
              <a:rPr lang="en-US"/>
              <a:t>, 2024</a:t>
            </a:r>
          </a:p>
        </p:txBody>
      </p:sp>
    </p:spTree>
    <p:extLst>
      <p:ext uri="{BB962C8B-B14F-4D97-AF65-F5344CB8AC3E}">
        <p14:creationId xmlns:p14="http://schemas.microsoft.com/office/powerpoint/2010/main" val="41835307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22021-08CE-FAFD-E94F-09AE2D123173}"/>
              </a:ext>
            </a:extLst>
          </p:cNvPr>
          <p:cNvSpPr>
            <a:spLocks noGrp="1"/>
          </p:cNvSpPr>
          <p:nvPr>
            <p:ph type="title"/>
          </p:nvPr>
        </p:nvSpPr>
        <p:spPr/>
        <p:txBody>
          <a:bodyPr/>
          <a:lstStyle/>
          <a:p>
            <a:r>
              <a:rPr lang="en-US"/>
              <a:t>Births &amp; total graduates 18 yrs. later</a:t>
            </a:r>
          </a:p>
        </p:txBody>
      </p:sp>
      <p:pic>
        <p:nvPicPr>
          <p:cNvPr id="6" name="Content Placeholder 5" descr="A graph showing births and graduates 18 years later.&#10;&#10;In 1992, there were 4.1M births corresponding to 3.3M graduates in 2010. In 2022, there were 3.6M births with a projected 3.4M graduates in 2040.">
            <a:extLst>
              <a:ext uri="{FF2B5EF4-FFF2-40B4-BE49-F238E27FC236}">
                <a16:creationId xmlns:a16="http://schemas.microsoft.com/office/drawing/2014/main" id="{D57587C2-3A00-9C7C-CEAA-3FD0B0AA5A3F}"/>
              </a:ext>
            </a:extLst>
          </p:cNvPr>
          <p:cNvPicPr>
            <a:picLocks noGrp="1" noChangeAspect="1"/>
          </p:cNvPicPr>
          <p:nvPr>
            <p:ph idx="1"/>
          </p:nvPr>
        </p:nvPicPr>
        <p:blipFill>
          <a:blip r:embed="rId3"/>
          <a:stretch>
            <a:fillRect/>
          </a:stretch>
        </p:blipFill>
        <p:spPr>
          <a:xfrm>
            <a:off x="1004935" y="1117505"/>
            <a:ext cx="8615820" cy="5678065"/>
          </a:xfrm>
        </p:spPr>
      </p:pic>
      <p:sp>
        <p:nvSpPr>
          <p:cNvPr id="4" name="TextBox 3">
            <a:extLst>
              <a:ext uri="{FF2B5EF4-FFF2-40B4-BE49-F238E27FC236}">
                <a16:creationId xmlns:a16="http://schemas.microsoft.com/office/drawing/2014/main" id="{B3CE7C5C-E822-4300-5FD1-7522BC974908}"/>
              </a:ext>
            </a:extLst>
          </p:cNvPr>
          <p:cNvSpPr txBox="1"/>
          <p:nvPr/>
        </p:nvSpPr>
        <p:spPr>
          <a:xfrm>
            <a:off x="10134600" y="5318243"/>
            <a:ext cx="1981200" cy="1477328"/>
          </a:xfrm>
          <a:prstGeom prst="rect">
            <a:avLst/>
          </a:prstGeom>
          <a:noFill/>
        </p:spPr>
        <p:txBody>
          <a:bodyPr wrap="square" rtlCol="0">
            <a:spAutoFit/>
          </a:bodyPr>
          <a:lstStyle/>
          <a:p>
            <a:r>
              <a:rPr lang="en-US">
                <a:latin typeface="Open Sans Light" panose="020B0306030504020204" pitchFamily="34" charset="0"/>
                <a:ea typeface="Open Sans Light" panose="020B0306030504020204" pitchFamily="34" charset="0"/>
                <a:cs typeface="Open Sans Light" panose="020B0306030504020204" pitchFamily="34" charset="0"/>
              </a:rPr>
              <a:t>Sources: Centers for Disease Control and Prevention; WICHE analysis</a:t>
            </a:r>
          </a:p>
        </p:txBody>
      </p:sp>
      <p:sp>
        <p:nvSpPr>
          <p:cNvPr id="5" name="Slide Number Placeholder 4">
            <a:extLst>
              <a:ext uri="{FF2B5EF4-FFF2-40B4-BE49-F238E27FC236}">
                <a16:creationId xmlns:a16="http://schemas.microsoft.com/office/drawing/2014/main" id="{99843C86-5332-7ECC-E705-7C52F272AF06}"/>
              </a:ext>
            </a:extLst>
          </p:cNvPr>
          <p:cNvSpPr>
            <a:spLocks noGrp="1"/>
          </p:cNvSpPr>
          <p:nvPr>
            <p:ph type="sldNum" sz="quarter" idx="12"/>
          </p:nvPr>
        </p:nvSpPr>
        <p:spPr/>
        <p:txBody>
          <a:bodyPr/>
          <a:lstStyle/>
          <a:p>
            <a:fld id="{FF23D9EB-1720-0C41-91B3-C080FB71B20C}" type="slidenum">
              <a:rPr lang="en-US" smtClean="0"/>
              <a:t>7</a:t>
            </a:fld>
            <a:endParaRPr lang="en-US"/>
          </a:p>
        </p:txBody>
      </p:sp>
    </p:spTree>
    <p:extLst>
      <p:ext uri="{BB962C8B-B14F-4D97-AF65-F5344CB8AC3E}">
        <p14:creationId xmlns:p14="http://schemas.microsoft.com/office/powerpoint/2010/main" val="2589107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BDA99-1AE4-F5BD-3727-00E9392E1C15}"/>
              </a:ext>
            </a:extLst>
          </p:cNvPr>
          <p:cNvSpPr>
            <a:spLocks noGrp="1"/>
          </p:cNvSpPr>
          <p:nvPr>
            <p:ph type="title"/>
          </p:nvPr>
        </p:nvSpPr>
        <p:spPr/>
        <p:txBody>
          <a:bodyPr>
            <a:normAutofit/>
          </a:bodyPr>
          <a:lstStyle/>
          <a:p>
            <a:r>
              <a:rPr lang="en-US" sz="3600"/>
              <a:t>Factor #2: K-12 retention and completion</a:t>
            </a:r>
          </a:p>
        </p:txBody>
      </p:sp>
      <p:sp>
        <p:nvSpPr>
          <p:cNvPr id="3" name="Content Placeholder 2">
            <a:extLst>
              <a:ext uri="{FF2B5EF4-FFF2-40B4-BE49-F238E27FC236}">
                <a16:creationId xmlns:a16="http://schemas.microsoft.com/office/drawing/2014/main" id="{FE2DA72A-792E-550F-AD4B-789776C1CF7F}"/>
              </a:ext>
            </a:extLst>
          </p:cNvPr>
          <p:cNvSpPr>
            <a:spLocks noGrp="1"/>
          </p:cNvSpPr>
          <p:nvPr>
            <p:ph idx="1"/>
          </p:nvPr>
        </p:nvSpPr>
        <p:spPr/>
        <p:txBody>
          <a:bodyPr/>
          <a:lstStyle/>
          <a:p>
            <a:endParaRPr lang="en-US"/>
          </a:p>
        </p:txBody>
      </p:sp>
      <p:pic>
        <p:nvPicPr>
          <p:cNvPr id="7" name="Picture 6" descr="Graph depicts K-12 retention and completion between 2011-2022.&#10;&#10;NCES four-year adjust cohort graduation rate https://nces.ed.gov/programs/digest/d23/tables/dt23_219.46.asp&#10;">
            <a:extLst>
              <a:ext uri="{FF2B5EF4-FFF2-40B4-BE49-F238E27FC236}">
                <a16:creationId xmlns:a16="http://schemas.microsoft.com/office/drawing/2014/main" id="{9667EF3B-8DF8-DB6D-B7E9-E1A25606AE8B}"/>
              </a:ext>
            </a:extLst>
          </p:cNvPr>
          <p:cNvPicPr>
            <a:picLocks noChangeAspect="1"/>
          </p:cNvPicPr>
          <p:nvPr/>
        </p:nvPicPr>
        <p:blipFill>
          <a:blip r:embed="rId3"/>
          <a:stretch>
            <a:fillRect/>
          </a:stretch>
        </p:blipFill>
        <p:spPr>
          <a:xfrm>
            <a:off x="304800" y="1376362"/>
            <a:ext cx="9601200" cy="5400675"/>
          </a:xfrm>
          <a:prstGeom prst="rect">
            <a:avLst/>
          </a:prstGeom>
        </p:spPr>
      </p:pic>
      <p:sp>
        <p:nvSpPr>
          <p:cNvPr id="4" name="TextBox 3">
            <a:extLst>
              <a:ext uri="{FF2B5EF4-FFF2-40B4-BE49-F238E27FC236}">
                <a16:creationId xmlns:a16="http://schemas.microsoft.com/office/drawing/2014/main" id="{2877DC95-0E4F-0353-6716-FC0C41FE4EFE}"/>
              </a:ext>
            </a:extLst>
          </p:cNvPr>
          <p:cNvSpPr txBox="1"/>
          <p:nvPr/>
        </p:nvSpPr>
        <p:spPr>
          <a:xfrm>
            <a:off x="10134600" y="5318243"/>
            <a:ext cx="1981200" cy="1200329"/>
          </a:xfrm>
          <a:prstGeom prst="rect">
            <a:avLst/>
          </a:prstGeom>
          <a:noFill/>
        </p:spPr>
        <p:txBody>
          <a:bodyPr wrap="square" rtlCol="0">
            <a:spAutoFit/>
          </a:bodyPr>
          <a:lstStyle/>
          <a:p>
            <a:r>
              <a:rPr lang="en-US">
                <a:latin typeface="Open Sans Light" panose="020B0306030504020204" pitchFamily="34" charset="0"/>
                <a:ea typeface="Open Sans Light" panose="020B0306030504020204" pitchFamily="34" charset="0"/>
                <a:cs typeface="Open Sans Light" panose="020B0306030504020204" pitchFamily="34" charset="0"/>
              </a:rPr>
              <a:t>Source: National Center for Education Statistics</a:t>
            </a:r>
          </a:p>
        </p:txBody>
      </p:sp>
    </p:spTree>
    <p:extLst>
      <p:ext uri="{BB962C8B-B14F-4D97-AF65-F5344CB8AC3E}">
        <p14:creationId xmlns:p14="http://schemas.microsoft.com/office/powerpoint/2010/main" val="12029892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129719-E6D2-C9B6-C9E0-0FF3A3072A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29366A-C011-68ED-F7A4-8122FA385CA9}"/>
              </a:ext>
            </a:extLst>
          </p:cNvPr>
          <p:cNvSpPr>
            <a:spLocks noGrp="1"/>
          </p:cNvSpPr>
          <p:nvPr>
            <p:ph type="title"/>
          </p:nvPr>
        </p:nvSpPr>
        <p:spPr>
          <a:xfrm>
            <a:off x="991518" y="1600200"/>
            <a:ext cx="10212636" cy="3995531"/>
          </a:xfrm>
        </p:spPr>
        <p:txBody>
          <a:bodyPr>
            <a:normAutofit fontScale="90000"/>
          </a:bodyPr>
          <a:lstStyle/>
          <a:p>
            <a:pPr>
              <a:lnSpc>
                <a:spcPct val="100000"/>
              </a:lnSpc>
            </a:pPr>
            <a:br>
              <a:rPr lang="en-US"/>
            </a:br>
            <a:r>
              <a:rPr lang="en-US" sz="3600" b="1" u="sng">
                <a:latin typeface="Open Sans"/>
                <a:ea typeface="Open Sans"/>
                <a:cs typeface="Open Sans"/>
              </a:rPr>
              <a:t>Key Finding</a:t>
            </a:r>
            <a:r>
              <a:rPr lang="en-US" sz="3600">
                <a:latin typeface="Open Sans"/>
                <a:ea typeface="Open Sans"/>
                <a:cs typeface="Open Sans"/>
              </a:rPr>
              <a:t>: Future public graduating classes will be composed of higher proportions of underrepresented students, especially Hispanic and Multiracial graduates.</a:t>
            </a:r>
            <a:br>
              <a:rPr lang="en-US" sz="3600">
                <a:latin typeface="Open Sans"/>
                <a:ea typeface="Open Sans"/>
                <a:cs typeface="Open Sans"/>
              </a:rPr>
            </a:br>
            <a:br>
              <a:rPr lang="en-US" sz="3600">
                <a:latin typeface="Open Sans"/>
                <a:ea typeface="Open Sans"/>
                <a:cs typeface="Open Sans"/>
              </a:rPr>
            </a:br>
            <a:endParaRPr lang="en-US" sz="3600">
              <a:latin typeface="Open Sans"/>
              <a:ea typeface="Open Sans"/>
              <a:cs typeface="Open Sans"/>
            </a:endParaRPr>
          </a:p>
        </p:txBody>
      </p:sp>
      <p:sp>
        <p:nvSpPr>
          <p:cNvPr id="3" name="Slide Number Placeholder 2">
            <a:extLst>
              <a:ext uri="{FF2B5EF4-FFF2-40B4-BE49-F238E27FC236}">
                <a16:creationId xmlns:a16="http://schemas.microsoft.com/office/drawing/2014/main" id="{3E1C52A3-64A1-37BE-9079-DDCD3645787E}"/>
              </a:ext>
            </a:extLst>
          </p:cNvPr>
          <p:cNvSpPr>
            <a:spLocks noGrp="1"/>
          </p:cNvSpPr>
          <p:nvPr>
            <p:ph type="sldNum" sz="quarter" idx="12"/>
          </p:nvPr>
        </p:nvSpPr>
        <p:spPr/>
        <p:txBody>
          <a:bodyPr/>
          <a:lstStyle/>
          <a:p>
            <a:fld id="{FF23D9EB-1720-0C41-91B3-C080FB71B20C}" type="slidenum">
              <a:rPr lang="en-US" smtClean="0"/>
              <a:t>9</a:t>
            </a:fld>
            <a:endParaRPr lang="en-US"/>
          </a:p>
        </p:txBody>
      </p:sp>
    </p:spTree>
    <p:extLst>
      <p:ext uri="{BB962C8B-B14F-4D97-AF65-F5344CB8AC3E}">
        <p14:creationId xmlns:p14="http://schemas.microsoft.com/office/powerpoint/2010/main" val="3351639202"/>
      </p:ext>
    </p:extLst>
  </p:cSld>
  <p:clrMapOvr>
    <a:masterClrMapping/>
  </p:clrMapOvr>
</p:sld>
</file>

<file path=ppt/theme/theme1.xml><?xml version="1.0" encoding="utf-8"?>
<a:theme xmlns:a="http://schemas.openxmlformats.org/drawingml/2006/main" name="Office Theme">
  <a:themeElements>
    <a:clrScheme name="Knocking colors">
      <a:dk1>
        <a:srgbClr val="343433"/>
      </a:dk1>
      <a:lt1>
        <a:srgbClr val="FFFFFF"/>
      </a:lt1>
      <a:dk2>
        <a:srgbClr val="7B848A"/>
      </a:dk2>
      <a:lt2>
        <a:srgbClr val="D6D9D8"/>
      </a:lt2>
      <a:accent1>
        <a:srgbClr val="5683AC"/>
      </a:accent1>
      <a:accent2>
        <a:srgbClr val="E9AC20"/>
      </a:accent2>
      <a:accent3>
        <a:srgbClr val="1F6D49"/>
      </a:accent3>
      <a:accent4>
        <a:srgbClr val="7C2827"/>
      </a:accent4>
      <a:accent5>
        <a:srgbClr val="177B79"/>
      </a:accent5>
      <a:accent6>
        <a:srgbClr val="D27728"/>
      </a:accent6>
      <a:hlink>
        <a:srgbClr val="5683AC"/>
      </a:hlink>
      <a:folHlink>
        <a:srgbClr val="26456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Knocking Media call slides  -  Read-Only" id="{0C725AEE-FBDD-4564-B5F0-792C7530064A}" vid="{9D60427B-4D72-451D-9EEE-2D5B353411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20088dc1-cbbc-41af-97d2-3a48ca5f59d8">
      <Terms xmlns="http://schemas.microsoft.com/office/infopath/2007/PartnerControls"/>
    </lcf76f155ced4ddcb4097134ff3c332f>
    <TaxCatchAll xmlns="202f1ee7-ab07-4d26-93af-29b83517b91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A6E8DF25857DC4BA74D2396D30E62EE" ma:contentTypeVersion="14" ma:contentTypeDescription="Create a new document." ma:contentTypeScope="" ma:versionID="e54bb648acb49c72cf7ab61895044303">
  <xsd:schema xmlns:xsd="http://www.w3.org/2001/XMLSchema" xmlns:xs="http://www.w3.org/2001/XMLSchema" xmlns:p="http://schemas.microsoft.com/office/2006/metadata/properties" xmlns:ns2="20088dc1-cbbc-41af-97d2-3a48ca5f59d8" xmlns:ns3="202f1ee7-ab07-4d26-93af-29b83517b919" targetNamespace="http://schemas.microsoft.com/office/2006/metadata/properties" ma:root="true" ma:fieldsID="c4d115e34cd47381f4bcfc12b61cb39d" ns2:_="" ns3:_="">
    <xsd:import namespace="20088dc1-cbbc-41af-97d2-3a48ca5f59d8"/>
    <xsd:import namespace="202f1ee7-ab07-4d26-93af-29b83517b91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088dc1-cbbc-41af-97d2-3a48ca5f59d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cb347fe8-9216-4be2-b72e-6c78a14aae21"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02f1ee7-ab07-4d26-93af-29b83517b919"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ca44660d-9d28-4086-876d-7fe0b4cad03f}" ma:internalName="TaxCatchAll" ma:showField="CatchAllData" ma:web="202f1ee7-ab07-4d26-93af-29b83517b9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779A489-F4CE-4BDE-8BD2-157A2F55616B}">
  <ds:schemaRefs>
    <ds:schemaRef ds:uri="20088dc1-cbbc-41af-97d2-3a48ca5f59d8"/>
    <ds:schemaRef ds:uri="202f1ee7-ab07-4d26-93af-29b83517b91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CFAAC675-8557-47A1-8B4C-CCC141A7DE3F}">
  <ds:schemaRefs>
    <ds:schemaRef ds:uri="http://schemas.microsoft.com/sharepoint/v3/contenttype/forms"/>
  </ds:schemaRefs>
</ds:datastoreItem>
</file>

<file path=customXml/itemProps3.xml><?xml version="1.0" encoding="utf-8"?>
<ds:datastoreItem xmlns:ds="http://schemas.openxmlformats.org/officeDocument/2006/customXml" ds:itemID="{138121FC-8C28-4FBB-9065-BA4136B3D51F}">
  <ds:schemaRefs>
    <ds:schemaRef ds:uri="20088dc1-cbbc-41af-97d2-3a48ca5f59d8"/>
    <ds:schemaRef ds:uri="202f1ee7-ab07-4d26-93af-29b83517b91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3006</TotalTime>
  <Words>1901</Words>
  <Application>Microsoft Office PowerPoint</Application>
  <PresentationFormat>Widescreen</PresentationFormat>
  <Paragraphs>245</Paragraphs>
  <Slides>31</Slides>
  <Notes>24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31</vt:i4>
      </vt:variant>
    </vt:vector>
  </HeadingPairs>
  <TitlesOfParts>
    <vt:vector size="40" baseType="lpstr">
      <vt:lpstr>Open Sans Light</vt:lpstr>
      <vt:lpstr>.Lucida Grande UI Regular</vt:lpstr>
      <vt:lpstr>Calibri</vt:lpstr>
      <vt:lpstr>Open Sans</vt:lpstr>
      <vt:lpstr>Aptos Narrow</vt:lpstr>
      <vt:lpstr>Wingdings</vt:lpstr>
      <vt:lpstr>Oswald</vt:lpstr>
      <vt:lpstr>Arial</vt:lpstr>
      <vt:lpstr>Office Theme</vt:lpstr>
      <vt:lpstr>Colorado Commission on Higher Education April 4, 2025 </vt:lpstr>
      <vt:lpstr>What is WICHE?</vt:lpstr>
      <vt:lpstr>History and background: What is Knocking?</vt:lpstr>
      <vt:lpstr>A true team effort</vt:lpstr>
      <vt:lpstr>Demographic Trends  Key Finding: Nationally, the total number of high school graduates is expected to peak in 2025, then decline through 2041.  </vt:lpstr>
      <vt:lpstr>National data: High school graduates, 2009 to 2041</vt:lpstr>
      <vt:lpstr>Births &amp; total graduates 18 yrs. later</vt:lpstr>
      <vt:lpstr>Factor #2: K-12 retention and completion</vt:lpstr>
      <vt:lpstr> Key Finding: Future public graduating classes will be composed of higher proportions of underrepresented students, especially Hispanic and Multiracial graduates.  </vt:lpstr>
      <vt:lpstr>U.S. public high school graduates by race and ethnicity</vt:lpstr>
      <vt:lpstr>Projected national change in graduates by race/ethnicity</vt:lpstr>
      <vt:lpstr>A closer look at the Two or More Races and Hispanic populations</vt:lpstr>
      <vt:lpstr>A closer look at Colorado   </vt:lpstr>
      <vt:lpstr>Colorado projected high school graduates</vt:lpstr>
      <vt:lpstr>Colorado: Births and graduates</vt:lpstr>
      <vt:lpstr>Racial/ethnic makeup of CO public graduating classes</vt:lpstr>
      <vt:lpstr>So what? Why do we care? </vt:lpstr>
      <vt:lpstr>Workforce shortages</vt:lpstr>
      <vt:lpstr>Enrollment Trends</vt:lpstr>
      <vt:lpstr>Immediate college-going, national</vt:lpstr>
      <vt:lpstr>College going rates - Colorado</vt:lpstr>
      <vt:lpstr>Six-year completion rates by starting institution type, cohorts 2007 to 2018</vt:lpstr>
      <vt:lpstr>Public postsecondary enrollment: National </vt:lpstr>
      <vt:lpstr>Public postsecondary enrollment: By age</vt:lpstr>
      <vt:lpstr>Public postsecondary enrollment: Colorado</vt:lpstr>
      <vt:lpstr>Colorado public postsecondary enrollment: By age</vt:lpstr>
      <vt:lpstr>Evidence-backed approaches</vt:lpstr>
      <vt:lpstr>Evidence-backed approaches</vt:lpstr>
      <vt:lpstr>Evidence-backed approaches, cont’d</vt:lpstr>
      <vt:lpstr>Areas for growth</vt:lpstr>
      <vt:lpstr>Thank you!  For further information: Patrick Lane  plane@wiche.edu  Colleen Falkenstern cfalkenstern@wiche.edu    https://www.wiche.edu/knocking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Joseph E. Garcia</dc:creator>
  <cp:lastModifiedBy>Erin McDonnell</cp:lastModifiedBy>
  <cp:revision>17</cp:revision>
  <cp:lastPrinted>2024-12-10T22:52:06Z</cp:lastPrinted>
  <dcterms:created xsi:type="dcterms:W3CDTF">2024-11-07T22:12:14Z</dcterms:created>
  <dcterms:modified xsi:type="dcterms:W3CDTF">2025-03-31T16:05:36Z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0x010100FA6E8DF25857DC4BA74D2396D30E62EE</vt:lpwstr>
  </property>
  <property fmtid="{D5CDD505-2E9C-101B-9397-08002B2CF9AE}" pid="3" name="MediaServiceImageTags">
    <vt:lpwstr/>
  </property>
</Properties>
</file>