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86" r:id="rId6"/>
    <p:sldId id="258" r:id="rId7"/>
    <p:sldId id="288" r:id="rId8"/>
    <p:sldId id="287" r:id="rId9"/>
    <p:sldId id="289" r:id="rId10"/>
    <p:sldId id="291" r:id="rId11"/>
    <p:sldId id="290" r:id="rId12"/>
    <p:sldId id="292" r:id="rId13"/>
    <p:sldId id="294" r:id="rId14"/>
    <p:sldId id="299" r:id="rId15"/>
    <p:sldId id="300" r:id="rId16"/>
    <p:sldId id="296" r:id="rId17"/>
    <p:sldId id="297" r:id="rId18"/>
    <p:sldId id="301" r:id="rId19"/>
    <p:sldId id="305" r:id="rId20"/>
    <p:sldId id="302" r:id="rId21"/>
    <p:sldId id="304"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C67"/>
    <a:srgbClr val="407CCA"/>
    <a:srgbClr val="6CC049"/>
    <a:srgbClr val="6D3A5D"/>
    <a:srgbClr val="EF7521"/>
    <a:srgbClr val="FFD200"/>
    <a:srgbClr val="C32032"/>
    <a:srgbClr val="235F39"/>
    <a:srgbClr val="5D676F"/>
    <a:srgbClr val="009A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7F8452-7B6E-4AAA-BD43-3CADA9E16FA0}" v="1" dt="2024-12-05T18:54:08.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57" autoAdjust="0"/>
    <p:restoredTop sz="91667" autoAdjust="0"/>
  </p:normalViewPr>
  <p:slideViewPr>
    <p:cSldViewPr snapToGrid="0" snapToObjects="1">
      <p:cViewPr varScale="1">
        <p:scale>
          <a:sx n="73" d="100"/>
          <a:sy n="73" d="100"/>
        </p:scale>
        <p:origin x="1044" y="78"/>
      </p:cViewPr>
      <p:guideLst/>
    </p:cSldViewPr>
  </p:slideViewPr>
  <p:outlineViewPr>
    <p:cViewPr>
      <p:scale>
        <a:sx n="33" d="100"/>
        <a:sy n="33" d="100"/>
      </p:scale>
      <p:origin x="0" y="-1295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4" d="100"/>
          <a:sy n="104" d="100"/>
        </p:scale>
        <p:origin x="4456"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232C67"/>
            </a:solidFill>
            <a:ln>
              <a:noFill/>
            </a:ln>
            <a:effectLst/>
          </c:spPr>
          <c:invertIfNegative val="0"/>
          <c:dPt>
            <c:idx val="10"/>
            <c:invertIfNegative val="0"/>
            <c:bubble3D val="0"/>
            <c:spPr>
              <a:solidFill>
                <a:srgbClr val="C00000"/>
              </a:solidFill>
              <a:ln>
                <a:solidFill>
                  <a:srgbClr val="C00000"/>
                </a:solidFill>
              </a:ln>
              <a:effectLst/>
            </c:spPr>
            <c:extLst>
              <c:ext xmlns:c16="http://schemas.microsoft.com/office/drawing/2014/chart" uri="{C3380CC4-5D6E-409C-BE32-E72D297353CC}">
                <c16:uniqueId val="{00000001-E0B0-4ED7-9A50-7CA07A4503C9}"/>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'Cumulative Growth per GB'!$A$17:$A$27</c:f>
              <c:strCache>
                <c:ptCount val="11"/>
                <c:pt idx="0">
                  <c:v>Western Colorado</c:v>
                </c:pt>
                <c:pt idx="1">
                  <c:v>School of Mines</c:v>
                </c:pt>
                <c:pt idx="2">
                  <c:v>Northern Colorado</c:v>
                </c:pt>
                <c:pt idx="3">
                  <c:v>Metro State</c:v>
                </c:pt>
                <c:pt idx="4">
                  <c:v>Fort Lewis</c:v>
                </c:pt>
                <c:pt idx="5">
                  <c:v>CU System</c:v>
                </c:pt>
                <c:pt idx="6">
                  <c:v>CSU System</c:v>
                </c:pt>
                <c:pt idx="7">
                  <c:v>CC System</c:v>
                </c:pt>
                <c:pt idx="8">
                  <c:v>Colorado Mesa</c:v>
                </c:pt>
                <c:pt idx="9">
                  <c:v>Adams State</c:v>
                </c:pt>
                <c:pt idx="10">
                  <c:v>Total GB Funding</c:v>
                </c:pt>
              </c:strCache>
            </c:strRef>
          </c:cat>
          <c:val>
            <c:numRef>
              <c:f>'Cumulative Growth per GB'!$B$17:$B$27</c:f>
              <c:numCache>
                <c:formatCode>0.0%</c:formatCode>
                <c:ptCount val="11"/>
                <c:pt idx="0">
                  <c:v>0.64127863226811099</c:v>
                </c:pt>
                <c:pt idx="1">
                  <c:v>0.4605056659235307</c:v>
                </c:pt>
                <c:pt idx="2">
                  <c:v>0.46665526637688481</c:v>
                </c:pt>
                <c:pt idx="3">
                  <c:v>0.60537660819115713</c:v>
                </c:pt>
                <c:pt idx="4">
                  <c:v>0.63576516752327139</c:v>
                </c:pt>
                <c:pt idx="5">
                  <c:v>0.45672122009823113</c:v>
                </c:pt>
                <c:pt idx="6">
                  <c:v>0.44207228580274061</c:v>
                </c:pt>
                <c:pt idx="7">
                  <c:v>0.54103655054413546</c:v>
                </c:pt>
                <c:pt idx="8">
                  <c:v>0.51785537384475511</c:v>
                </c:pt>
                <c:pt idx="9">
                  <c:v>0.62088415904598304</c:v>
                </c:pt>
                <c:pt idx="10">
                  <c:v>0.50853560258546571</c:v>
                </c:pt>
              </c:numCache>
            </c:numRef>
          </c:val>
          <c:extLst>
            <c:ext xmlns:c16="http://schemas.microsoft.com/office/drawing/2014/chart" uri="{C3380CC4-5D6E-409C-BE32-E72D297353CC}">
              <c16:uniqueId val="{00000002-E0B0-4ED7-9A50-7CA07A4503C9}"/>
            </c:ext>
          </c:extLst>
        </c:ser>
        <c:dLbls>
          <c:showLegendKey val="0"/>
          <c:showVal val="0"/>
          <c:showCatName val="0"/>
          <c:showSerName val="0"/>
          <c:showPercent val="0"/>
          <c:showBubbleSize val="0"/>
        </c:dLbls>
        <c:gapWidth val="182"/>
        <c:axId val="1097722783"/>
        <c:axId val="1097738143"/>
      </c:barChart>
      <c:catAx>
        <c:axId val="1097722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Aptos" panose="020B0004020202020204" pitchFamily="34" charset="0"/>
                <a:ea typeface="+mn-ea"/>
                <a:cs typeface="+mn-cs"/>
              </a:defRPr>
            </a:pPr>
            <a:endParaRPr lang="en-US"/>
          </a:p>
        </c:txPr>
        <c:crossAx val="1097738143"/>
        <c:crosses val="autoZero"/>
        <c:auto val="1"/>
        <c:lblAlgn val="ctr"/>
        <c:lblOffset val="100"/>
        <c:noMultiLvlLbl val="0"/>
      </c:catAx>
      <c:valAx>
        <c:axId val="1097738143"/>
        <c:scaling>
          <c:orientation val="minMax"/>
        </c:scaling>
        <c:delete val="1"/>
        <c:axPos val="b"/>
        <c:numFmt formatCode="0.0%" sourceLinked="1"/>
        <c:majorTickMark val="none"/>
        <c:minorTickMark val="none"/>
        <c:tickLblPos val="nextTo"/>
        <c:crossAx val="1097722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60507-F52F-8F43-B030-5E93CCB5DA4B}" type="datetimeFigureOut">
              <a:rPr lang="en-US" smtClean="0"/>
              <a:t>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9EDD8-768D-EC4B-B6B0-09EE5ACB7557}" type="slidenum">
              <a:rPr lang="en-US" smtClean="0"/>
              <a:t>‹#›</a:t>
            </a:fld>
            <a:endParaRPr lang="en-US" dirty="0"/>
          </a:p>
        </p:txBody>
      </p:sp>
    </p:spTree>
    <p:extLst>
      <p:ext uri="{BB962C8B-B14F-4D97-AF65-F5344CB8AC3E}">
        <p14:creationId xmlns:p14="http://schemas.microsoft.com/office/powerpoint/2010/main" val="62526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2</a:t>
            </a:fld>
            <a:endParaRPr lang="en-US" dirty="0"/>
          </a:p>
        </p:txBody>
      </p:sp>
    </p:spTree>
    <p:extLst>
      <p:ext uri="{BB962C8B-B14F-4D97-AF65-F5344CB8AC3E}">
        <p14:creationId xmlns:p14="http://schemas.microsoft.com/office/powerpoint/2010/main" val="3322212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12</a:t>
            </a:fld>
            <a:endParaRPr lang="en-US" dirty="0"/>
          </a:p>
        </p:txBody>
      </p:sp>
    </p:spTree>
    <p:extLst>
      <p:ext uri="{BB962C8B-B14F-4D97-AF65-F5344CB8AC3E}">
        <p14:creationId xmlns:p14="http://schemas.microsoft.com/office/powerpoint/2010/main" val="1930936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13</a:t>
            </a:fld>
            <a:endParaRPr lang="en-US" dirty="0"/>
          </a:p>
        </p:txBody>
      </p:sp>
    </p:spTree>
    <p:extLst>
      <p:ext uri="{BB962C8B-B14F-4D97-AF65-F5344CB8AC3E}">
        <p14:creationId xmlns:p14="http://schemas.microsoft.com/office/powerpoint/2010/main" val="3893158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14</a:t>
            </a:fld>
            <a:endParaRPr lang="en-US" dirty="0"/>
          </a:p>
        </p:txBody>
      </p:sp>
    </p:spTree>
    <p:extLst>
      <p:ext uri="{BB962C8B-B14F-4D97-AF65-F5344CB8AC3E}">
        <p14:creationId xmlns:p14="http://schemas.microsoft.com/office/powerpoint/2010/main" val="2822187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15</a:t>
            </a:fld>
            <a:endParaRPr lang="en-US" dirty="0"/>
          </a:p>
        </p:txBody>
      </p:sp>
    </p:spTree>
    <p:extLst>
      <p:ext uri="{BB962C8B-B14F-4D97-AF65-F5344CB8AC3E}">
        <p14:creationId xmlns:p14="http://schemas.microsoft.com/office/powerpoint/2010/main" val="173277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16</a:t>
            </a:fld>
            <a:endParaRPr lang="en-US" dirty="0"/>
          </a:p>
        </p:txBody>
      </p:sp>
    </p:spTree>
    <p:extLst>
      <p:ext uri="{BB962C8B-B14F-4D97-AF65-F5344CB8AC3E}">
        <p14:creationId xmlns:p14="http://schemas.microsoft.com/office/powerpoint/2010/main" val="235748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17</a:t>
            </a:fld>
            <a:endParaRPr lang="en-US" dirty="0"/>
          </a:p>
        </p:txBody>
      </p:sp>
    </p:spTree>
    <p:extLst>
      <p:ext uri="{BB962C8B-B14F-4D97-AF65-F5344CB8AC3E}">
        <p14:creationId xmlns:p14="http://schemas.microsoft.com/office/powerpoint/2010/main" val="1405918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18</a:t>
            </a:fld>
            <a:endParaRPr lang="en-US" dirty="0"/>
          </a:p>
        </p:txBody>
      </p:sp>
    </p:spTree>
    <p:extLst>
      <p:ext uri="{BB962C8B-B14F-4D97-AF65-F5344CB8AC3E}">
        <p14:creationId xmlns:p14="http://schemas.microsoft.com/office/powerpoint/2010/main" val="385089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3</a:t>
            </a:fld>
            <a:endParaRPr lang="en-US" dirty="0"/>
          </a:p>
        </p:txBody>
      </p:sp>
    </p:spTree>
    <p:extLst>
      <p:ext uri="{BB962C8B-B14F-4D97-AF65-F5344CB8AC3E}">
        <p14:creationId xmlns:p14="http://schemas.microsoft.com/office/powerpoint/2010/main" val="284457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4</a:t>
            </a:fld>
            <a:endParaRPr lang="en-US" dirty="0"/>
          </a:p>
        </p:txBody>
      </p:sp>
    </p:spTree>
    <p:extLst>
      <p:ext uri="{BB962C8B-B14F-4D97-AF65-F5344CB8AC3E}">
        <p14:creationId xmlns:p14="http://schemas.microsoft.com/office/powerpoint/2010/main" val="2409769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5</a:t>
            </a:fld>
            <a:endParaRPr lang="en-US" dirty="0"/>
          </a:p>
        </p:txBody>
      </p:sp>
    </p:spTree>
    <p:extLst>
      <p:ext uri="{BB962C8B-B14F-4D97-AF65-F5344CB8AC3E}">
        <p14:creationId xmlns:p14="http://schemas.microsoft.com/office/powerpoint/2010/main" val="1655254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6</a:t>
            </a:fld>
            <a:endParaRPr lang="en-US" dirty="0"/>
          </a:p>
        </p:txBody>
      </p:sp>
    </p:spTree>
    <p:extLst>
      <p:ext uri="{BB962C8B-B14F-4D97-AF65-F5344CB8AC3E}">
        <p14:creationId xmlns:p14="http://schemas.microsoft.com/office/powerpoint/2010/main" val="4029414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7</a:t>
            </a:fld>
            <a:endParaRPr lang="en-US" dirty="0"/>
          </a:p>
        </p:txBody>
      </p:sp>
    </p:spTree>
    <p:extLst>
      <p:ext uri="{BB962C8B-B14F-4D97-AF65-F5344CB8AC3E}">
        <p14:creationId xmlns:p14="http://schemas.microsoft.com/office/powerpoint/2010/main" val="92160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8</a:t>
            </a:fld>
            <a:endParaRPr lang="en-US" dirty="0"/>
          </a:p>
        </p:txBody>
      </p:sp>
    </p:spTree>
    <p:extLst>
      <p:ext uri="{BB962C8B-B14F-4D97-AF65-F5344CB8AC3E}">
        <p14:creationId xmlns:p14="http://schemas.microsoft.com/office/powerpoint/2010/main" val="3555053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10</a:t>
            </a:fld>
            <a:endParaRPr lang="en-US" dirty="0"/>
          </a:p>
        </p:txBody>
      </p:sp>
    </p:spTree>
    <p:extLst>
      <p:ext uri="{BB962C8B-B14F-4D97-AF65-F5344CB8AC3E}">
        <p14:creationId xmlns:p14="http://schemas.microsoft.com/office/powerpoint/2010/main" val="21229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11</a:t>
            </a:fld>
            <a:endParaRPr lang="en-US" dirty="0"/>
          </a:p>
        </p:txBody>
      </p:sp>
    </p:spTree>
    <p:extLst>
      <p:ext uri="{BB962C8B-B14F-4D97-AF65-F5344CB8AC3E}">
        <p14:creationId xmlns:p14="http://schemas.microsoft.com/office/powerpoint/2010/main" val="307768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ight Blue">
    <p:bg>
      <p:bgPr>
        <a:solidFill>
          <a:srgbClr val="407CCA"/>
        </a:solidFill>
        <a:effectLst/>
      </p:bgPr>
    </p:bg>
    <p:spTree>
      <p:nvGrpSpPr>
        <p:cNvPr id="1" name=""/>
        <p:cNvGrpSpPr/>
        <p:nvPr/>
      </p:nvGrpSpPr>
      <p:grpSpPr>
        <a:xfrm>
          <a:off x="0" y="0"/>
          <a:ext cx="0" cy="0"/>
          <a:chOff x="0" y="0"/>
          <a:chExt cx="0" cy="0"/>
        </a:xfrm>
      </p:grpSpPr>
      <p:pic>
        <p:nvPicPr>
          <p:cNvPr id="13" name="Picture 12" descr="Colorado Department of Higher Education logo"/>
          <p:cNvPicPr>
            <a:picLocks noChangeAspect="1"/>
          </p:cNvPicPr>
          <p:nvPr userDrawn="1"/>
        </p:nvPicPr>
        <p:blipFill>
          <a:blip r:embed="rId2"/>
          <a:srcRect/>
          <a:stretch/>
        </p:blipFill>
        <p:spPr>
          <a:xfrm>
            <a:off x="8615681" y="6054001"/>
            <a:ext cx="2523944" cy="499390"/>
          </a:xfrm>
          <a:prstGeom prst="rect">
            <a:avLst/>
          </a:prstGeom>
        </p:spPr>
      </p:pic>
      <p:sp>
        <p:nvSpPr>
          <p:cNvPr id="4" name="Text Placeholder 3"/>
          <p:cNvSpPr>
            <a:spLocks noGrp="1"/>
          </p:cNvSpPr>
          <p:nvPr>
            <p:ph type="body" sz="quarter" idx="13" hasCustomPrompt="1"/>
          </p:nvPr>
        </p:nvSpPr>
        <p:spPr>
          <a:xfrm>
            <a:off x="1001713" y="622427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2" name="Title 1"/>
          <p:cNvSpPr>
            <a:spLocks noGrp="1"/>
          </p:cNvSpPr>
          <p:nvPr>
            <p:ph type="title"/>
          </p:nvPr>
        </p:nvSpPr>
        <p:spPr>
          <a:xfrm>
            <a:off x="914401" y="814705"/>
            <a:ext cx="10363200" cy="3124198"/>
          </a:xfrm>
        </p:spPr>
        <p:txBody>
          <a:bodyPr>
            <a:noAutofit/>
          </a:bodyPr>
          <a:lstStyle>
            <a:lvl1pPr>
              <a:defRPr sz="8800" b="0" i="0">
                <a:solidFill>
                  <a:schemeClr val="bg1"/>
                </a:solidFill>
                <a:effectLst>
                  <a:outerShdw blurRad="50800" dist="38100" dir="8100000" algn="tr" rotWithShape="0">
                    <a:prstClr val="black">
                      <a:alpha val="40000"/>
                    </a:prstClr>
                  </a:outerShdw>
                </a:effectLst>
                <a:latin typeface="Museo Slab 500" charset="0"/>
                <a:ea typeface="Museo Slab 500" charset="0"/>
                <a:cs typeface="Museo Slab 500" charset="0"/>
              </a:defRPr>
            </a:lvl1pPr>
          </a:lstStyle>
          <a:p>
            <a:r>
              <a:rPr lang="en-US"/>
              <a:t>Click to edit Master title style</a:t>
            </a:r>
            <a:endParaRPr lang="en-US" dirty="0"/>
          </a:p>
        </p:txBody>
      </p:sp>
      <p:sp>
        <p:nvSpPr>
          <p:cNvPr id="11" name="Text Placeholder 10"/>
          <p:cNvSpPr>
            <a:spLocks noGrp="1"/>
          </p:cNvSpPr>
          <p:nvPr>
            <p:ph type="body" sz="quarter" idx="12" hasCustomPrompt="1"/>
          </p:nvPr>
        </p:nvSpPr>
        <p:spPr>
          <a:xfrm>
            <a:off x="914401" y="4184875"/>
            <a:ext cx="10363200" cy="490311"/>
          </a:xfrm>
        </p:spPr>
        <p:txBody>
          <a:bodyPr/>
          <a:lstStyle>
            <a:lvl1pPr marL="0" indent="0">
              <a:buNone/>
              <a:defRPr b="0" i="0">
                <a:solidFill>
                  <a:schemeClr val="bg1"/>
                </a:solidFill>
                <a:latin typeface="+mn-lt"/>
                <a:ea typeface="Trebuchet MS" charset="0"/>
                <a:cs typeface="Trebuchet MS" charset="0"/>
              </a:defRPr>
            </a:lvl1pPr>
          </a:lstStyle>
          <a:p>
            <a:pPr lvl="0"/>
            <a:r>
              <a:rPr lang="en-US" dirty="0"/>
              <a:t>Click to edit Master subtitle</a:t>
            </a:r>
          </a:p>
        </p:txBody>
      </p:sp>
      <p:sp>
        <p:nvSpPr>
          <p:cNvPr id="6" name="Rectangle 5">
            <a:extLst>
              <a:ext uri="{FF2B5EF4-FFF2-40B4-BE49-F238E27FC236}">
                <a16:creationId xmlns:a16="http://schemas.microsoft.com/office/drawing/2014/main" id="{02E63247-FA9C-AE42-8D08-A5930846C60E}"/>
              </a:ext>
            </a:extLst>
          </p:cNvPr>
          <p:cNvSpPr/>
          <p:nvPr userDrawn="1"/>
        </p:nvSpPr>
        <p:spPr>
          <a:xfrm>
            <a:off x="-15240" y="3472608"/>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955295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lternate Title Slide">
    <p:bg>
      <p:bgPr>
        <a:solidFill>
          <a:schemeClr val="accent5"/>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912223" y="1097278"/>
            <a:ext cx="10365377" cy="1524000"/>
          </a:xfrm>
        </p:spPr>
        <p:txBody>
          <a:bodyPr>
            <a:noAutofit/>
          </a:bodyPr>
          <a:lstStyle>
            <a:lvl1pPr algn="l">
              <a:defRPr sz="6000" b="0" i="0" baseline="0">
                <a:solidFill>
                  <a:srgbClr val="232C67"/>
                </a:solidFill>
                <a:latin typeface="Museo Slab 500" charset="0"/>
                <a:ea typeface="Museo Slab 500" charset="0"/>
                <a:cs typeface="Museo Slab 500" charset="0"/>
              </a:defRPr>
            </a:lvl1pPr>
          </a:lstStyle>
          <a:p>
            <a:r>
              <a:rPr lang="en-US" dirty="0"/>
              <a:t>Click to edit section title</a:t>
            </a:r>
          </a:p>
        </p:txBody>
      </p:sp>
      <p:sp>
        <p:nvSpPr>
          <p:cNvPr id="5" name="Text Placeholder 10"/>
          <p:cNvSpPr>
            <a:spLocks noGrp="1"/>
          </p:cNvSpPr>
          <p:nvPr>
            <p:ph type="body" sz="quarter" idx="12" hasCustomPrompt="1"/>
          </p:nvPr>
        </p:nvSpPr>
        <p:spPr>
          <a:xfrm>
            <a:off x="912223" y="2839454"/>
            <a:ext cx="10365377" cy="3287024"/>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subtitle</a:t>
            </a:r>
          </a:p>
        </p:txBody>
      </p:sp>
    </p:spTree>
    <p:extLst>
      <p:ext uri="{BB962C8B-B14F-4D97-AF65-F5344CB8AC3E}">
        <p14:creationId xmlns:p14="http://schemas.microsoft.com/office/powerpoint/2010/main" val="3896331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mple Data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2" y="2259876"/>
            <a:ext cx="3755572" cy="3132900"/>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3" name="Round Single Corner Rectangle 2"/>
          <p:cNvSpPr/>
          <p:nvPr userDrawn="1"/>
        </p:nvSpPr>
        <p:spPr>
          <a:xfrm rot="10800000">
            <a:off x="5214256" y="-2"/>
            <a:ext cx="6977741" cy="6858001"/>
          </a:xfrm>
          <a:prstGeom prst="round1Rect">
            <a:avLst>
              <a:gd name="adj" fmla="val 0"/>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943600" y="731519"/>
            <a:ext cx="5519055" cy="4661257"/>
          </a:xfrm>
        </p:spPr>
        <p:txBody>
          <a:bodyPr anchor="ctr" anchorCtr="0">
            <a:noAutofit/>
          </a:bodyPr>
          <a:lstStyle>
            <a:lvl1pPr algn="ctr">
              <a:defRPr sz="12500" b="0" i="0">
                <a:solidFill>
                  <a:schemeClr val="bg1"/>
                </a:solidFill>
                <a:latin typeface="Museo Slab 500" charset="0"/>
                <a:ea typeface="Museo Slab 500" charset="0"/>
                <a:cs typeface="Museo Slab 500" charset="0"/>
              </a:defRPr>
            </a:lvl1pPr>
          </a:lstStyle>
          <a:p>
            <a:r>
              <a:rPr lang="en-US" dirty="0"/>
              <a:t>00.0%</a:t>
            </a:r>
          </a:p>
        </p:txBody>
      </p:sp>
      <p:sp>
        <p:nvSpPr>
          <p:cNvPr id="6" name="Text Placeholder 10"/>
          <p:cNvSpPr>
            <a:spLocks noGrp="1"/>
          </p:cNvSpPr>
          <p:nvPr>
            <p:ph type="body" sz="quarter" idx="13" hasCustomPrompt="1"/>
          </p:nvPr>
        </p:nvSpPr>
        <p:spPr>
          <a:xfrm>
            <a:off x="729343" y="731519"/>
            <a:ext cx="3755572" cy="1290321"/>
          </a:xfrm>
        </p:spPr>
        <p:txBody>
          <a:bodyPr>
            <a:noAutofit/>
          </a:bodyPr>
          <a:lstStyle>
            <a:lvl1pPr marL="0" indent="0" algn="l">
              <a:buNone/>
              <a:defRPr sz="36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Rectangle 6">
            <a:extLst>
              <a:ext uri="{FF2B5EF4-FFF2-40B4-BE49-F238E27FC236}">
                <a16:creationId xmlns:a16="http://schemas.microsoft.com/office/drawing/2014/main" id="{21EA2C93-A884-8747-B8D7-B6B9AEEB0315}"/>
              </a:ext>
            </a:extLst>
          </p:cNvPr>
          <p:cNvSpPr/>
          <p:nvPr userDrawn="1"/>
        </p:nvSpPr>
        <p:spPr>
          <a:xfrm>
            <a:off x="5214256" y="-2"/>
            <a:ext cx="6977744" cy="1422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mple Data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2" y="2259876"/>
            <a:ext cx="3755572" cy="3132900"/>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3" name="Round Single Corner Rectangle 2"/>
          <p:cNvSpPr/>
          <p:nvPr userDrawn="1"/>
        </p:nvSpPr>
        <p:spPr>
          <a:xfrm rot="10800000">
            <a:off x="5214256" y="-2"/>
            <a:ext cx="6977741" cy="6858001"/>
          </a:xfrm>
          <a:prstGeom prst="round1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943600" y="731519"/>
            <a:ext cx="5519055" cy="4661257"/>
          </a:xfrm>
        </p:spPr>
        <p:txBody>
          <a:bodyPr anchor="ctr" anchorCtr="0">
            <a:noAutofit/>
          </a:bodyPr>
          <a:lstStyle>
            <a:lvl1pPr algn="ctr">
              <a:defRPr sz="12500" b="0" i="0">
                <a:solidFill>
                  <a:schemeClr val="bg1"/>
                </a:solidFill>
                <a:latin typeface="Museo Slab 500" charset="0"/>
                <a:ea typeface="Museo Slab 500" charset="0"/>
                <a:cs typeface="Museo Slab 500" charset="0"/>
              </a:defRPr>
            </a:lvl1pPr>
          </a:lstStyle>
          <a:p>
            <a:r>
              <a:rPr lang="en-US" dirty="0"/>
              <a:t>00.0%</a:t>
            </a:r>
          </a:p>
        </p:txBody>
      </p:sp>
      <p:sp>
        <p:nvSpPr>
          <p:cNvPr id="6" name="Text Placeholder 10"/>
          <p:cNvSpPr>
            <a:spLocks noGrp="1"/>
          </p:cNvSpPr>
          <p:nvPr>
            <p:ph type="body" sz="quarter" idx="13" hasCustomPrompt="1"/>
          </p:nvPr>
        </p:nvSpPr>
        <p:spPr>
          <a:xfrm>
            <a:off x="729343" y="731519"/>
            <a:ext cx="3755572" cy="1290321"/>
          </a:xfrm>
        </p:spPr>
        <p:txBody>
          <a:bodyPr>
            <a:noAutofit/>
          </a:bodyPr>
          <a:lstStyle>
            <a:lvl1pPr marL="0" indent="0" algn="l">
              <a:buNone/>
              <a:defRPr sz="36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Rectangle 6">
            <a:extLst>
              <a:ext uri="{FF2B5EF4-FFF2-40B4-BE49-F238E27FC236}">
                <a16:creationId xmlns:a16="http://schemas.microsoft.com/office/drawing/2014/main" id="{21EA2C93-A884-8747-B8D7-B6B9AEEB0315}"/>
              </a:ext>
            </a:extLst>
          </p:cNvPr>
          <p:cNvSpPr/>
          <p:nvPr userDrawn="1"/>
        </p:nvSpPr>
        <p:spPr>
          <a:xfrm>
            <a:off x="5214256" y="-2"/>
            <a:ext cx="6977744" cy="1422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588201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imple Data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2" y="2259876"/>
            <a:ext cx="3755572" cy="3132900"/>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3" name="Round Single Corner Rectangle 2"/>
          <p:cNvSpPr/>
          <p:nvPr userDrawn="1"/>
        </p:nvSpPr>
        <p:spPr>
          <a:xfrm rot="10800000">
            <a:off x="5214256" y="-2"/>
            <a:ext cx="6977741" cy="6858001"/>
          </a:xfrm>
          <a:prstGeom prst="round1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943600" y="731519"/>
            <a:ext cx="5519055" cy="4661257"/>
          </a:xfrm>
        </p:spPr>
        <p:txBody>
          <a:bodyPr anchor="ctr" anchorCtr="0">
            <a:noAutofit/>
          </a:bodyPr>
          <a:lstStyle>
            <a:lvl1pPr algn="ctr">
              <a:defRPr sz="12500" b="0" i="0">
                <a:solidFill>
                  <a:schemeClr val="bg1"/>
                </a:solidFill>
                <a:latin typeface="Museo Slab 500" charset="0"/>
                <a:ea typeface="Museo Slab 500" charset="0"/>
                <a:cs typeface="Museo Slab 500" charset="0"/>
              </a:defRPr>
            </a:lvl1pPr>
          </a:lstStyle>
          <a:p>
            <a:r>
              <a:rPr lang="en-US" dirty="0"/>
              <a:t>00.0%</a:t>
            </a:r>
          </a:p>
        </p:txBody>
      </p:sp>
      <p:sp>
        <p:nvSpPr>
          <p:cNvPr id="6" name="Text Placeholder 10"/>
          <p:cNvSpPr>
            <a:spLocks noGrp="1"/>
          </p:cNvSpPr>
          <p:nvPr>
            <p:ph type="body" sz="quarter" idx="13" hasCustomPrompt="1"/>
          </p:nvPr>
        </p:nvSpPr>
        <p:spPr>
          <a:xfrm>
            <a:off x="729343" y="731519"/>
            <a:ext cx="3755572" cy="1290321"/>
          </a:xfrm>
        </p:spPr>
        <p:txBody>
          <a:bodyPr>
            <a:noAutofit/>
          </a:bodyPr>
          <a:lstStyle>
            <a:lvl1pPr marL="0" indent="0" algn="l">
              <a:buNone/>
              <a:defRPr sz="36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Rectangle 6">
            <a:extLst>
              <a:ext uri="{FF2B5EF4-FFF2-40B4-BE49-F238E27FC236}">
                <a16:creationId xmlns:a16="http://schemas.microsoft.com/office/drawing/2014/main" id="{21EA2C93-A884-8747-B8D7-B6B9AEEB0315}"/>
              </a:ext>
            </a:extLst>
          </p:cNvPr>
          <p:cNvSpPr/>
          <p:nvPr userDrawn="1"/>
        </p:nvSpPr>
        <p:spPr>
          <a:xfrm>
            <a:off x="5214256" y="-2"/>
            <a:ext cx="6977744" cy="14224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613662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imple Data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2" y="2259876"/>
            <a:ext cx="3755572" cy="3132900"/>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3" name="Round Single Corner Rectangle 2"/>
          <p:cNvSpPr/>
          <p:nvPr userDrawn="1"/>
        </p:nvSpPr>
        <p:spPr>
          <a:xfrm rot="10800000">
            <a:off x="5214256" y="-2"/>
            <a:ext cx="6977741" cy="6858001"/>
          </a:xfrm>
          <a:prstGeom prst="round1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943600" y="731519"/>
            <a:ext cx="5519055" cy="4661257"/>
          </a:xfrm>
        </p:spPr>
        <p:txBody>
          <a:bodyPr anchor="ctr" anchorCtr="0">
            <a:noAutofit/>
          </a:bodyPr>
          <a:lstStyle>
            <a:lvl1pPr algn="ctr">
              <a:defRPr sz="12500" b="0" i="0">
                <a:solidFill>
                  <a:schemeClr val="bg1"/>
                </a:solidFill>
                <a:latin typeface="Museo Slab 500" charset="0"/>
                <a:ea typeface="Museo Slab 500" charset="0"/>
                <a:cs typeface="Museo Slab 500" charset="0"/>
              </a:defRPr>
            </a:lvl1pPr>
          </a:lstStyle>
          <a:p>
            <a:r>
              <a:rPr lang="en-US" dirty="0"/>
              <a:t>00.0%</a:t>
            </a:r>
          </a:p>
        </p:txBody>
      </p:sp>
      <p:sp>
        <p:nvSpPr>
          <p:cNvPr id="6" name="Text Placeholder 10"/>
          <p:cNvSpPr>
            <a:spLocks noGrp="1"/>
          </p:cNvSpPr>
          <p:nvPr>
            <p:ph type="body" sz="quarter" idx="13" hasCustomPrompt="1"/>
          </p:nvPr>
        </p:nvSpPr>
        <p:spPr>
          <a:xfrm>
            <a:off x="729343" y="731519"/>
            <a:ext cx="3755572" cy="1290321"/>
          </a:xfrm>
        </p:spPr>
        <p:txBody>
          <a:bodyPr>
            <a:noAutofit/>
          </a:bodyPr>
          <a:lstStyle>
            <a:lvl1pPr marL="0" indent="0" algn="l">
              <a:buNone/>
              <a:defRPr sz="36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Rectangle 6">
            <a:extLst>
              <a:ext uri="{FF2B5EF4-FFF2-40B4-BE49-F238E27FC236}">
                <a16:creationId xmlns:a16="http://schemas.microsoft.com/office/drawing/2014/main" id="{21EA2C93-A884-8747-B8D7-B6B9AEEB0315}"/>
              </a:ext>
            </a:extLst>
          </p:cNvPr>
          <p:cNvSpPr/>
          <p:nvPr userDrawn="1"/>
        </p:nvSpPr>
        <p:spPr>
          <a:xfrm>
            <a:off x="5214256" y="-2"/>
            <a:ext cx="6977744" cy="14224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794116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mp; Text Slide">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6283778" y="3714751"/>
            <a:ext cx="5377541" cy="2379064"/>
          </a:xfrm>
        </p:spPr>
        <p:txBody>
          <a:bodyPr>
            <a:normAutofit/>
          </a:bodyPr>
          <a:lstStyle>
            <a:lvl1pPr marL="0" indent="0" algn="l">
              <a:buNone/>
              <a:defRPr sz="2000" b="0" i="0">
                <a:solidFill>
                  <a:schemeClr val="accent3">
                    <a:lumMod val="10000"/>
                  </a:schemeClr>
                </a:solidFill>
                <a:latin typeface="+mn-lt"/>
                <a:ea typeface="Trebuchet MS" charset="0"/>
                <a:cs typeface="Trebuchet MS" charset="0"/>
              </a:defRPr>
            </a:lvl1pPr>
          </a:lstStyle>
          <a:p>
            <a:pPr lvl="0"/>
            <a:r>
              <a:rPr lang="en-US"/>
              <a:t>Click to edit Master text styles</a:t>
            </a:r>
          </a:p>
        </p:txBody>
      </p:sp>
      <p:sp>
        <p:nvSpPr>
          <p:cNvPr id="12" name="Picture Placeholder 7"/>
          <p:cNvSpPr>
            <a:spLocks noGrp="1"/>
          </p:cNvSpPr>
          <p:nvPr>
            <p:ph type="pic" sz="quarter" idx="13"/>
          </p:nvPr>
        </p:nvSpPr>
        <p:spPr>
          <a:xfrm>
            <a:off x="557893" y="696676"/>
            <a:ext cx="5377542" cy="5397138"/>
          </a:xfrm>
          <a:prstGeom prst="roundRect">
            <a:avLst>
              <a:gd name="adj" fmla="val 0"/>
            </a:avLst>
          </a:prstGeom>
        </p:spPr>
        <p:txBody>
          <a:bodyPr/>
          <a:lstStyle/>
          <a:p>
            <a:r>
              <a:rPr lang="en-US" dirty="0"/>
              <a:t>Click icon to add picture</a:t>
            </a:r>
          </a:p>
        </p:txBody>
      </p:sp>
      <p:sp>
        <p:nvSpPr>
          <p:cNvPr id="5" name="Picture Placeholder 7">
            <a:extLst>
              <a:ext uri="{FF2B5EF4-FFF2-40B4-BE49-F238E27FC236}">
                <a16:creationId xmlns:a16="http://schemas.microsoft.com/office/drawing/2014/main" id="{BE9EA3EC-09C6-934B-A9DA-895C76565CAE}"/>
              </a:ext>
            </a:extLst>
          </p:cNvPr>
          <p:cNvSpPr>
            <a:spLocks noGrp="1"/>
          </p:cNvSpPr>
          <p:nvPr>
            <p:ph type="pic" sz="quarter" idx="14"/>
          </p:nvPr>
        </p:nvSpPr>
        <p:spPr>
          <a:xfrm>
            <a:off x="6283779" y="696676"/>
            <a:ext cx="5377542" cy="2732324"/>
          </a:xfrm>
          <a:prstGeom prst="roundRect">
            <a:avLst>
              <a:gd name="adj" fmla="val 0"/>
            </a:avLst>
          </a:prstGeom>
        </p:spPr>
        <p:txBody>
          <a:bodyPr/>
          <a:lstStyle/>
          <a:p>
            <a:r>
              <a:rPr lang="en-US" dirty="0"/>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aded Picture Text Slide">
    <p:bg>
      <p:bgPr>
        <a:solidFill>
          <a:schemeClr val="bg1"/>
        </a:solidFill>
        <a:effectLst/>
      </p:bgPr>
    </p:bg>
    <p:spTree>
      <p:nvGrpSpPr>
        <p:cNvPr id="1" name=""/>
        <p:cNvGrpSpPr/>
        <p:nvPr/>
      </p:nvGrpSpPr>
      <p:grpSpPr>
        <a:xfrm>
          <a:off x="0" y="0"/>
          <a:ext cx="0" cy="0"/>
          <a:chOff x="0" y="0"/>
          <a:chExt cx="0" cy="0"/>
        </a:xfrm>
      </p:grpSpPr>
      <p:sp>
        <p:nvSpPr>
          <p:cNvPr id="10" name="Picture Placeholder 4"/>
          <p:cNvSpPr>
            <a:spLocks noGrp="1"/>
          </p:cNvSpPr>
          <p:nvPr>
            <p:ph type="pic" sz="quarter" idx="13" hasCustomPrompt="1"/>
          </p:nvPr>
        </p:nvSpPr>
        <p:spPr>
          <a:xfrm>
            <a:off x="0" y="0"/>
            <a:ext cx="12192000" cy="6858000"/>
          </a:xfrm>
          <a:prstGeom prst="roundRect">
            <a:avLst>
              <a:gd name="adj" fmla="val 0"/>
            </a:avLst>
          </a:prstGeom>
          <a:noFill/>
          <a:ln>
            <a:noFill/>
          </a:ln>
        </p:spPr>
        <p:txBody>
          <a:bodyPr/>
          <a:lstStyle>
            <a:lvl1pPr marL="0" indent="0" algn="ctr">
              <a:buNone/>
              <a:defRPr/>
            </a:lvl1pPr>
          </a:lstStyle>
          <a:p>
            <a:r>
              <a:rPr lang="en-US" dirty="0"/>
              <a:t>Add picture then adjust transparency to between 75% and 85%</a:t>
            </a:r>
          </a:p>
        </p:txBody>
      </p:sp>
      <p:sp>
        <p:nvSpPr>
          <p:cNvPr id="12" name="Text Placeholder 11"/>
          <p:cNvSpPr>
            <a:spLocks noGrp="1"/>
          </p:cNvSpPr>
          <p:nvPr>
            <p:ph type="body" sz="quarter" idx="14" hasCustomPrompt="1"/>
          </p:nvPr>
        </p:nvSpPr>
        <p:spPr>
          <a:xfrm>
            <a:off x="1665287" y="1540669"/>
            <a:ext cx="8861425" cy="3776662"/>
          </a:xfrm>
        </p:spPr>
        <p:txBody>
          <a:bodyPr anchor="ctr" anchorCtr="0">
            <a:normAutofit/>
          </a:bodyPr>
          <a:lstStyle>
            <a:lvl1pPr marL="0" indent="0" algn="ctr">
              <a:buNone/>
              <a:defRPr sz="6000" b="0" i="0">
                <a:solidFill>
                  <a:schemeClr val="accent3">
                    <a:lumMod val="10000"/>
                  </a:schemeClr>
                </a:solidFill>
                <a:effectLst>
                  <a:outerShdw blurRad="50800" dist="38100" dir="8100000" algn="tr" rotWithShape="0">
                    <a:prstClr val="black">
                      <a:alpha val="40000"/>
                    </a:prstClr>
                  </a:outerShdw>
                </a:effectLst>
                <a:latin typeface="Museo Slab 500" panose="02000000000000000000" pitchFamily="2" charset="77"/>
                <a:ea typeface="Museo Slab 500" panose="02000000000000000000" pitchFamily="2" charset="77"/>
                <a:cs typeface="Museo Slab 5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Picture Text Slide">
    <p:bg>
      <p:bgPr>
        <a:solidFill>
          <a:schemeClr val="bg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3" hasCustomPrompt="1"/>
          </p:nvPr>
        </p:nvSpPr>
        <p:spPr>
          <a:xfrm>
            <a:off x="0" y="0"/>
            <a:ext cx="12192000" cy="6857999"/>
          </a:xfrm>
          <a:prstGeom prst="roundRect">
            <a:avLst>
              <a:gd name="adj" fmla="val 0"/>
            </a:avLst>
          </a:prstGeom>
          <a:noFill/>
          <a:ln>
            <a:noFill/>
          </a:ln>
        </p:spPr>
        <p:txBody>
          <a:bodyPr/>
          <a:lstStyle>
            <a:lvl1pPr marL="0" indent="0" algn="ctr">
              <a:buNone/>
              <a:defRPr/>
            </a:lvl1pPr>
          </a:lstStyle>
          <a:p>
            <a:r>
              <a:rPr lang="en-US" dirty="0"/>
              <a:t>Click icon to add image. Select a dark photo.</a:t>
            </a:r>
          </a:p>
        </p:txBody>
      </p:sp>
      <p:sp>
        <p:nvSpPr>
          <p:cNvPr id="5" name="Title 1"/>
          <p:cNvSpPr>
            <a:spLocks noGrp="1"/>
          </p:cNvSpPr>
          <p:nvPr>
            <p:ph type="title" hasCustomPrompt="1"/>
          </p:nvPr>
        </p:nvSpPr>
        <p:spPr>
          <a:xfrm>
            <a:off x="1603466" y="2400662"/>
            <a:ext cx="8985068" cy="1513120"/>
          </a:xfrm>
        </p:spPr>
        <p:txBody>
          <a:bodyPr>
            <a:noAutofit/>
          </a:bodyPr>
          <a:lstStyle>
            <a:lvl1pPr algn="ctr">
              <a:defRPr sz="45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Click to edit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Picture Text Slide">
    <p:bg>
      <p:bgPr>
        <a:solidFill>
          <a:schemeClr val="bg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3" hasCustomPrompt="1"/>
          </p:nvPr>
        </p:nvSpPr>
        <p:spPr>
          <a:xfrm>
            <a:off x="0" y="0"/>
            <a:ext cx="12039600" cy="6858000"/>
          </a:xfrm>
          <a:prstGeom prst="roundRect">
            <a:avLst>
              <a:gd name="adj" fmla="val 0"/>
            </a:avLst>
          </a:prstGeom>
          <a:noFill/>
          <a:ln>
            <a:noFill/>
          </a:ln>
        </p:spPr>
        <p:txBody>
          <a:bodyPr/>
          <a:lstStyle>
            <a:lvl1pPr marL="0" indent="0" algn="ctr">
              <a:buNone/>
              <a:defRPr/>
            </a:lvl1pPr>
          </a:lstStyle>
          <a:p>
            <a:r>
              <a:rPr lang="en-US" dirty="0"/>
              <a:t>Click icon to add image. Select a bright photo.</a:t>
            </a:r>
          </a:p>
        </p:txBody>
      </p:sp>
      <p:sp>
        <p:nvSpPr>
          <p:cNvPr id="5" name="Title 1"/>
          <p:cNvSpPr>
            <a:spLocks noGrp="1"/>
          </p:cNvSpPr>
          <p:nvPr>
            <p:ph type="title" hasCustomPrompt="1"/>
          </p:nvPr>
        </p:nvSpPr>
        <p:spPr>
          <a:xfrm>
            <a:off x="1603466" y="2522582"/>
            <a:ext cx="8985068" cy="1513120"/>
          </a:xfrm>
        </p:spPr>
        <p:txBody>
          <a:bodyPr>
            <a:noAutofit/>
          </a:bodyPr>
          <a:lstStyle>
            <a:lvl1pPr algn="ctr">
              <a:defRPr sz="4500" b="0" i="0">
                <a:solidFill>
                  <a:schemeClr val="accent3">
                    <a:lumMod val="10000"/>
                  </a:schemeClr>
                </a:solidFill>
                <a:effectLst>
                  <a:outerShdw blurRad="50800" dist="38100" dir="8100000" algn="tr" rotWithShape="0">
                    <a:prstClr val="black">
                      <a:alpha val="40000"/>
                    </a:prstClr>
                  </a:outerShdw>
                </a:effectLst>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Click to edit text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lf Picture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3" y="2403567"/>
            <a:ext cx="4648199"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6" name="Text Placeholder 10"/>
          <p:cNvSpPr>
            <a:spLocks noGrp="1"/>
          </p:cNvSpPr>
          <p:nvPr>
            <p:ph type="body" sz="quarter" idx="13" hasCustomPrompt="1"/>
          </p:nvPr>
        </p:nvSpPr>
        <p:spPr>
          <a:xfrm>
            <a:off x="729343" y="731520"/>
            <a:ext cx="4648199" cy="1306287"/>
          </a:xfrm>
        </p:spPr>
        <p:txBody>
          <a:bodyPr>
            <a:noAutofit/>
          </a:bodyPr>
          <a:lstStyle>
            <a:lvl1pPr marL="0" indent="0" algn="l">
              <a:buNone/>
              <a:defRPr sz="36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10" name="Picture Placeholder 9"/>
          <p:cNvSpPr>
            <a:spLocks noGrp="1"/>
          </p:cNvSpPr>
          <p:nvPr>
            <p:ph type="pic" sz="quarter" idx="14"/>
          </p:nvPr>
        </p:nvSpPr>
        <p:spPr>
          <a:xfrm>
            <a:off x="6106885" y="0"/>
            <a:ext cx="6085115" cy="6858000"/>
          </a:xfrm>
        </p:spPr>
        <p:txBody>
          <a:bodyPr/>
          <a:lstStyle/>
          <a:p>
            <a:r>
              <a:rPr lang="en-US" dirty="0"/>
              <a:t>Click icon to add picture</a:t>
            </a:r>
          </a:p>
        </p:txBody>
      </p:sp>
      <p:sp>
        <p:nvSpPr>
          <p:cNvPr id="5" name="Rectangle 4">
            <a:extLst>
              <a:ext uri="{FF2B5EF4-FFF2-40B4-BE49-F238E27FC236}">
                <a16:creationId xmlns:a16="http://schemas.microsoft.com/office/drawing/2014/main" id="{B2011DB1-4B35-7943-9B98-C5D50EB31642}"/>
              </a:ext>
            </a:extLst>
          </p:cNvPr>
          <p:cNvSpPr/>
          <p:nvPr userDrawn="1"/>
        </p:nvSpPr>
        <p:spPr>
          <a:xfrm>
            <a:off x="729343" y="2165171"/>
            <a:ext cx="4648199" cy="903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Dark Blue">
    <p:bg>
      <p:bgPr>
        <a:solidFill>
          <a:srgbClr val="232C67"/>
        </a:solidFill>
        <a:effectLst/>
      </p:bgPr>
    </p:bg>
    <p:spTree>
      <p:nvGrpSpPr>
        <p:cNvPr id="1" name=""/>
        <p:cNvGrpSpPr/>
        <p:nvPr/>
      </p:nvGrpSpPr>
      <p:grpSpPr>
        <a:xfrm>
          <a:off x="0" y="0"/>
          <a:ext cx="0" cy="0"/>
          <a:chOff x="0" y="0"/>
          <a:chExt cx="0" cy="0"/>
        </a:xfrm>
      </p:grpSpPr>
      <p:pic>
        <p:nvPicPr>
          <p:cNvPr id="13" name="Picture 12" descr="Colorado Department of Higher Education logo"/>
          <p:cNvPicPr>
            <a:picLocks noChangeAspect="1"/>
          </p:cNvPicPr>
          <p:nvPr userDrawn="1"/>
        </p:nvPicPr>
        <p:blipFill>
          <a:blip r:embed="rId2"/>
          <a:srcRect/>
          <a:stretch/>
        </p:blipFill>
        <p:spPr>
          <a:xfrm>
            <a:off x="8615681" y="6054001"/>
            <a:ext cx="2523944" cy="499390"/>
          </a:xfrm>
          <a:prstGeom prst="rect">
            <a:avLst/>
          </a:prstGeom>
        </p:spPr>
      </p:pic>
      <p:sp>
        <p:nvSpPr>
          <p:cNvPr id="4" name="Text Placeholder 3"/>
          <p:cNvSpPr>
            <a:spLocks noGrp="1"/>
          </p:cNvSpPr>
          <p:nvPr>
            <p:ph type="body" sz="quarter" idx="13" hasCustomPrompt="1"/>
          </p:nvPr>
        </p:nvSpPr>
        <p:spPr>
          <a:xfrm>
            <a:off x="1001713" y="622427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11" name="Text Placeholder 10"/>
          <p:cNvSpPr>
            <a:spLocks noGrp="1"/>
          </p:cNvSpPr>
          <p:nvPr>
            <p:ph type="body" sz="quarter" idx="12" hasCustomPrompt="1"/>
          </p:nvPr>
        </p:nvSpPr>
        <p:spPr>
          <a:xfrm>
            <a:off x="914401" y="4184875"/>
            <a:ext cx="10363200" cy="490311"/>
          </a:xfrm>
        </p:spPr>
        <p:txBody>
          <a:bodyPr/>
          <a:lstStyle>
            <a:lvl1pPr marL="0" indent="0">
              <a:buNone/>
              <a:defRPr b="0" i="0">
                <a:solidFill>
                  <a:schemeClr val="bg1"/>
                </a:solidFill>
                <a:latin typeface="+mn-lt"/>
                <a:ea typeface="Trebuchet MS" charset="0"/>
                <a:cs typeface="Trebuchet MS" charset="0"/>
              </a:defRPr>
            </a:lvl1pPr>
          </a:lstStyle>
          <a:p>
            <a:pPr lvl="0"/>
            <a:r>
              <a:rPr lang="en-US" dirty="0"/>
              <a:t>Click to edit Master subtitle</a:t>
            </a:r>
          </a:p>
        </p:txBody>
      </p:sp>
      <p:sp>
        <p:nvSpPr>
          <p:cNvPr id="7" name="Title 1">
            <a:extLst>
              <a:ext uri="{FF2B5EF4-FFF2-40B4-BE49-F238E27FC236}">
                <a16:creationId xmlns:a16="http://schemas.microsoft.com/office/drawing/2014/main" id="{D16D0905-C8D8-634B-A16D-AA7D8BE56E51}"/>
              </a:ext>
            </a:extLst>
          </p:cNvPr>
          <p:cNvSpPr>
            <a:spLocks noGrp="1"/>
          </p:cNvSpPr>
          <p:nvPr>
            <p:ph type="title"/>
          </p:nvPr>
        </p:nvSpPr>
        <p:spPr>
          <a:xfrm>
            <a:off x="914401" y="814705"/>
            <a:ext cx="10363200" cy="3124198"/>
          </a:xfrm>
        </p:spPr>
        <p:txBody>
          <a:bodyPr>
            <a:noAutofit/>
          </a:bodyPr>
          <a:lstStyle>
            <a:lvl1pPr>
              <a:defRPr sz="8800" b="0" i="0">
                <a:solidFill>
                  <a:schemeClr val="bg1"/>
                </a:solidFill>
                <a:effectLst>
                  <a:outerShdw blurRad="50800" dist="38100" dir="8100000" algn="tr" rotWithShape="0">
                    <a:prstClr val="black">
                      <a:alpha val="40000"/>
                    </a:prstClr>
                  </a:outerShdw>
                </a:effectLst>
                <a:latin typeface="Museo Slab 500" charset="0"/>
                <a:ea typeface="Museo Slab 500" charset="0"/>
                <a:cs typeface="Museo Slab 500" charset="0"/>
              </a:defRPr>
            </a:lvl1pPr>
          </a:lstStyle>
          <a:p>
            <a:r>
              <a:rPr lang="en-US"/>
              <a:t>Click to edit Master title style</a:t>
            </a:r>
            <a:endParaRPr lang="en-US" dirty="0"/>
          </a:p>
        </p:txBody>
      </p:sp>
    </p:spTree>
    <p:extLst>
      <p:ext uri="{BB962C8B-B14F-4D97-AF65-F5344CB8AC3E}">
        <p14:creationId xmlns:p14="http://schemas.microsoft.com/office/powerpoint/2010/main" val="1815442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Point Slide A">
    <p:spTree>
      <p:nvGrpSpPr>
        <p:cNvPr id="1" name=""/>
        <p:cNvGrpSpPr/>
        <p:nvPr/>
      </p:nvGrpSpPr>
      <p:grpSpPr>
        <a:xfrm>
          <a:off x="0" y="0"/>
          <a:ext cx="0" cy="0"/>
          <a:chOff x="0" y="0"/>
          <a:chExt cx="0" cy="0"/>
        </a:xfrm>
      </p:grpSpPr>
      <p:sp>
        <p:nvSpPr>
          <p:cNvPr id="15" name="Rectangle 14"/>
          <p:cNvSpPr/>
          <p:nvPr userDrawn="1"/>
        </p:nvSpPr>
        <p:spPr>
          <a:xfrm rot="10800000">
            <a:off x="-1" y="-1"/>
            <a:ext cx="6106885" cy="68580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2" hasCustomPrompt="1"/>
          </p:nvPr>
        </p:nvSpPr>
        <p:spPr>
          <a:xfrm>
            <a:off x="6836228" y="731519"/>
            <a:ext cx="4648199" cy="5394957"/>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4" name="Title 1"/>
          <p:cNvSpPr>
            <a:spLocks noGrp="1"/>
          </p:cNvSpPr>
          <p:nvPr>
            <p:ph type="title" hasCustomPrompt="1"/>
          </p:nvPr>
        </p:nvSpPr>
        <p:spPr>
          <a:xfrm>
            <a:off x="1116874" y="1097278"/>
            <a:ext cx="3894907" cy="466343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751115" y="731519"/>
            <a:ext cx="4626427" cy="5394957"/>
          </a:xfrm>
          <a:prstGeom prst="roundRect">
            <a:avLst>
              <a:gd name="adj" fmla="val 0"/>
            </a:avLst>
          </a:prstGeom>
          <a:noFill/>
          <a:ln w="50800">
            <a:solidFill>
              <a:schemeClr val="accent2">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ig Point Slide A">
    <p:spTree>
      <p:nvGrpSpPr>
        <p:cNvPr id="1" name=""/>
        <p:cNvGrpSpPr/>
        <p:nvPr/>
      </p:nvGrpSpPr>
      <p:grpSpPr>
        <a:xfrm>
          <a:off x="0" y="0"/>
          <a:ext cx="0" cy="0"/>
          <a:chOff x="0" y="0"/>
          <a:chExt cx="0" cy="0"/>
        </a:xfrm>
      </p:grpSpPr>
      <p:sp>
        <p:nvSpPr>
          <p:cNvPr id="15" name="Rectangle 14"/>
          <p:cNvSpPr/>
          <p:nvPr userDrawn="1"/>
        </p:nvSpPr>
        <p:spPr>
          <a:xfrm rot="10800000">
            <a:off x="-1" y="-1"/>
            <a:ext cx="6106885"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2" hasCustomPrompt="1"/>
          </p:nvPr>
        </p:nvSpPr>
        <p:spPr>
          <a:xfrm>
            <a:off x="6836228" y="731519"/>
            <a:ext cx="4648199" cy="5394957"/>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4" name="Title 1"/>
          <p:cNvSpPr>
            <a:spLocks noGrp="1"/>
          </p:cNvSpPr>
          <p:nvPr>
            <p:ph type="title" hasCustomPrompt="1"/>
          </p:nvPr>
        </p:nvSpPr>
        <p:spPr>
          <a:xfrm>
            <a:off x="1116874" y="1097278"/>
            <a:ext cx="3894907" cy="466343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751115" y="731519"/>
            <a:ext cx="4626427" cy="5394957"/>
          </a:xfrm>
          <a:prstGeom prst="roundRect">
            <a:avLst>
              <a:gd name="adj" fmla="val 0"/>
            </a:avLst>
          </a:prstGeom>
          <a:noFill/>
          <a:ln w="50800">
            <a:solidFill>
              <a:schemeClr val="accent2">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2220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ig Point Slide A">
    <p:spTree>
      <p:nvGrpSpPr>
        <p:cNvPr id="1" name=""/>
        <p:cNvGrpSpPr/>
        <p:nvPr/>
      </p:nvGrpSpPr>
      <p:grpSpPr>
        <a:xfrm>
          <a:off x="0" y="0"/>
          <a:ext cx="0" cy="0"/>
          <a:chOff x="0" y="0"/>
          <a:chExt cx="0" cy="0"/>
        </a:xfrm>
      </p:grpSpPr>
      <p:sp>
        <p:nvSpPr>
          <p:cNvPr id="15" name="Rectangle 14"/>
          <p:cNvSpPr/>
          <p:nvPr userDrawn="1"/>
        </p:nvSpPr>
        <p:spPr>
          <a:xfrm rot="10800000">
            <a:off x="-1" y="-1"/>
            <a:ext cx="6106885"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2" hasCustomPrompt="1"/>
          </p:nvPr>
        </p:nvSpPr>
        <p:spPr>
          <a:xfrm>
            <a:off x="6836228" y="731519"/>
            <a:ext cx="4648199" cy="5394957"/>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4" name="Title 1"/>
          <p:cNvSpPr>
            <a:spLocks noGrp="1"/>
          </p:cNvSpPr>
          <p:nvPr>
            <p:ph type="title" hasCustomPrompt="1"/>
          </p:nvPr>
        </p:nvSpPr>
        <p:spPr>
          <a:xfrm>
            <a:off x="1116874" y="1097278"/>
            <a:ext cx="3894907" cy="466343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751115" y="731519"/>
            <a:ext cx="4626427" cy="5394957"/>
          </a:xfrm>
          <a:prstGeom prst="roundRect">
            <a:avLst>
              <a:gd name="adj" fmla="val 0"/>
            </a:avLst>
          </a:prstGeom>
          <a:noFill/>
          <a:ln w="50800">
            <a:solidFill>
              <a:schemeClr val="accent4">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6454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ig Point Slide A">
    <p:spTree>
      <p:nvGrpSpPr>
        <p:cNvPr id="1" name=""/>
        <p:cNvGrpSpPr/>
        <p:nvPr/>
      </p:nvGrpSpPr>
      <p:grpSpPr>
        <a:xfrm>
          <a:off x="0" y="0"/>
          <a:ext cx="0" cy="0"/>
          <a:chOff x="0" y="0"/>
          <a:chExt cx="0" cy="0"/>
        </a:xfrm>
      </p:grpSpPr>
      <p:sp>
        <p:nvSpPr>
          <p:cNvPr id="15" name="Rectangle 14"/>
          <p:cNvSpPr/>
          <p:nvPr userDrawn="1"/>
        </p:nvSpPr>
        <p:spPr>
          <a:xfrm rot="10800000">
            <a:off x="-1" y="-1"/>
            <a:ext cx="6106885"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2" hasCustomPrompt="1"/>
          </p:nvPr>
        </p:nvSpPr>
        <p:spPr>
          <a:xfrm>
            <a:off x="6836228" y="731519"/>
            <a:ext cx="4648199" cy="5394957"/>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4" name="Title 1"/>
          <p:cNvSpPr>
            <a:spLocks noGrp="1"/>
          </p:cNvSpPr>
          <p:nvPr>
            <p:ph type="title" hasCustomPrompt="1"/>
          </p:nvPr>
        </p:nvSpPr>
        <p:spPr>
          <a:xfrm>
            <a:off x="1116874" y="1097278"/>
            <a:ext cx="3894907" cy="466343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751115" y="731519"/>
            <a:ext cx="4626427" cy="5394957"/>
          </a:xfrm>
          <a:prstGeom prst="roundRect">
            <a:avLst>
              <a:gd name="adj" fmla="val 0"/>
            </a:avLst>
          </a:prstGeom>
          <a:noFill/>
          <a:ln w="50800">
            <a:solidFill>
              <a:schemeClr val="accent5">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6292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Point Slide B">
    <p:spTree>
      <p:nvGrpSpPr>
        <p:cNvPr id="1" name=""/>
        <p:cNvGrpSpPr/>
        <p:nvPr/>
      </p:nvGrpSpPr>
      <p:grpSpPr>
        <a:xfrm>
          <a:off x="0" y="0"/>
          <a:ext cx="0" cy="0"/>
          <a:chOff x="0" y="0"/>
          <a:chExt cx="0" cy="0"/>
        </a:xfrm>
      </p:grpSpPr>
      <p:sp>
        <p:nvSpPr>
          <p:cNvPr id="15" name="Rectangle 14"/>
          <p:cNvSpPr/>
          <p:nvPr userDrawn="1"/>
        </p:nvSpPr>
        <p:spPr>
          <a:xfrm rot="10800000">
            <a:off x="707571" y="731518"/>
            <a:ext cx="10776853" cy="5506722"/>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a:xfrm>
            <a:off x="1568158" y="1594713"/>
            <a:ext cx="9049042" cy="183428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1287158" y="1306983"/>
            <a:ext cx="9604362" cy="3908347"/>
          </a:xfrm>
          <a:prstGeom prst="roundRect">
            <a:avLst>
              <a:gd name="adj" fmla="val 0"/>
            </a:avLst>
          </a:prstGeom>
          <a:noFill/>
          <a:ln w="50800">
            <a:solidFill>
              <a:schemeClr val="accent2">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C41D7EF-A1BA-4B4B-9F18-5B4F4BF49CF6}"/>
              </a:ext>
            </a:extLst>
          </p:cNvPr>
          <p:cNvSpPr>
            <a:spLocks noGrp="1"/>
          </p:cNvSpPr>
          <p:nvPr>
            <p:ph type="body" sz="quarter" idx="10"/>
          </p:nvPr>
        </p:nvSpPr>
        <p:spPr>
          <a:xfrm>
            <a:off x="1568158" y="3576638"/>
            <a:ext cx="9049042" cy="1381125"/>
          </a:xfrm>
        </p:spPr>
        <p:txBody>
          <a:bodyPr/>
          <a:lstStyle>
            <a:lvl1pPr algn="ct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22910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ig Point Slide B">
    <p:spTree>
      <p:nvGrpSpPr>
        <p:cNvPr id="1" name=""/>
        <p:cNvGrpSpPr/>
        <p:nvPr/>
      </p:nvGrpSpPr>
      <p:grpSpPr>
        <a:xfrm>
          <a:off x="0" y="0"/>
          <a:ext cx="0" cy="0"/>
          <a:chOff x="0" y="0"/>
          <a:chExt cx="0" cy="0"/>
        </a:xfrm>
      </p:grpSpPr>
      <p:sp>
        <p:nvSpPr>
          <p:cNvPr id="15" name="Rectangle 14"/>
          <p:cNvSpPr/>
          <p:nvPr userDrawn="1"/>
        </p:nvSpPr>
        <p:spPr>
          <a:xfrm rot="10800000">
            <a:off x="707571" y="731518"/>
            <a:ext cx="10776853" cy="5506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a:xfrm>
            <a:off x="1568158" y="1594713"/>
            <a:ext cx="9049042" cy="183428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1287158" y="1306983"/>
            <a:ext cx="9604362" cy="3908347"/>
          </a:xfrm>
          <a:prstGeom prst="roundRect">
            <a:avLst>
              <a:gd name="adj" fmla="val 0"/>
            </a:avLst>
          </a:prstGeom>
          <a:noFill/>
          <a:ln w="50800">
            <a:solidFill>
              <a:schemeClr val="accent2">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C41D7EF-A1BA-4B4B-9F18-5B4F4BF49CF6}"/>
              </a:ext>
            </a:extLst>
          </p:cNvPr>
          <p:cNvSpPr>
            <a:spLocks noGrp="1"/>
          </p:cNvSpPr>
          <p:nvPr>
            <p:ph type="body" sz="quarter" idx="10"/>
          </p:nvPr>
        </p:nvSpPr>
        <p:spPr>
          <a:xfrm>
            <a:off x="1568158" y="3576638"/>
            <a:ext cx="9049042" cy="1381125"/>
          </a:xfrm>
        </p:spPr>
        <p:txBody>
          <a:bodyPr/>
          <a:lstStyle>
            <a:lvl1pPr algn="ct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29185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ig Point Slide B">
    <p:spTree>
      <p:nvGrpSpPr>
        <p:cNvPr id="1" name=""/>
        <p:cNvGrpSpPr/>
        <p:nvPr/>
      </p:nvGrpSpPr>
      <p:grpSpPr>
        <a:xfrm>
          <a:off x="0" y="0"/>
          <a:ext cx="0" cy="0"/>
          <a:chOff x="0" y="0"/>
          <a:chExt cx="0" cy="0"/>
        </a:xfrm>
      </p:grpSpPr>
      <p:sp>
        <p:nvSpPr>
          <p:cNvPr id="15" name="Rectangle 14"/>
          <p:cNvSpPr/>
          <p:nvPr userDrawn="1"/>
        </p:nvSpPr>
        <p:spPr>
          <a:xfrm rot="10800000">
            <a:off x="707571" y="731518"/>
            <a:ext cx="10776853" cy="55067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a:xfrm>
            <a:off x="1568158" y="1594713"/>
            <a:ext cx="9049042" cy="183428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1287158" y="1306983"/>
            <a:ext cx="9604362" cy="3908347"/>
          </a:xfrm>
          <a:prstGeom prst="roundRect">
            <a:avLst>
              <a:gd name="adj" fmla="val 0"/>
            </a:avLst>
          </a:prstGeom>
          <a:noFill/>
          <a:ln w="50800">
            <a:solidFill>
              <a:schemeClr val="accent4">
                <a:lumMod val="75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C41D7EF-A1BA-4B4B-9F18-5B4F4BF49CF6}"/>
              </a:ext>
            </a:extLst>
          </p:cNvPr>
          <p:cNvSpPr>
            <a:spLocks noGrp="1"/>
          </p:cNvSpPr>
          <p:nvPr>
            <p:ph type="body" sz="quarter" idx="10"/>
          </p:nvPr>
        </p:nvSpPr>
        <p:spPr>
          <a:xfrm>
            <a:off x="1568158" y="3576638"/>
            <a:ext cx="9049042" cy="1381125"/>
          </a:xfrm>
        </p:spPr>
        <p:txBody>
          <a:bodyPr/>
          <a:lstStyle>
            <a:lvl1pPr algn="ct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44405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Big Point Slide B">
    <p:spTree>
      <p:nvGrpSpPr>
        <p:cNvPr id="1" name=""/>
        <p:cNvGrpSpPr/>
        <p:nvPr/>
      </p:nvGrpSpPr>
      <p:grpSpPr>
        <a:xfrm>
          <a:off x="0" y="0"/>
          <a:ext cx="0" cy="0"/>
          <a:chOff x="0" y="0"/>
          <a:chExt cx="0" cy="0"/>
        </a:xfrm>
      </p:grpSpPr>
      <p:sp>
        <p:nvSpPr>
          <p:cNvPr id="15" name="Rectangle 14"/>
          <p:cNvSpPr/>
          <p:nvPr userDrawn="1"/>
        </p:nvSpPr>
        <p:spPr>
          <a:xfrm rot="10800000">
            <a:off x="707571" y="731518"/>
            <a:ext cx="10776853" cy="5506722"/>
          </a:xfrm>
          <a:prstGeom prst="rect">
            <a:avLst/>
          </a:prstGeom>
          <a:solidFill>
            <a:srgbClr val="6CC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a:xfrm>
            <a:off x="1568158" y="1594713"/>
            <a:ext cx="9049042" cy="183428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1287158" y="1306983"/>
            <a:ext cx="9604362" cy="3908347"/>
          </a:xfrm>
          <a:prstGeom prst="roundRect">
            <a:avLst>
              <a:gd name="adj" fmla="val 0"/>
            </a:avLst>
          </a:prstGeom>
          <a:noFill/>
          <a:ln w="50800">
            <a:solidFill>
              <a:schemeClr val="accent5">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C41D7EF-A1BA-4B4B-9F18-5B4F4BF49CF6}"/>
              </a:ext>
            </a:extLst>
          </p:cNvPr>
          <p:cNvSpPr>
            <a:spLocks noGrp="1"/>
          </p:cNvSpPr>
          <p:nvPr>
            <p:ph type="body" sz="quarter" idx="10"/>
          </p:nvPr>
        </p:nvSpPr>
        <p:spPr>
          <a:xfrm>
            <a:off x="1568158" y="3576638"/>
            <a:ext cx="9049042" cy="1381125"/>
          </a:xfrm>
        </p:spPr>
        <p:txBody>
          <a:bodyPr/>
          <a:lstStyle>
            <a:lvl1pPr algn="ct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041191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3" y="731520"/>
            <a:ext cx="5001986"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Text Placeholder 10"/>
          <p:cNvSpPr>
            <a:spLocks noGrp="1"/>
          </p:cNvSpPr>
          <p:nvPr>
            <p:ph type="body" sz="quarter" idx="14" hasCustomPrompt="1"/>
          </p:nvPr>
        </p:nvSpPr>
        <p:spPr>
          <a:xfrm>
            <a:off x="6460672" y="731521"/>
            <a:ext cx="5001986" cy="5394956"/>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8" name="Text Placeholder 10"/>
          <p:cNvSpPr>
            <a:spLocks noGrp="1"/>
          </p:cNvSpPr>
          <p:nvPr>
            <p:ph type="body" sz="quarter" idx="15" hasCustomPrompt="1"/>
          </p:nvPr>
        </p:nvSpPr>
        <p:spPr>
          <a:xfrm>
            <a:off x="729343" y="2403567"/>
            <a:ext cx="5001986"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Text &amp; Pic Slide">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3" y="731520"/>
            <a:ext cx="5001986"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Text Placeholder 10"/>
          <p:cNvSpPr>
            <a:spLocks noGrp="1"/>
          </p:cNvSpPr>
          <p:nvPr>
            <p:ph type="body" sz="quarter" idx="14" hasCustomPrompt="1"/>
          </p:nvPr>
        </p:nvSpPr>
        <p:spPr>
          <a:xfrm>
            <a:off x="6460672" y="2403567"/>
            <a:ext cx="5001986"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8" name="Text Placeholder 10"/>
          <p:cNvSpPr>
            <a:spLocks noGrp="1"/>
          </p:cNvSpPr>
          <p:nvPr>
            <p:ph type="body" sz="quarter" idx="15" hasCustomPrompt="1"/>
          </p:nvPr>
        </p:nvSpPr>
        <p:spPr>
          <a:xfrm>
            <a:off x="729343" y="2403567"/>
            <a:ext cx="5001986"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3" name="Picture Placeholder 2"/>
          <p:cNvSpPr>
            <a:spLocks noGrp="1"/>
          </p:cNvSpPr>
          <p:nvPr>
            <p:ph type="pic" sz="quarter" idx="16"/>
          </p:nvPr>
        </p:nvSpPr>
        <p:spPr>
          <a:xfrm>
            <a:off x="6461125" y="0"/>
            <a:ext cx="5002213" cy="2038350"/>
          </a:xfrm>
          <a:prstGeom prst="round2SameRect">
            <a:avLst>
              <a:gd name="adj1" fmla="val 0"/>
              <a:gd name="adj2" fmla="val 0"/>
            </a:avLst>
          </a:prstGeom>
        </p:spPr>
        <p:txBody>
          <a:bodyPr/>
          <a:lstStyle/>
          <a:p>
            <a:r>
              <a:rPr lang="en-US" dirty="0"/>
              <a:t>Click icon to add picture</a:t>
            </a:r>
          </a:p>
        </p:txBody>
      </p:sp>
      <p:sp>
        <p:nvSpPr>
          <p:cNvPr id="10" name="Rectangle 9">
            <a:extLst>
              <a:ext uri="{FF2B5EF4-FFF2-40B4-BE49-F238E27FC236}">
                <a16:creationId xmlns:a16="http://schemas.microsoft.com/office/drawing/2014/main" id="{D105D474-9989-5C47-99F2-F729614BA677}"/>
              </a:ext>
            </a:extLst>
          </p:cNvPr>
          <p:cNvSpPr/>
          <p:nvPr userDrawn="1"/>
        </p:nvSpPr>
        <p:spPr>
          <a:xfrm>
            <a:off x="729342" y="2170884"/>
            <a:ext cx="5001987" cy="10495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uprle">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userDrawn="1"/>
        </p:nvSpPr>
        <p:spPr>
          <a:xfrm>
            <a:off x="0" y="0"/>
            <a:ext cx="12192000" cy="6858000"/>
          </a:xfrm>
          <a:prstGeom prst="roundRect">
            <a:avLst>
              <a:gd name="adj" fmla="val 0"/>
            </a:avLst>
          </a:prstGeom>
          <a:solidFill>
            <a:srgbClr val="6D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olorado Department of Higher Education logo">
            <a:extLst>
              <a:ext uri="{FF2B5EF4-FFF2-40B4-BE49-F238E27FC236}">
                <a16:creationId xmlns:a16="http://schemas.microsoft.com/office/drawing/2014/main" id="{8CCFB533-BD3F-DA47-A5A6-C8F3E6D01585}"/>
              </a:ext>
            </a:extLst>
          </p:cNvPr>
          <p:cNvPicPr>
            <a:picLocks noChangeAspect="1"/>
          </p:cNvPicPr>
          <p:nvPr userDrawn="1"/>
        </p:nvPicPr>
        <p:blipFill>
          <a:blip r:embed="rId2"/>
          <a:srcRect/>
          <a:stretch/>
        </p:blipFill>
        <p:spPr>
          <a:xfrm>
            <a:off x="8615681" y="6054001"/>
            <a:ext cx="2523944" cy="499390"/>
          </a:xfrm>
          <a:prstGeom prst="rect">
            <a:avLst/>
          </a:prstGeom>
        </p:spPr>
      </p:pic>
      <p:sp>
        <p:nvSpPr>
          <p:cNvPr id="10" name="Text Placeholder 10">
            <a:extLst>
              <a:ext uri="{FF2B5EF4-FFF2-40B4-BE49-F238E27FC236}">
                <a16:creationId xmlns:a16="http://schemas.microsoft.com/office/drawing/2014/main" id="{C656C4A4-B8EB-D644-BF47-73AB10715817}"/>
              </a:ext>
            </a:extLst>
          </p:cNvPr>
          <p:cNvSpPr>
            <a:spLocks noGrp="1"/>
          </p:cNvSpPr>
          <p:nvPr>
            <p:ph type="body" sz="quarter" idx="12" hasCustomPrompt="1"/>
          </p:nvPr>
        </p:nvSpPr>
        <p:spPr>
          <a:xfrm>
            <a:off x="914401" y="4184875"/>
            <a:ext cx="10363200" cy="490311"/>
          </a:xfrm>
        </p:spPr>
        <p:txBody>
          <a:bodyPr/>
          <a:lstStyle>
            <a:lvl1pPr marL="0" indent="0">
              <a:buNone/>
              <a:defRPr b="0" i="0">
                <a:solidFill>
                  <a:schemeClr val="bg1"/>
                </a:solidFill>
                <a:latin typeface="+mn-lt"/>
                <a:ea typeface="Trebuchet MS" charset="0"/>
                <a:cs typeface="Trebuchet MS" charset="0"/>
              </a:defRPr>
            </a:lvl1pPr>
          </a:lstStyle>
          <a:p>
            <a:pPr lvl="0"/>
            <a:r>
              <a:rPr lang="en-US" dirty="0"/>
              <a:t>Click to edit Master subtitle</a:t>
            </a:r>
          </a:p>
        </p:txBody>
      </p:sp>
      <p:sp>
        <p:nvSpPr>
          <p:cNvPr id="12" name="Text Placeholder 3">
            <a:extLst>
              <a:ext uri="{FF2B5EF4-FFF2-40B4-BE49-F238E27FC236}">
                <a16:creationId xmlns:a16="http://schemas.microsoft.com/office/drawing/2014/main" id="{0467C96D-95FB-4044-9885-443B307D3AFB}"/>
              </a:ext>
            </a:extLst>
          </p:cNvPr>
          <p:cNvSpPr>
            <a:spLocks noGrp="1"/>
          </p:cNvSpPr>
          <p:nvPr>
            <p:ph type="body" sz="quarter" idx="13" hasCustomPrompt="1"/>
          </p:nvPr>
        </p:nvSpPr>
        <p:spPr>
          <a:xfrm>
            <a:off x="1001713" y="622427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8" name="Title 1">
            <a:extLst>
              <a:ext uri="{FF2B5EF4-FFF2-40B4-BE49-F238E27FC236}">
                <a16:creationId xmlns:a16="http://schemas.microsoft.com/office/drawing/2014/main" id="{2392D826-CD71-2547-8B66-D1627938FEDF}"/>
              </a:ext>
            </a:extLst>
          </p:cNvPr>
          <p:cNvSpPr>
            <a:spLocks noGrp="1"/>
          </p:cNvSpPr>
          <p:nvPr>
            <p:ph type="title"/>
          </p:nvPr>
        </p:nvSpPr>
        <p:spPr>
          <a:xfrm>
            <a:off x="914401" y="814705"/>
            <a:ext cx="10363200" cy="3124198"/>
          </a:xfrm>
        </p:spPr>
        <p:txBody>
          <a:bodyPr>
            <a:noAutofit/>
          </a:bodyPr>
          <a:lstStyle>
            <a:lvl1pPr>
              <a:defRPr sz="8800" b="0" i="0">
                <a:solidFill>
                  <a:schemeClr val="bg1"/>
                </a:solidFill>
                <a:effectLst>
                  <a:outerShdw blurRad="50800" dist="38100" dir="8100000" algn="tr" rotWithShape="0">
                    <a:prstClr val="black">
                      <a:alpha val="40000"/>
                    </a:prstClr>
                  </a:outerShdw>
                </a:effectLst>
                <a:latin typeface="Museo Slab 500" charset="0"/>
                <a:ea typeface="Museo Slab 500" charset="0"/>
                <a:cs typeface="Museo Slab 500" charset="0"/>
              </a:defRPr>
            </a:lvl1pPr>
          </a:lstStyle>
          <a:p>
            <a:r>
              <a:rPr lang="en-US"/>
              <a:t>Click to edit Master 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Column Slide">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0"/>
            <a:ext cx="10731137"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8" name="Text Placeholder 10"/>
          <p:cNvSpPr>
            <a:spLocks noGrp="1"/>
          </p:cNvSpPr>
          <p:nvPr>
            <p:ph type="body" sz="quarter" idx="15" hasCustomPrompt="1"/>
          </p:nvPr>
        </p:nvSpPr>
        <p:spPr>
          <a:xfrm>
            <a:off x="729343" y="2403567"/>
            <a:ext cx="10731136"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act slide A">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0"/>
            <a:ext cx="10731137"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a:extLst>
              <a:ext uri="{FF2B5EF4-FFF2-40B4-BE49-F238E27FC236}">
                <a16:creationId xmlns:a16="http://schemas.microsoft.com/office/drawing/2014/main" id="{9A8A1150-2B8F-6F47-B9BE-26F641EEF2A5}"/>
              </a:ext>
            </a:extLst>
          </p:cNvPr>
          <p:cNvSpPr/>
          <p:nvPr userDrawn="1"/>
        </p:nvSpPr>
        <p:spPr>
          <a:xfrm rot="10800000">
            <a:off x="-3" y="2037807"/>
            <a:ext cx="12192002" cy="4820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0"/>
          <p:cNvSpPr>
            <a:spLocks noGrp="1"/>
          </p:cNvSpPr>
          <p:nvPr>
            <p:ph type="body" sz="quarter" idx="15" hasCustomPrompt="1"/>
          </p:nvPr>
        </p:nvSpPr>
        <p:spPr>
          <a:xfrm>
            <a:off x="740773" y="4130584"/>
            <a:ext cx="3200400"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7" name="Text Placeholder 10">
            <a:extLst>
              <a:ext uri="{FF2B5EF4-FFF2-40B4-BE49-F238E27FC236}">
                <a16:creationId xmlns:a16="http://schemas.microsoft.com/office/drawing/2014/main" id="{B5FF47A9-3B2B-1D44-988C-1840C9EC93E5}"/>
              </a:ext>
            </a:extLst>
          </p:cNvPr>
          <p:cNvSpPr>
            <a:spLocks noGrp="1"/>
          </p:cNvSpPr>
          <p:nvPr>
            <p:ph type="body" sz="quarter" idx="16" hasCustomPrompt="1"/>
          </p:nvPr>
        </p:nvSpPr>
        <p:spPr>
          <a:xfrm>
            <a:off x="4433751" y="4130584"/>
            <a:ext cx="3200400"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9" name="Text Placeholder 10">
            <a:extLst>
              <a:ext uri="{FF2B5EF4-FFF2-40B4-BE49-F238E27FC236}">
                <a16:creationId xmlns:a16="http://schemas.microsoft.com/office/drawing/2014/main" id="{B3D860BF-7FAC-E94C-AC0A-041D4C24BAD7}"/>
              </a:ext>
            </a:extLst>
          </p:cNvPr>
          <p:cNvSpPr>
            <a:spLocks noGrp="1"/>
          </p:cNvSpPr>
          <p:nvPr>
            <p:ph type="body" sz="quarter" idx="17" hasCustomPrompt="1"/>
          </p:nvPr>
        </p:nvSpPr>
        <p:spPr>
          <a:xfrm>
            <a:off x="8126730" y="4130584"/>
            <a:ext cx="3200400"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0" name="Text Placeholder 10">
            <a:extLst>
              <a:ext uri="{FF2B5EF4-FFF2-40B4-BE49-F238E27FC236}">
                <a16:creationId xmlns:a16="http://schemas.microsoft.com/office/drawing/2014/main" id="{A855A0CA-D004-1B48-901C-B8AA310069E5}"/>
              </a:ext>
            </a:extLst>
          </p:cNvPr>
          <p:cNvSpPr>
            <a:spLocks noGrp="1"/>
          </p:cNvSpPr>
          <p:nvPr>
            <p:ph type="body" sz="quarter" idx="18" hasCustomPrompt="1"/>
          </p:nvPr>
        </p:nvSpPr>
        <p:spPr>
          <a:xfrm>
            <a:off x="740773" y="1657079"/>
            <a:ext cx="3188969"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2" name="Text Placeholder 10">
            <a:extLst>
              <a:ext uri="{FF2B5EF4-FFF2-40B4-BE49-F238E27FC236}">
                <a16:creationId xmlns:a16="http://schemas.microsoft.com/office/drawing/2014/main" id="{B5F985D1-670F-BC40-8998-BCE84BDAF0F7}"/>
              </a:ext>
            </a:extLst>
          </p:cNvPr>
          <p:cNvSpPr>
            <a:spLocks noGrp="1"/>
          </p:cNvSpPr>
          <p:nvPr>
            <p:ph type="body" sz="quarter" idx="20" hasCustomPrompt="1"/>
          </p:nvPr>
        </p:nvSpPr>
        <p:spPr>
          <a:xfrm>
            <a:off x="8115299" y="1657079"/>
            <a:ext cx="3200400"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20" name="Text Placeholder 10">
            <a:extLst>
              <a:ext uri="{FF2B5EF4-FFF2-40B4-BE49-F238E27FC236}">
                <a16:creationId xmlns:a16="http://schemas.microsoft.com/office/drawing/2014/main" id="{A6D3979C-934E-7145-B966-797F5AAF0330}"/>
              </a:ext>
            </a:extLst>
          </p:cNvPr>
          <p:cNvSpPr>
            <a:spLocks noGrp="1"/>
          </p:cNvSpPr>
          <p:nvPr>
            <p:ph type="body" sz="quarter" idx="22" hasCustomPrompt="1"/>
          </p:nvPr>
        </p:nvSpPr>
        <p:spPr>
          <a:xfrm>
            <a:off x="4433751" y="1657079"/>
            <a:ext cx="3200400"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Tree>
    <p:extLst>
      <p:ext uri="{BB962C8B-B14F-4D97-AF65-F5344CB8AC3E}">
        <p14:creationId xmlns:p14="http://schemas.microsoft.com/office/powerpoint/2010/main" val="1938889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act slide A">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0"/>
            <a:ext cx="10731137"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a:extLst>
              <a:ext uri="{FF2B5EF4-FFF2-40B4-BE49-F238E27FC236}">
                <a16:creationId xmlns:a16="http://schemas.microsoft.com/office/drawing/2014/main" id="{9A8A1150-2B8F-6F47-B9BE-26F641EEF2A5}"/>
              </a:ext>
            </a:extLst>
          </p:cNvPr>
          <p:cNvSpPr/>
          <p:nvPr userDrawn="1"/>
        </p:nvSpPr>
        <p:spPr>
          <a:xfrm rot="10800000">
            <a:off x="-3" y="2037807"/>
            <a:ext cx="12192002" cy="48201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0">
            <a:extLst>
              <a:ext uri="{FF2B5EF4-FFF2-40B4-BE49-F238E27FC236}">
                <a16:creationId xmlns:a16="http://schemas.microsoft.com/office/drawing/2014/main" id="{A855A0CA-D004-1B48-901C-B8AA310069E5}"/>
              </a:ext>
            </a:extLst>
          </p:cNvPr>
          <p:cNvSpPr>
            <a:spLocks noGrp="1"/>
          </p:cNvSpPr>
          <p:nvPr>
            <p:ph type="body" sz="quarter" idx="18" hasCustomPrompt="1"/>
          </p:nvPr>
        </p:nvSpPr>
        <p:spPr>
          <a:xfrm>
            <a:off x="1728216" y="1657079"/>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7" name="Text Placeholder 10">
            <a:extLst>
              <a:ext uri="{FF2B5EF4-FFF2-40B4-BE49-F238E27FC236}">
                <a16:creationId xmlns:a16="http://schemas.microsoft.com/office/drawing/2014/main" id="{E78B8E89-3F37-4243-B633-5EBA6EC736C6}"/>
              </a:ext>
            </a:extLst>
          </p:cNvPr>
          <p:cNvSpPr>
            <a:spLocks noGrp="1"/>
          </p:cNvSpPr>
          <p:nvPr>
            <p:ph type="body" sz="quarter" idx="21" hasCustomPrompt="1"/>
          </p:nvPr>
        </p:nvSpPr>
        <p:spPr>
          <a:xfrm>
            <a:off x="729341" y="1657079"/>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
        <p:nvSpPr>
          <p:cNvPr id="13" name="Text Placeholder 10">
            <a:extLst>
              <a:ext uri="{FF2B5EF4-FFF2-40B4-BE49-F238E27FC236}">
                <a16:creationId xmlns:a16="http://schemas.microsoft.com/office/drawing/2014/main" id="{C7071CE6-0C1C-794B-99E6-5684E954E8A4}"/>
              </a:ext>
            </a:extLst>
          </p:cNvPr>
          <p:cNvSpPr>
            <a:spLocks noGrp="1"/>
          </p:cNvSpPr>
          <p:nvPr>
            <p:ph type="body" sz="quarter" idx="22" hasCustomPrompt="1"/>
          </p:nvPr>
        </p:nvSpPr>
        <p:spPr>
          <a:xfrm>
            <a:off x="5432626" y="1657079"/>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4" name="Text Placeholder 10">
            <a:extLst>
              <a:ext uri="{FF2B5EF4-FFF2-40B4-BE49-F238E27FC236}">
                <a16:creationId xmlns:a16="http://schemas.microsoft.com/office/drawing/2014/main" id="{967D9A2E-8D8F-5249-852D-3A98ACF4537B}"/>
              </a:ext>
            </a:extLst>
          </p:cNvPr>
          <p:cNvSpPr>
            <a:spLocks noGrp="1"/>
          </p:cNvSpPr>
          <p:nvPr>
            <p:ph type="body" sz="quarter" idx="23" hasCustomPrompt="1"/>
          </p:nvPr>
        </p:nvSpPr>
        <p:spPr>
          <a:xfrm>
            <a:off x="4433751" y="1657079"/>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
        <p:nvSpPr>
          <p:cNvPr id="15" name="Text Placeholder 10">
            <a:extLst>
              <a:ext uri="{FF2B5EF4-FFF2-40B4-BE49-F238E27FC236}">
                <a16:creationId xmlns:a16="http://schemas.microsoft.com/office/drawing/2014/main" id="{700A6184-0E3D-5B42-9FCD-F775A14E28D9}"/>
              </a:ext>
            </a:extLst>
          </p:cNvPr>
          <p:cNvSpPr>
            <a:spLocks noGrp="1"/>
          </p:cNvSpPr>
          <p:nvPr>
            <p:ph type="body" sz="quarter" idx="24" hasCustomPrompt="1"/>
          </p:nvPr>
        </p:nvSpPr>
        <p:spPr>
          <a:xfrm>
            <a:off x="9115952" y="1657079"/>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6" name="Text Placeholder 10">
            <a:extLst>
              <a:ext uri="{FF2B5EF4-FFF2-40B4-BE49-F238E27FC236}">
                <a16:creationId xmlns:a16="http://schemas.microsoft.com/office/drawing/2014/main" id="{8462A25B-5070-B64C-A8B6-2A3F1D923D38}"/>
              </a:ext>
            </a:extLst>
          </p:cNvPr>
          <p:cNvSpPr>
            <a:spLocks noGrp="1"/>
          </p:cNvSpPr>
          <p:nvPr>
            <p:ph type="body" sz="quarter" idx="25" hasCustomPrompt="1"/>
          </p:nvPr>
        </p:nvSpPr>
        <p:spPr>
          <a:xfrm>
            <a:off x="8117077" y="1657079"/>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
        <p:nvSpPr>
          <p:cNvPr id="18" name="Text Placeholder 10">
            <a:extLst>
              <a:ext uri="{FF2B5EF4-FFF2-40B4-BE49-F238E27FC236}">
                <a16:creationId xmlns:a16="http://schemas.microsoft.com/office/drawing/2014/main" id="{31D307F4-D228-F74C-AD0E-905F965A5BC7}"/>
              </a:ext>
            </a:extLst>
          </p:cNvPr>
          <p:cNvSpPr>
            <a:spLocks noGrp="1"/>
          </p:cNvSpPr>
          <p:nvPr>
            <p:ph type="body" sz="quarter" idx="26" hasCustomPrompt="1"/>
          </p:nvPr>
        </p:nvSpPr>
        <p:spPr>
          <a:xfrm>
            <a:off x="1728216" y="4197806"/>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9" name="Text Placeholder 10">
            <a:extLst>
              <a:ext uri="{FF2B5EF4-FFF2-40B4-BE49-F238E27FC236}">
                <a16:creationId xmlns:a16="http://schemas.microsoft.com/office/drawing/2014/main" id="{94DD8F4A-42F9-A74E-B198-744E4A793E5E}"/>
              </a:ext>
            </a:extLst>
          </p:cNvPr>
          <p:cNvSpPr>
            <a:spLocks noGrp="1"/>
          </p:cNvSpPr>
          <p:nvPr>
            <p:ph type="body" sz="quarter" idx="27" hasCustomPrompt="1"/>
          </p:nvPr>
        </p:nvSpPr>
        <p:spPr>
          <a:xfrm>
            <a:off x="729341" y="4197806"/>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
        <p:nvSpPr>
          <p:cNvPr id="21" name="Text Placeholder 10">
            <a:extLst>
              <a:ext uri="{FF2B5EF4-FFF2-40B4-BE49-F238E27FC236}">
                <a16:creationId xmlns:a16="http://schemas.microsoft.com/office/drawing/2014/main" id="{B7B54FF9-5D7D-1E42-A0B5-F6A311B4FBE5}"/>
              </a:ext>
            </a:extLst>
          </p:cNvPr>
          <p:cNvSpPr>
            <a:spLocks noGrp="1"/>
          </p:cNvSpPr>
          <p:nvPr>
            <p:ph type="body" sz="quarter" idx="28" hasCustomPrompt="1"/>
          </p:nvPr>
        </p:nvSpPr>
        <p:spPr>
          <a:xfrm>
            <a:off x="5432626" y="4197806"/>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22" name="Text Placeholder 10">
            <a:extLst>
              <a:ext uri="{FF2B5EF4-FFF2-40B4-BE49-F238E27FC236}">
                <a16:creationId xmlns:a16="http://schemas.microsoft.com/office/drawing/2014/main" id="{E10A2A30-45B4-3B4F-BCF9-39D84E529EB4}"/>
              </a:ext>
            </a:extLst>
          </p:cNvPr>
          <p:cNvSpPr>
            <a:spLocks noGrp="1"/>
          </p:cNvSpPr>
          <p:nvPr>
            <p:ph type="body" sz="quarter" idx="29" hasCustomPrompt="1"/>
          </p:nvPr>
        </p:nvSpPr>
        <p:spPr>
          <a:xfrm>
            <a:off x="4433751" y="4197806"/>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
        <p:nvSpPr>
          <p:cNvPr id="23" name="Text Placeholder 10">
            <a:extLst>
              <a:ext uri="{FF2B5EF4-FFF2-40B4-BE49-F238E27FC236}">
                <a16:creationId xmlns:a16="http://schemas.microsoft.com/office/drawing/2014/main" id="{605F8D91-CBDE-6F48-8FA8-E605B4E44394}"/>
              </a:ext>
            </a:extLst>
          </p:cNvPr>
          <p:cNvSpPr>
            <a:spLocks noGrp="1"/>
          </p:cNvSpPr>
          <p:nvPr>
            <p:ph type="body" sz="quarter" idx="30" hasCustomPrompt="1"/>
          </p:nvPr>
        </p:nvSpPr>
        <p:spPr>
          <a:xfrm>
            <a:off x="9146940" y="4197806"/>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24" name="Text Placeholder 10">
            <a:extLst>
              <a:ext uri="{FF2B5EF4-FFF2-40B4-BE49-F238E27FC236}">
                <a16:creationId xmlns:a16="http://schemas.microsoft.com/office/drawing/2014/main" id="{ECF706BE-8F21-674A-854B-072A0A1BFD99}"/>
              </a:ext>
            </a:extLst>
          </p:cNvPr>
          <p:cNvSpPr>
            <a:spLocks noGrp="1"/>
          </p:cNvSpPr>
          <p:nvPr>
            <p:ph type="body" sz="quarter" idx="31" hasCustomPrompt="1"/>
          </p:nvPr>
        </p:nvSpPr>
        <p:spPr>
          <a:xfrm>
            <a:off x="8148065" y="4197806"/>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Tree>
    <p:extLst>
      <p:ext uri="{BB962C8B-B14F-4D97-AF65-F5344CB8AC3E}">
        <p14:creationId xmlns:p14="http://schemas.microsoft.com/office/powerpoint/2010/main" val="777314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ngle Column Slide A">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0"/>
            <a:ext cx="10731137"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a:extLst>
              <a:ext uri="{FF2B5EF4-FFF2-40B4-BE49-F238E27FC236}">
                <a16:creationId xmlns:a16="http://schemas.microsoft.com/office/drawing/2014/main" id="{9A8A1150-2B8F-6F47-B9BE-26F641EEF2A5}"/>
              </a:ext>
            </a:extLst>
          </p:cNvPr>
          <p:cNvSpPr/>
          <p:nvPr userDrawn="1"/>
        </p:nvSpPr>
        <p:spPr>
          <a:xfrm rot="10800000">
            <a:off x="-3" y="2336799"/>
            <a:ext cx="12192002" cy="4521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0">
            <a:extLst>
              <a:ext uri="{FF2B5EF4-FFF2-40B4-BE49-F238E27FC236}">
                <a16:creationId xmlns:a16="http://schemas.microsoft.com/office/drawing/2014/main" id="{A855A0CA-D004-1B48-901C-B8AA310069E5}"/>
              </a:ext>
            </a:extLst>
          </p:cNvPr>
          <p:cNvSpPr>
            <a:spLocks noGrp="1"/>
          </p:cNvSpPr>
          <p:nvPr>
            <p:ph type="body" sz="quarter" idx="18" hasCustomPrompt="1"/>
          </p:nvPr>
        </p:nvSpPr>
        <p:spPr>
          <a:xfrm>
            <a:off x="729342" y="1657078"/>
            <a:ext cx="10731136" cy="4621801"/>
          </a:xfrm>
          <a:solidFill>
            <a:schemeClr val="bg1"/>
          </a:solidFill>
          <a:effectLst>
            <a:outerShdw blurRad="63500" sx="101000" sy="101000" algn="ctr" rotWithShape="0">
              <a:prstClr val="black">
                <a:alpha val="20000"/>
              </a:prstClr>
            </a:outerShdw>
          </a:effectLst>
        </p:spPr>
        <p:txBody>
          <a:bodyPr lIns="274320" tIns="274320" rIns="274320" bIns="274320" anchor="t" anchorCtr="0">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2" name="Footer Placeholder 1">
            <a:extLst>
              <a:ext uri="{FF2B5EF4-FFF2-40B4-BE49-F238E27FC236}">
                <a16:creationId xmlns:a16="http://schemas.microsoft.com/office/drawing/2014/main" id="{F8D3511F-37D0-0942-8EEB-68407761ED27}"/>
              </a:ext>
            </a:extLst>
          </p:cNvPr>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val="3297310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ct Slide B">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0"/>
            <a:ext cx="10731137"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a:extLst>
              <a:ext uri="{FF2B5EF4-FFF2-40B4-BE49-F238E27FC236}">
                <a16:creationId xmlns:a16="http://schemas.microsoft.com/office/drawing/2014/main" id="{9A8A1150-2B8F-6F47-B9BE-26F641EEF2A5}"/>
              </a:ext>
            </a:extLst>
          </p:cNvPr>
          <p:cNvSpPr/>
          <p:nvPr userDrawn="1"/>
        </p:nvSpPr>
        <p:spPr>
          <a:xfrm rot="10800000">
            <a:off x="-3" y="4366259"/>
            <a:ext cx="12192002" cy="249174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0"/>
          <p:cNvSpPr>
            <a:spLocks noGrp="1"/>
          </p:cNvSpPr>
          <p:nvPr>
            <p:ph type="body" sz="quarter" idx="15" hasCustomPrompt="1"/>
          </p:nvPr>
        </p:nvSpPr>
        <p:spPr>
          <a:xfrm>
            <a:off x="740773" y="2491741"/>
            <a:ext cx="3200400" cy="3200400"/>
          </a:xfrm>
          <a:solidFill>
            <a:schemeClr val="bg1"/>
          </a:solidFill>
          <a:effectLst>
            <a:outerShdw blurRad="63500" sx="102000" sy="102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7" name="Text Placeholder 10">
            <a:extLst>
              <a:ext uri="{FF2B5EF4-FFF2-40B4-BE49-F238E27FC236}">
                <a16:creationId xmlns:a16="http://schemas.microsoft.com/office/drawing/2014/main" id="{B5FF47A9-3B2B-1D44-988C-1840C9EC93E5}"/>
              </a:ext>
            </a:extLst>
          </p:cNvPr>
          <p:cNvSpPr>
            <a:spLocks noGrp="1"/>
          </p:cNvSpPr>
          <p:nvPr>
            <p:ph type="body" sz="quarter" idx="16" hasCustomPrompt="1"/>
          </p:nvPr>
        </p:nvSpPr>
        <p:spPr>
          <a:xfrm>
            <a:off x="4433751" y="2491741"/>
            <a:ext cx="3200400" cy="3200400"/>
          </a:xfrm>
          <a:solidFill>
            <a:schemeClr val="bg1"/>
          </a:solidFill>
          <a:effectLst>
            <a:outerShdw blurRad="63500" sx="102000" sy="102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9" name="Text Placeholder 10">
            <a:extLst>
              <a:ext uri="{FF2B5EF4-FFF2-40B4-BE49-F238E27FC236}">
                <a16:creationId xmlns:a16="http://schemas.microsoft.com/office/drawing/2014/main" id="{B3D860BF-7FAC-E94C-AC0A-041D4C24BAD7}"/>
              </a:ext>
            </a:extLst>
          </p:cNvPr>
          <p:cNvSpPr>
            <a:spLocks noGrp="1"/>
          </p:cNvSpPr>
          <p:nvPr>
            <p:ph type="body" sz="quarter" idx="17" hasCustomPrompt="1"/>
          </p:nvPr>
        </p:nvSpPr>
        <p:spPr>
          <a:xfrm>
            <a:off x="8126730" y="2491741"/>
            <a:ext cx="3200400" cy="3200400"/>
          </a:xfrm>
          <a:solidFill>
            <a:schemeClr val="bg1"/>
          </a:solidFill>
          <a:effectLst>
            <a:outerShdw blurRad="63500" sx="102000" sy="102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Tree>
    <p:extLst>
      <p:ext uri="{BB962C8B-B14F-4D97-AF65-F5344CB8AC3E}">
        <p14:creationId xmlns:p14="http://schemas.microsoft.com/office/powerpoint/2010/main" val="1787721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act Slide C">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1"/>
            <a:ext cx="10731137" cy="777240"/>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a:extLst>
              <a:ext uri="{FF2B5EF4-FFF2-40B4-BE49-F238E27FC236}">
                <a16:creationId xmlns:a16="http://schemas.microsoft.com/office/drawing/2014/main" id="{9A8A1150-2B8F-6F47-B9BE-26F641EEF2A5}"/>
              </a:ext>
            </a:extLst>
          </p:cNvPr>
          <p:cNvSpPr/>
          <p:nvPr userDrawn="1"/>
        </p:nvSpPr>
        <p:spPr>
          <a:xfrm rot="10800000">
            <a:off x="-3" y="4366259"/>
            <a:ext cx="12192002" cy="249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0"/>
          <p:cNvSpPr>
            <a:spLocks noGrp="1"/>
          </p:cNvSpPr>
          <p:nvPr>
            <p:ph type="body" sz="quarter" idx="15" hasCustomPrompt="1"/>
          </p:nvPr>
        </p:nvSpPr>
        <p:spPr>
          <a:xfrm>
            <a:off x="740773" y="3646170"/>
            <a:ext cx="3200400" cy="2643596"/>
          </a:xfrm>
          <a:solidFill>
            <a:schemeClr val="bg1"/>
          </a:solidFill>
          <a:effectLst>
            <a:outerShdw blurRad="63500" dist="254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7" name="Text Placeholder 10">
            <a:extLst>
              <a:ext uri="{FF2B5EF4-FFF2-40B4-BE49-F238E27FC236}">
                <a16:creationId xmlns:a16="http://schemas.microsoft.com/office/drawing/2014/main" id="{B5FF47A9-3B2B-1D44-988C-1840C9EC93E5}"/>
              </a:ext>
            </a:extLst>
          </p:cNvPr>
          <p:cNvSpPr>
            <a:spLocks noGrp="1"/>
          </p:cNvSpPr>
          <p:nvPr>
            <p:ph type="body" sz="quarter" idx="16" hasCustomPrompt="1"/>
          </p:nvPr>
        </p:nvSpPr>
        <p:spPr>
          <a:xfrm>
            <a:off x="4433751" y="3646170"/>
            <a:ext cx="3200400" cy="2643596"/>
          </a:xfrm>
          <a:solidFill>
            <a:schemeClr val="bg1"/>
          </a:solidFill>
          <a:effectLst>
            <a:outerShdw blurRad="63500" dist="254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9" name="Text Placeholder 10">
            <a:extLst>
              <a:ext uri="{FF2B5EF4-FFF2-40B4-BE49-F238E27FC236}">
                <a16:creationId xmlns:a16="http://schemas.microsoft.com/office/drawing/2014/main" id="{B3D860BF-7FAC-E94C-AC0A-041D4C24BAD7}"/>
              </a:ext>
            </a:extLst>
          </p:cNvPr>
          <p:cNvSpPr>
            <a:spLocks noGrp="1"/>
          </p:cNvSpPr>
          <p:nvPr>
            <p:ph type="body" sz="quarter" idx="17" hasCustomPrompt="1"/>
          </p:nvPr>
        </p:nvSpPr>
        <p:spPr>
          <a:xfrm>
            <a:off x="8126730" y="3646170"/>
            <a:ext cx="3200400" cy="2643596"/>
          </a:xfrm>
          <a:solidFill>
            <a:schemeClr val="bg1"/>
          </a:solidFill>
          <a:effectLst>
            <a:outerShdw blurRad="63500" dist="254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3" name="Picture Placeholder 2">
            <a:extLst>
              <a:ext uri="{FF2B5EF4-FFF2-40B4-BE49-F238E27FC236}">
                <a16:creationId xmlns:a16="http://schemas.microsoft.com/office/drawing/2014/main" id="{7E1BD421-6121-3447-9322-8531679C8B7D}"/>
              </a:ext>
            </a:extLst>
          </p:cNvPr>
          <p:cNvSpPr>
            <a:spLocks noGrp="1"/>
          </p:cNvSpPr>
          <p:nvPr>
            <p:ph type="pic" sz="quarter" idx="21"/>
          </p:nvPr>
        </p:nvSpPr>
        <p:spPr>
          <a:xfrm>
            <a:off x="729343" y="1725930"/>
            <a:ext cx="3200400" cy="1703069"/>
          </a:xfrm>
          <a:prstGeom prst="round2SameRect">
            <a:avLst>
              <a:gd name="adj1" fmla="val 0"/>
              <a:gd name="adj2" fmla="val 0"/>
            </a:avLst>
          </a:prstGeom>
        </p:spPr>
        <p:txBody>
          <a:bodyPr/>
          <a:lstStyle/>
          <a:p>
            <a:r>
              <a:rPr lang="en-US" dirty="0"/>
              <a:t>Click icon to add picture</a:t>
            </a:r>
          </a:p>
        </p:txBody>
      </p:sp>
      <p:sp>
        <p:nvSpPr>
          <p:cNvPr id="14" name="Picture Placeholder 2">
            <a:extLst>
              <a:ext uri="{FF2B5EF4-FFF2-40B4-BE49-F238E27FC236}">
                <a16:creationId xmlns:a16="http://schemas.microsoft.com/office/drawing/2014/main" id="{797D77A1-4B6A-F947-8278-C67A1DF3EA69}"/>
              </a:ext>
            </a:extLst>
          </p:cNvPr>
          <p:cNvSpPr>
            <a:spLocks noGrp="1"/>
          </p:cNvSpPr>
          <p:nvPr>
            <p:ph type="pic" sz="quarter" idx="22"/>
          </p:nvPr>
        </p:nvSpPr>
        <p:spPr>
          <a:xfrm>
            <a:off x="4433751" y="1725929"/>
            <a:ext cx="3200400" cy="1703069"/>
          </a:xfrm>
          <a:prstGeom prst="round2SameRect">
            <a:avLst>
              <a:gd name="adj1" fmla="val 0"/>
              <a:gd name="adj2" fmla="val 0"/>
            </a:avLst>
          </a:prstGeom>
        </p:spPr>
        <p:txBody>
          <a:bodyPr/>
          <a:lstStyle/>
          <a:p>
            <a:r>
              <a:rPr lang="en-US" dirty="0"/>
              <a:t>Click icon to add picture</a:t>
            </a:r>
          </a:p>
        </p:txBody>
      </p:sp>
      <p:sp>
        <p:nvSpPr>
          <p:cNvPr id="15" name="Picture Placeholder 2">
            <a:extLst>
              <a:ext uri="{FF2B5EF4-FFF2-40B4-BE49-F238E27FC236}">
                <a16:creationId xmlns:a16="http://schemas.microsoft.com/office/drawing/2014/main" id="{FAC23AC0-0B2B-6547-AAF9-3F6981291835}"/>
              </a:ext>
            </a:extLst>
          </p:cNvPr>
          <p:cNvSpPr>
            <a:spLocks noGrp="1"/>
          </p:cNvSpPr>
          <p:nvPr>
            <p:ph type="pic" sz="quarter" idx="23"/>
          </p:nvPr>
        </p:nvSpPr>
        <p:spPr>
          <a:xfrm>
            <a:off x="8126730" y="1725928"/>
            <a:ext cx="3200400" cy="1703069"/>
          </a:xfrm>
          <a:prstGeom prst="round2SameRect">
            <a:avLst>
              <a:gd name="adj1" fmla="val 0"/>
              <a:gd name="adj2" fmla="val 0"/>
            </a:avLst>
          </a:prstGeom>
        </p:spPr>
        <p:txBody>
          <a:bodyPr/>
          <a:lstStyle/>
          <a:p>
            <a:r>
              <a:rPr lang="en-US" dirty="0"/>
              <a:t>Click icon to add picture</a:t>
            </a:r>
          </a:p>
        </p:txBody>
      </p:sp>
    </p:spTree>
    <p:extLst>
      <p:ext uri="{BB962C8B-B14F-4D97-AF65-F5344CB8AC3E}">
        <p14:creationId xmlns:p14="http://schemas.microsoft.com/office/powerpoint/2010/main" val="543656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act Slide C">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1"/>
            <a:ext cx="10731137" cy="777240"/>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8" name="Text Placeholder 10"/>
          <p:cNvSpPr>
            <a:spLocks noGrp="1"/>
          </p:cNvSpPr>
          <p:nvPr>
            <p:ph type="body" sz="quarter" idx="15" hasCustomPrompt="1"/>
          </p:nvPr>
        </p:nvSpPr>
        <p:spPr>
          <a:xfrm>
            <a:off x="740772" y="1947176"/>
            <a:ext cx="3200400" cy="4014712"/>
          </a:xfrm>
          <a:noFill/>
          <a:ln w="38100">
            <a:solidFill>
              <a:schemeClr val="accent2">
                <a:lumMod val="60000"/>
                <a:lumOff val="40000"/>
              </a:schemeClr>
            </a:solidFill>
          </a:ln>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 </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740772" y="1947176"/>
            <a:ext cx="3200400" cy="210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ext Placeholder 10">
            <a:extLst>
              <a:ext uri="{FF2B5EF4-FFF2-40B4-BE49-F238E27FC236}">
                <a16:creationId xmlns:a16="http://schemas.microsoft.com/office/drawing/2014/main" id="{D185B8FC-940C-3148-9B94-55F3A9EE2656}"/>
              </a:ext>
            </a:extLst>
          </p:cNvPr>
          <p:cNvSpPr>
            <a:spLocks noGrp="1"/>
          </p:cNvSpPr>
          <p:nvPr>
            <p:ph type="body" sz="quarter" idx="16" hasCustomPrompt="1"/>
          </p:nvPr>
        </p:nvSpPr>
        <p:spPr>
          <a:xfrm>
            <a:off x="4501515" y="1947176"/>
            <a:ext cx="3200400" cy="4014712"/>
          </a:xfrm>
          <a:noFill/>
          <a:ln w="38100">
            <a:solidFill>
              <a:schemeClr val="accent4">
                <a:lumMod val="60000"/>
                <a:lumOff val="40000"/>
              </a:schemeClr>
            </a:solidFill>
          </a:ln>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  Click to edit slide content.</a:t>
            </a:r>
          </a:p>
        </p:txBody>
      </p:sp>
      <p:sp>
        <p:nvSpPr>
          <p:cNvPr id="12" name="Rectangle 11">
            <a:extLst>
              <a:ext uri="{FF2B5EF4-FFF2-40B4-BE49-F238E27FC236}">
                <a16:creationId xmlns:a16="http://schemas.microsoft.com/office/drawing/2014/main" id="{66BDED56-0F7A-1F4B-9988-8384462DF5BE}"/>
              </a:ext>
            </a:extLst>
          </p:cNvPr>
          <p:cNvSpPr/>
          <p:nvPr userDrawn="1"/>
        </p:nvSpPr>
        <p:spPr>
          <a:xfrm>
            <a:off x="4501515" y="1947176"/>
            <a:ext cx="3200400" cy="210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Text Placeholder 10">
            <a:extLst>
              <a:ext uri="{FF2B5EF4-FFF2-40B4-BE49-F238E27FC236}">
                <a16:creationId xmlns:a16="http://schemas.microsoft.com/office/drawing/2014/main" id="{2AE1BF29-9B70-9942-B69C-1E0E3AF5E04E}"/>
              </a:ext>
            </a:extLst>
          </p:cNvPr>
          <p:cNvSpPr>
            <a:spLocks noGrp="1"/>
          </p:cNvSpPr>
          <p:nvPr>
            <p:ph type="body" sz="quarter" idx="17" hasCustomPrompt="1"/>
          </p:nvPr>
        </p:nvSpPr>
        <p:spPr>
          <a:xfrm>
            <a:off x="8273689" y="1947176"/>
            <a:ext cx="3200400" cy="4014712"/>
          </a:xfrm>
          <a:noFill/>
          <a:ln w="38100">
            <a:solidFill>
              <a:schemeClr val="accent5">
                <a:lumMod val="60000"/>
                <a:lumOff val="40000"/>
              </a:schemeClr>
            </a:solidFill>
          </a:ln>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7" name="Rectangle 16">
            <a:extLst>
              <a:ext uri="{FF2B5EF4-FFF2-40B4-BE49-F238E27FC236}">
                <a16:creationId xmlns:a16="http://schemas.microsoft.com/office/drawing/2014/main" id="{BEE10F3B-564D-6240-9C2D-87EC2FCD8C2A}"/>
              </a:ext>
            </a:extLst>
          </p:cNvPr>
          <p:cNvSpPr/>
          <p:nvPr userDrawn="1"/>
        </p:nvSpPr>
        <p:spPr>
          <a:xfrm>
            <a:off x="8273689" y="1947176"/>
            <a:ext cx="3200400" cy="2108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721684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Right Slide">
    <p:spTree>
      <p:nvGrpSpPr>
        <p:cNvPr id="1" name=""/>
        <p:cNvGrpSpPr/>
        <p:nvPr/>
      </p:nvGrpSpPr>
      <p:grpSpPr>
        <a:xfrm>
          <a:off x="0" y="0"/>
          <a:ext cx="0" cy="0"/>
          <a:chOff x="0" y="0"/>
          <a:chExt cx="0" cy="0"/>
        </a:xfrm>
      </p:grpSpPr>
      <p:sp>
        <p:nvSpPr>
          <p:cNvPr id="3" name="Rectangle 2"/>
          <p:cNvSpPr/>
          <p:nvPr userDrawn="1"/>
        </p:nvSpPr>
        <p:spPr>
          <a:xfrm rot="10800000">
            <a:off x="1" y="-6"/>
            <a:ext cx="6085113" cy="6858001"/>
          </a:xfrm>
          <a:prstGeom prst="rect">
            <a:avLst/>
          </a:prstGeom>
          <a:solidFill>
            <a:srgbClr val="D0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0D2D3"/>
              </a:solidFill>
            </a:endParaRPr>
          </a:p>
        </p:txBody>
      </p:sp>
      <p:sp>
        <p:nvSpPr>
          <p:cNvPr id="11" name="Text Placeholder 10"/>
          <p:cNvSpPr>
            <a:spLocks noGrp="1"/>
          </p:cNvSpPr>
          <p:nvPr>
            <p:ph type="body" sz="quarter" idx="12" hasCustomPrompt="1"/>
          </p:nvPr>
        </p:nvSpPr>
        <p:spPr>
          <a:xfrm>
            <a:off x="729343" y="2403567"/>
            <a:ext cx="4648199"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6" name="Text Placeholder 10"/>
          <p:cNvSpPr>
            <a:spLocks noGrp="1"/>
          </p:cNvSpPr>
          <p:nvPr>
            <p:ph type="body" sz="quarter" idx="13" hasCustomPrompt="1"/>
          </p:nvPr>
        </p:nvSpPr>
        <p:spPr>
          <a:xfrm>
            <a:off x="729343" y="731520"/>
            <a:ext cx="4648199" cy="1306287"/>
          </a:xfrm>
        </p:spPr>
        <p:txBody>
          <a:bodyPr>
            <a:noAutofit/>
          </a:bodyPr>
          <a:lstStyle>
            <a:lvl1pPr marL="0" indent="0" algn="l">
              <a:buNone/>
              <a:defRPr sz="4500" b="1" i="0">
                <a:solidFill>
                  <a:schemeClr val="bg1"/>
                </a:solidFill>
                <a:latin typeface="Trebuchet MS" charset="0"/>
                <a:ea typeface="Trebuchet MS" charset="0"/>
                <a:cs typeface="Trebuchet MS" charset="0"/>
              </a:defRPr>
            </a:lvl1pPr>
          </a:lstStyle>
          <a:p>
            <a:pPr lvl="0"/>
            <a:r>
              <a:rPr lang="en-US" dirty="0"/>
              <a:t>Click to edit header info text</a:t>
            </a:r>
          </a:p>
        </p:txBody>
      </p:sp>
      <p:sp>
        <p:nvSpPr>
          <p:cNvPr id="12" name="Content Placeholder 4"/>
          <p:cNvSpPr>
            <a:spLocks noGrp="1"/>
          </p:cNvSpPr>
          <p:nvPr>
            <p:ph sz="quarter" idx="14" hasCustomPrompt="1"/>
          </p:nvPr>
        </p:nvSpPr>
        <p:spPr>
          <a:xfrm>
            <a:off x="6824663" y="731838"/>
            <a:ext cx="4659312" cy="5394325"/>
          </a:xfrm>
        </p:spPr>
        <p:txBody>
          <a:bodyPr/>
          <a:lstStyle>
            <a:lvl1pPr>
              <a:defRPr baseline="0">
                <a:solidFill>
                  <a:srgbClr val="5D676F"/>
                </a:solidFill>
              </a:defRPr>
            </a:lvl1pPr>
          </a:lstStyle>
          <a:p>
            <a:pPr lvl="0"/>
            <a:r>
              <a:rPr lang="en-US" dirty="0"/>
              <a:t>Click to paste Excel chart or click an icon below</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Chart Slide">
    <p:bg>
      <p:bgPr>
        <a:solidFill>
          <a:schemeClr val="bg1"/>
        </a:solid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rot="10800000">
            <a:off x="0" y="0"/>
            <a:ext cx="12192000" cy="1225724"/>
          </a:xfrm>
          <a:prstGeom prst="round2SameRect">
            <a:avLst>
              <a:gd name="adj1" fmla="val 0"/>
              <a:gd name="adj2" fmla="val 0"/>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
        <p:nvSpPr>
          <p:cNvPr id="6" name="Rectangle 5">
            <a:extLst>
              <a:ext uri="{FF2B5EF4-FFF2-40B4-BE49-F238E27FC236}">
                <a16:creationId xmlns:a16="http://schemas.microsoft.com/office/drawing/2014/main" id="{444128DC-AFFC-144D-9773-C8FDFF67B84D}"/>
              </a:ext>
            </a:extLst>
          </p:cNvPr>
          <p:cNvSpPr/>
          <p:nvPr userDrawn="1"/>
        </p:nvSpPr>
        <p:spPr>
          <a:xfrm>
            <a:off x="0" y="1088565"/>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ig Chart Slide">
    <p:bg>
      <p:bgPr>
        <a:solidFill>
          <a:schemeClr val="bg1"/>
        </a:solid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rot="10800000">
            <a:off x="0" y="0"/>
            <a:ext cx="12192000" cy="122572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
        <p:nvSpPr>
          <p:cNvPr id="6" name="Rectangle 5">
            <a:extLst>
              <a:ext uri="{FF2B5EF4-FFF2-40B4-BE49-F238E27FC236}">
                <a16:creationId xmlns:a16="http://schemas.microsoft.com/office/drawing/2014/main" id="{444128DC-AFFC-144D-9773-C8FDFF67B84D}"/>
              </a:ext>
            </a:extLst>
          </p:cNvPr>
          <p:cNvSpPr/>
          <p:nvPr userDrawn="1"/>
        </p:nvSpPr>
        <p:spPr>
          <a:xfrm>
            <a:off x="0" y="1088565"/>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9117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Green">
    <p:bg>
      <p:bgPr>
        <a:solidFill>
          <a:srgbClr val="6CC049"/>
        </a:solidFill>
        <a:effectLst/>
      </p:bgPr>
    </p:bg>
    <p:spTree>
      <p:nvGrpSpPr>
        <p:cNvPr id="1" name=""/>
        <p:cNvGrpSpPr/>
        <p:nvPr/>
      </p:nvGrpSpPr>
      <p:grpSpPr>
        <a:xfrm>
          <a:off x="0" y="0"/>
          <a:ext cx="0" cy="0"/>
          <a:chOff x="0" y="0"/>
          <a:chExt cx="0" cy="0"/>
        </a:xfrm>
      </p:grpSpPr>
      <p:pic>
        <p:nvPicPr>
          <p:cNvPr id="13" name="Picture 12" descr="Colorado Department of Higher Education logo"/>
          <p:cNvPicPr>
            <a:picLocks noChangeAspect="1"/>
          </p:cNvPicPr>
          <p:nvPr userDrawn="1"/>
        </p:nvPicPr>
        <p:blipFill>
          <a:blip r:embed="rId2"/>
          <a:srcRect/>
          <a:stretch/>
        </p:blipFill>
        <p:spPr>
          <a:xfrm>
            <a:off x="8615681" y="6054001"/>
            <a:ext cx="2523944" cy="499390"/>
          </a:xfrm>
          <a:prstGeom prst="rect">
            <a:avLst/>
          </a:prstGeom>
        </p:spPr>
      </p:pic>
      <p:sp>
        <p:nvSpPr>
          <p:cNvPr id="4" name="Text Placeholder 3"/>
          <p:cNvSpPr>
            <a:spLocks noGrp="1"/>
          </p:cNvSpPr>
          <p:nvPr>
            <p:ph type="body" sz="quarter" idx="13" hasCustomPrompt="1"/>
          </p:nvPr>
        </p:nvSpPr>
        <p:spPr>
          <a:xfrm>
            <a:off x="1001713" y="622427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11" name="Text Placeholder 10"/>
          <p:cNvSpPr>
            <a:spLocks noGrp="1"/>
          </p:cNvSpPr>
          <p:nvPr>
            <p:ph type="body" sz="quarter" idx="12" hasCustomPrompt="1"/>
          </p:nvPr>
        </p:nvSpPr>
        <p:spPr>
          <a:xfrm>
            <a:off x="914401" y="4184875"/>
            <a:ext cx="10363200" cy="490311"/>
          </a:xfrm>
        </p:spPr>
        <p:txBody>
          <a:bodyPr/>
          <a:lstStyle>
            <a:lvl1pPr marL="0" indent="0">
              <a:buNone/>
              <a:defRPr b="0" i="0">
                <a:solidFill>
                  <a:schemeClr val="bg1"/>
                </a:solidFill>
                <a:latin typeface="+mn-lt"/>
                <a:ea typeface="Trebuchet MS" charset="0"/>
                <a:cs typeface="Trebuchet MS" charset="0"/>
              </a:defRPr>
            </a:lvl1pPr>
          </a:lstStyle>
          <a:p>
            <a:pPr lvl="0"/>
            <a:r>
              <a:rPr lang="en-US" dirty="0"/>
              <a:t>Click to edit Master subtitle</a:t>
            </a:r>
          </a:p>
        </p:txBody>
      </p:sp>
      <p:sp>
        <p:nvSpPr>
          <p:cNvPr id="6" name="Title 1">
            <a:extLst>
              <a:ext uri="{FF2B5EF4-FFF2-40B4-BE49-F238E27FC236}">
                <a16:creationId xmlns:a16="http://schemas.microsoft.com/office/drawing/2014/main" id="{0E5F66FD-4630-5D4C-AB2A-DAA0D9180C04}"/>
              </a:ext>
            </a:extLst>
          </p:cNvPr>
          <p:cNvSpPr>
            <a:spLocks noGrp="1"/>
          </p:cNvSpPr>
          <p:nvPr>
            <p:ph type="title"/>
          </p:nvPr>
        </p:nvSpPr>
        <p:spPr>
          <a:xfrm>
            <a:off x="914401" y="814705"/>
            <a:ext cx="10363200" cy="3124198"/>
          </a:xfrm>
        </p:spPr>
        <p:txBody>
          <a:bodyPr>
            <a:noAutofit/>
          </a:bodyPr>
          <a:lstStyle>
            <a:lvl1pPr>
              <a:defRPr sz="8800" b="0" i="0">
                <a:solidFill>
                  <a:schemeClr val="bg1"/>
                </a:solidFill>
                <a:effectLst>
                  <a:outerShdw blurRad="50800" dist="38100" dir="8100000" algn="tr" rotWithShape="0">
                    <a:prstClr val="black">
                      <a:alpha val="40000"/>
                    </a:prstClr>
                  </a:outerShdw>
                </a:effectLst>
                <a:latin typeface="Museo Slab 500" charset="0"/>
                <a:ea typeface="Museo Slab 500" charset="0"/>
                <a:cs typeface="Museo Slab 500" charset="0"/>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989F81D6-6007-8244-A582-A07CEAD23A5D}"/>
              </a:ext>
            </a:extLst>
          </p:cNvPr>
          <p:cNvSpPr/>
          <p:nvPr userDrawn="1"/>
        </p:nvSpPr>
        <p:spPr>
          <a:xfrm>
            <a:off x="-15240" y="3472608"/>
            <a:ext cx="12207240" cy="1371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070176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ig Chart Slide">
    <p:bg>
      <p:bgPr>
        <a:solidFill>
          <a:schemeClr val="bg1"/>
        </a:solid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rot="10800000">
            <a:off x="0" y="0"/>
            <a:ext cx="12192000" cy="122572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
        <p:nvSpPr>
          <p:cNvPr id="6" name="Rectangle 5">
            <a:extLst>
              <a:ext uri="{FF2B5EF4-FFF2-40B4-BE49-F238E27FC236}">
                <a16:creationId xmlns:a16="http://schemas.microsoft.com/office/drawing/2014/main" id="{444128DC-AFFC-144D-9773-C8FDFF67B84D}"/>
              </a:ext>
            </a:extLst>
          </p:cNvPr>
          <p:cNvSpPr/>
          <p:nvPr userDrawn="1"/>
        </p:nvSpPr>
        <p:spPr>
          <a:xfrm>
            <a:off x="0" y="1088565"/>
            <a:ext cx="12207240" cy="1371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02680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Big Chart Slide">
    <p:bg>
      <p:bgPr>
        <a:solidFill>
          <a:schemeClr val="bg1"/>
        </a:solid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rot="10800000">
            <a:off x="0" y="0"/>
            <a:ext cx="12192000" cy="1225724"/>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
        <p:nvSpPr>
          <p:cNvPr id="6" name="Rectangle 5">
            <a:extLst>
              <a:ext uri="{FF2B5EF4-FFF2-40B4-BE49-F238E27FC236}">
                <a16:creationId xmlns:a16="http://schemas.microsoft.com/office/drawing/2014/main" id="{444128DC-AFFC-144D-9773-C8FDFF67B84D}"/>
              </a:ext>
            </a:extLst>
          </p:cNvPr>
          <p:cNvSpPr/>
          <p:nvPr userDrawn="1"/>
        </p:nvSpPr>
        <p:spPr>
          <a:xfrm>
            <a:off x="0" y="1088565"/>
            <a:ext cx="12207240" cy="1371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672235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Chart Slide - Heavy Outline">
    <p:bg>
      <p:bgPr>
        <a:solidFill>
          <a:srgbClr val="407CCA"/>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ame Side Corner Rectangle 7"/>
          <p:cNvSpPr/>
          <p:nvPr userDrawn="1"/>
        </p:nvSpPr>
        <p:spPr>
          <a:xfrm rot="10800000">
            <a:off x="152400" y="163283"/>
            <a:ext cx="11887200" cy="1062445"/>
          </a:xfrm>
          <a:prstGeom prst="round2SameRect">
            <a:avLst>
              <a:gd name="adj1" fmla="val 0"/>
              <a:gd name="adj2" fmla="val 0"/>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ig Chart Slide - Heavy Outline">
    <p:bg>
      <p:bgPr>
        <a:solidFill>
          <a:schemeClr val="accent1"/>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ame Side Corner Rectangle 7"/>
          <p:cNvSpPr/>
          <p:nvPr userDrawn="1"/>
        </p:nvSpPr>
        <p:spPr>
          <a:xfrm rot="10800000">
            <a:off x="152400" y="163283"/>
            <a:ext cx="11887200" cy="1062445"/>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Tree>
    <p:extLst>
      <p:ext uri="{BB962C8B-B14F-4D97-AF65-F5344CB8AC3E}">
        <p14:creationId xmlns:p14="http://schemas.microsoft.com/office/powerpoint/2010/main" val="2207484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ig Chart Slide - Heavy Outline">
    <p:bg>
      <p:bgPr>
        <a:solidFill>
          <a:schemeClr val="accent4"/>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ame Side Corner Rectangle 7"/>
          <p:cNvSpPr/>
          <p:nvPr userDrawn="1"/>
        </p:nvSpPr>
        <p:spPr>
          <a:xfrm rot="10800000">
            <a:off x="152400" y="163283"/>
            <a:ext cx="11887200" cy="1062445"/>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Tree>
    <p:extLst>
      <p:ext uri="{BB962C8B-B14F-4D97-AF65-F5344CB8AC3E}">
        <p14:creationId xmlns:p14="http://schemas.microsoft.com/office/powerpoint/2010/main" val="3536257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Contact Slide">
    <p:bg>
      <p:bgPr>
        <a:solidFill>
          <a:srgbClr val="407CCA"/>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IGINAL) Closing Contact Slide">
    <p:bg>
      <p:bgPr>
        <a:solidFill>
          <a:srgbClr val="407CCA"/>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5" hasCustomPrompt="1"/>
          </p:nvPr>
        </p:nvSpPr>
        <p:spPr>
          <a:xfrm>
            <a:off x="912223" y="1960130"/>
            <a:ext cx="4818018" cy="434517"/>
          </a:xfrm>
        </p:spPr>
        <p:txBody>
          <a:bodyPr>
            <a:normAutofit/>
          </a:bodyPr>
          <a:lstStyle>
            <a:lvl1pPr marL="0" indent="0" algn="l">
              <a:buNone/>
              <a:defRPr sz="2000" b="0" i="0" baseline="0">
                <a:solidFill>
                  <a:srgbClr val="5D676F"/>
                </a:solidFill>
                <a:latin typeface="Trebuchet MS" charset="0"/>
                <a:ea typeface="Trebuchet MS" charset="0"/>
                <a:cs typeface="Trebuchet MS" charset="0"/>
              </a:defRPr>
            </a:lvl1pPr>
          </a:lstStyle>
          <a:p>
            <a:pPr lvl="0"/>
            <a:r>
              <a:rPr lang="en-US" dirty="0"/>
              <a:t>CDHE or CDHE Division Name</a:t>
            </a:r>
          </a:p>
        </p:txBody>
      </p:sp>
      <p:sp>
        <p:nvSpPr>
          <p:cNvPr id="20" name="Text Placeholder 10"/>
          <p:cNvSpPr>
            <a:spLocks noGrp="1"/>
          </p:cNvSpPr>
          <p:nvPr>
            <p:ph type="body" sz="quarter" idx="16" hasCustomPrompt="1"/>
          </p:nvPr>
        </p:nvSpPr>
        <p:spPr>
          <a:xfrm>
            <a:off x="6460672" y="1960130"/>
            <a:ext cx="4818016" cy="434517"/>
          </a:xfrm>
        </p:spPr>
        <p:txBody>
          <a:bodyPr>
            <a:normAutofit/>
          </a:bodyPr>
          <a:lstStyle>
            <a:lvl1pPr marL="0" indent="0" algn="l">
              <a:buNone/>
              <a:defRPr sz="2000" b="0" i="0" baseline="0">
                <a:solidFill>
                  <a:srgbClr val="5D676F"/>
                </a:solidFill>
                <a:latin typeface="Trebuchet MS" charset="0"/>
                <a:ea typeface="Trebuchet MS" charset="0"/>
                <a:cs typeface="Trebuchet MS" charset="0"/>
              </a:defRPr>
            </a:lvl1pPr>
          </a:lstStyle>
          <a:p>
            <a:pPr lvl="0"/>
            <a:r>
              <a:rPr lang="en-US" dirty="0"/>
              <a:t>Presenter’s Name</a:t>
            </a:r>
          </a:p>
        </p:txBody>
      </p:sp>
      <p:sp>
        <p:nvSpPr>
          <p:cNvPr id="23" name="TextBox 22"/>
          <p:cNvSpPr txBox="1"/>
          <p:nvPr userDrawn="1"/>
        </p:nvSpPr>
        <p:spPr>
          <a:xfrm>
            <a:off x="-1467394" y="163286"/>
            <a:ext cx="1255123" cy="1200329"/>
          </a:xfrm>
          <a:prstGeom prst="rect">
            <a:avLst/>
          </a:prstGeom>
          <a:noFill/>
        </p:spPr>
        <p:txBody>
          <a:bodyPr wrap="square" rtlCol="0">
            <a:spAutoFit/>
          </a:bodyPr>
          <a:lstStyle/>
          <a:p>
            <a:r>
              <a:rPr lang="en-US" dirty="0"/>
              <a:t>Edit slide master to place these icons.</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5795" y="4232097"/>
            <a:ext cx="546100" cy="546100"/>
          </a:xfrm>
          <a:prstGeom prst="rect">
            <a:avLst/>
          </a:pr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9987" y="1500865"/>
            <a:ext cx="546100" cy="546100"/>
          </a:xfrm>
          <a:prstGeom prst="rect">
            <a:avLst/>
          </a:prstGeom>
        </p:spPr>
      </p:pic>
      <p:pic>
        <p:nvPicPr>
          <p:cNvPr id="32" name="Picture 3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8493" y="2867565"/>
            <a:ext cx="546100" cy="546100"/>
          </a:xfrm>
          <a:prstGeom prst="rect">
            <a:avLst/>
          </a:prstGeom>
        </p:spPr>
      </p:pic>
      <p:pic>
        <p:nvPicPr>
          <p:cNvPr id="33" name="Picture 3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8493" y="3549831"/>
            <a:ext cx="546100" cy="546100"/>
          </a:xfrm>
          <a:prstGeom prst="rect">
            <a:avLst/>
          </a:prstGeom>
        </p:spPr>
      </p:pic>
      <p:pic>
        <p:nvPicPr>
          <p:cNvPr id="34" name="Picture 3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3593" y="2184215"/>
            <a:ext cx="546100" cy="546100"/>
          </a:xfrm>
          <a:prstGeom prst="rect">
            <a:avLst/>
          </a:prstGeom>
        </p:spPr>
      </p:pic>
      <p:sp>
        <p:nvSpPr>
          <p:cNvPr id="35" name="Oval 34"/>
          <p:cNvSpPr/>
          <p:nvPr userDrawn="1"/>
        </p:nvSpPr>
        <p:spPr>
          <a:xfrm>
            <a:off x="912223" y="3322921"/>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10"/>
          <p:cNvSpPr>
            <a:spLocks noGrp="1"/>
          </p:cNvSpPr>
          <p:nvPr>
            <p:ph type="body" sz="quarter" idx="18" hasCustomPrompt="1"/>
          </p:nvPr>
        </p:nvSpPr>
        <p:spPr>
          <a:xfrm>
            <a:off x="1823357" y="3443752"/>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37" name="Oval 36"/>
          <p:cNvSpPr/>
          <p:nvPr userDrawn="1"/>
        </p:nvSpPr>
        <p:spPr>
          <a:xfrm>
            <a:off x="912223" y="4003217"/>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0"/>
          <p:cNvSpPr>
            <a:spLocks noGrp="1"/>
          </p:cNvSpPr>
          <p:nvPr>
            <p:ph type="body" sz="quarter" idx="19" hasCustomPrompt="1"/>
          </p:nvPr>
        </p:nvSpPr>
        <p:spPr>
          <a:xfrm>
            <a:off x="1823357" y="4124048"/>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39" name="Oval 38"/>
          <p:cNvSpPr/>
          <p:nvPr userDrawn="1"/>
        </p:nvSpPr>
        <p:spPr>
          <a:xfrm>
            <a:off x="912223" y="4680054"/>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10"/>
          <p:cNvSpPr>
            <a:spLocks noGrp="1"/>
          </p:cNvSpPr>
          <p:nvPr>
            <p:ph type="body" sz="quarter" idx="20" hasCustomPrompt="1"/>
          </p:nvPr>
        </p:nvSpPr>
        <p:spPr>
          <a:xfrm>
            <a:off x="1823357" y="4800885"/>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41" name="Oval 40"/>
          <p:cNvSpPr/>
          <p:nvPr userDrawn="1"/>
        </p:nvSpPr>
        <p:spPr>
          <a:xfrm>
            <a:off x="912223" y="5354087"/>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 Placeholder 10"/>
          <p:cNvSpPr>
            <a:spLocks noGrp="1"/>
          </p:cNvSpPr>
          <p:nvPr>
            <p:ph type="body" sz="quarter" idx="21" hasCustomPrompt="1"/>
          </p:nvPr>
        </p:nvSpPr>
        <p:spPr>
          <a:xfrm>
            <a:off x="1823357" y="5474918"/>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44" name="Text Placeholder 10"/>
          <p:cNvSpPr>
            <a:spLocks noGrp="1"/>
          </p:cNvSpPr>
          <p:nvPr>
            <p:ph type="body" sz="quarter" idx="22" hasCustomPrompt="1"/>
          </p:nvPr>
        </p:nvSpPr>
        <p:spPr>
          <a:xfrm>
            <a:off x="7345109" y="2763479"/>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Presenter’s Email Address</a:t>
            </a:r>
          </a:p>
        </p:txBody>
      </p:sp>
      <p:sp>
        <p:nvSpPr>
          <p:cNvPr id="45" name="Oval 44"/>
          <p:cNvSpPr/>
          <p:nvPr userDrawn="1"/>
        </p:nvSpPr>
        <p:spPr>
          <a:xfrm>
            <a:off x="6433975" y="3322921"/>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p:cNvSpPr>
            <a:spLocks noGrp="1"/>
          </p:cNvSpPr>
          <p:nvPr>
            <p:ph type="body" sz="quarter" idx="23" hasCustomPrompt="1"/>
          </p:nvPr>
        </p:nvSpPr>
        <p:spPr>
          <a:xfrm>
            <a:off x="7345109" y="3443752"/>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47" name="Oval 46"/>
          <p:cNvSpPr/>
          <p:nvPr userDrawn="1"/>
        </p:nvSpPr>
        <p:spPr>
          <a:xfrm>
            <a:off x="6433975" y="4003217"/>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10"/>
          <p:cNvSpPr>
            <a:spLocks noGrp="1"/>
          </p:cNvSpPr>
          <p:nvPr>
            <p:ph type="body" sz="quarter" idx="24" hasCustomPrompt="1"/>
          </p:nvPr>
        </p:nvSpPr>
        <p:spPr>
          <a:xfrm>
            <a:off x="7345109" y="4124048"/>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49" name="Oval 48"/>
          <p:cNvSpPr/>
          <p:nvPr userDrawn="1"/>
        </p:nvSpPr>
        <p:spPr>
          <a:xfrm>
            <a:off x="6433975" y="4680054"/>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p:cNvSpPr>
            <a:spLocks noGrp="1"/>
          </p:cNvSpPr>
          <p:nvPr>
            <p:ph type="body" sz="quarter" idx="25" hasCustomPrompt="1"/>
          </p:nvPr>
        </p:nvSpPr>
        <p:spPr>
          <a:xfrm>
            <a:off x="7345109" y="4800885"/>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51" name="Oval 50"/>
          <p:cNvSpPr/>
          <p:nvPr userDrawn="1"/>
        </p:nvSpPr>
        <p:spPr>
          <a:xfrm>
            <a:off x="6433975" y="5354087"/>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Placeholder 10"/>
          <p:cNvSpPr>
            <a:spLocks noGrp="1"/>
          </p:cNvSpPr>
          <p:nvPr>
            <p:ph type="body" sz="quarter" idx="26" hasCustomPrompt="1"/>
          </p:nvPr>
        </p:nvSpPr>
        <p:spPr>
          <a:xfrm>
            <a:off x="7345109" y="5474918"/>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53" name="Oval 52"/>
          <p:cNvSpPr/>
          <p:nvPr userDrawn="1"/>
        </p:nvSpPr>
        <p:spPr>
          <a:xfrm>
            <a:off x="912223" y="6026886"/>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p:cNvSpPr>
            <a:spLocks noGrp="1"/>
          </p:cNvSpPr>
          <p:nvPr>
            <p:ph type="body" sz="quarter" idx="27" hasCustomPrompt="1"/>
          </p:nvPr>
        </p:nvSpPr>
        <p:spPr>
          <a:xfrm>
            <a:off x="1823357" y="6147717"/>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55" name="Oval 54"/>
          <p:cNvSpPr/>
          <p:nvPr userDrawn="1"/>
        </p:nvSpPr>
        <p:spPr>
          <a:xfrm>
            <a:off x="6433975" y="6026886"/>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10"/>
          <p:cNvSpPr>
            <a:spLocks noGrp="1"/>
          </p:cNvSpPr>
          <p:nvPr>
            <p:ph type="body" sz="quarter" idx="28" hasCustomPrompt="1"/>
          </p:nvPr>
        </p:nvSpPr>
        <p:spPr>
          <a:xfrm>
            <a:off x="7345109" y="6147717"/>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pic>
        <p:nvPicPr>
          <p:cNvPr id="57" name="Picture 5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11497" y="2640718"/>
            <a:ext cx="546100" cy="546100"/>
          </a:xfrm>
          <a:prstGeom prst="rect">
            <a:avLst/>
          </a:prstGeom>
        </p:spPr>
      </p:pic>
      <p:pic>
        <p:nvPicPr>
          <p:cNvPr id="58" name="Picture 5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34156" y="2640718"/>
            <a:ext cx="546100" cy="546100"/>
          </a:xfrm>
          <a:prstGeom prst="rect">
            <a:avLst/>
          </a:prstGeom>
        </p:spPr>
      </p:pic>
      <p:sp>
        <p:nvSpPr>
          <p:cNvPr id="59" name="TextBox 58"/>
          <p:cNvSpPr txBox="1"/>
          <p:nvPr userDrawn="1"/>
        </p:nvSpPr>
        <p:spPr>
          <a:xfrm>
            <a:off x="253274" y="-600165"/>
            <a:ext cx="6879046" cy="369332"/>
          </a:xfrm>
          <a:prstGeom prst="rect">
            <a:avLst/>
          </a:prstGeom>
          <a:noFill/>
        </p:spPr>
        <p:txBody>
          <a:bodyPr wrap="square" rtlCol="0">
            <a:spAutoFit/>
          </a:bodyPr>
          <a:lstStyle/>
          <a:p>
            <a:r>
              <a:rPr lang="en-US" dirty="0"/>
              <a:t>Delete any</a:t>
            </a:r>
            <a:r>
              <a:rPr lang="en-US" baseline="0" dirty="0"/>
              <a:t> </a:t>
            </a:r>
            <a:r>
              <a:rPr lang="en-US" dirty="0"/>
              <a:t>unnecessary social media placeholders in the slide</a:t>
            </a:r>
            <a:r>
              <a:rPr lang="en-US" baseline="0" dirty="0"/>
              <a:t> master</a:t>
            </a:r>
            <a:r>
              <a:rPr lang="en-US" dirty="0"/>
              <a:t>.</a:t>
            </a:r>
          </a:p>
        </p:txBody>
      </p:sp>
      <p:sp>
        <p:nvSpPr>
          <p:cNvPr id="60" name="TextBox 59"/>
          <p:cNvSpPr txBox="1"/>
          <p:nvPr userDrawn="1"/>
        </p:nvSpPr>
        <p:spPr>
          <a:xfrm>
            <a:off x="911497" y="670169"/>
            <a:ext cx="10020663" cy="1015663"/>
          </a:xfrm>
          <a:prstGeom prst="rect">
            <a:avLst/>
          </a:prstGeom>
          <a:noFill/>
        </p:spPr>
        <p:txBody>
          <a:bodyPr wrap="square" rtlCol="0">
            <a:spAutoFit/>
          </a:bodyPr>
          <a:lstStyle/>
          <a:p>
            <a:r>
              <a:rPr lang="en-US" sz="6000" dirty="0">
                <a:solidFill>
                  <a:srgbClr val="232C67"/>
                </a:solidFill>
                <a:latin typeface="Museo Slab 500" charset="0"/>
                <a:ea typeface="Museo Slab 500" charset="0"/>
                <a:cs typeface="Museo Slab 500" charset="0"/>
              </a:rPr>
              <a:t>Contact Info</a:t>
            </a:r>
          </a:p>
        </p:txBody>
      </p:sp>
      <p:sp>
        <p:nvSpPr>
          <p:cNvPr id="62" name="Text Placeholder 61"/>
          <p:cNvSpPr>
            <a:spLocks noGrp="1"/>
          </p:cNvSpPr>
          <p:nvPr>
            <p:ph type="body" sz="quarter" idx="29" hasCustomPrompt="1"/>
          </p:nvPr>
        </p:nvSpPr>
        <p:spPr>
          <a:xfrm>
            <a:off x="1824038" y="2763838"/>
            <a:ext cx="3906202" cy="304800"/>
          </a:xfrm>
        </p:spPr>
        <p:txBody>
          <a:bodyPr>
            <a:noAutofit/>
          </a:bodyPr>
          <a:lstStyle>
            <a:lvl1pPr>
              <a:defRPr sz="1600">
                <a:latin typeface="+mn-lt"/>
              </a:defRPr>
            </a:lvl1pPr>
          </a:lstStyle>
          <a:p>
            <a:pPr lvl="0"/>
            <a:r>
              <a:rPr lang="en-US" dirty="0"/>
              <a:t>Insert General Email Address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Thank-You Slide">
    <p:bg>
      <p:bgPr>
        <a:solidFill>
          <a:schemeClr val="bg1"/>
        </a:solidFill>
        <a:effectLst/>
      </p:bgPr>
    </p:bg>
    <p:spTree>
      <p:nvGrpSpPr>
        <p:cNvPr id="1" name=""/>
        <p:cNvGrpSpPr/>
        <p:nvPr/>
      </p:nvGrpSpPr>
      <p:grpSpPr>
        <a:xfrm>
          <a:off x="0" y="0"/>
          <a:ext cx="0" cy="0"/>
          <a:chOff x="0" y="0"/>
          <a:chExt cx="0" cy="0"/>
        </a:xfrm>
      </p:grpSpPr>
      <p:sp>
        <p:nvSpPr>
          <p:cNvPr id="3" name="Rounded Rectangle 2">
            <a:extLst>
              <a:ext uri="{C183D7F6-B498-43B3-948B-1728B52AA6E4}">
                <adec:decorative xmlns:adec="http://schemas.microsoft.com/office/drawing/2017/decorative" val="1"/>
              </a:ext>
            </a:extLst>
          </p:cNvPr>
          <p:cNvSpPr/>
          <p:nvPr userDrawn="1"/>
        </p:nvSpPr>
        <p:spPr>
          <a:xfrm>
            <a:off x="0" y="0"/>
            <a:ext cx="12192000" cy="6858000"/>
          </a:xfrm>
          <a:prstGeom prst="roundRect">
            <a:avLst>
              <a:gd name="adj" fmla="val 0"/>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3"/>
          <p:cNvSpPr>
            <a:spLocks noGrp="1"/>
          </p:cNvSpPr>
          <p:nvPr>
            <p:ph type="body" sz="quarter" idx="13" hasCustomPrompt="1"/>
          </p:nvPr>
        </p:nvSpPr>
        <p:spPr>
          <a:xfrm>
            <a:off x="1001486" y="613863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9" name="Text Placeholder 3"/>
          <p:cNvSpPr>
            <a:spLocks noGrp="1"/>
          </p:cNvSpPr>
          <p:nvPr>
            <p:ph type="body" sz="quarter" idx="14" hasCustomPrompt="1"/>
          </p:nvPr>
        </p:nvSpPr>
        <p:spPr>
          <a:xfrm>
            <a:off x="1001486" y="5724968"/>
            <a:ext cx="5203371" cy="365125"/>
          </a:xfrm>
        </p:spPr>
        <p:txBody>
          <a:bodyPr anchor="ctr">
            <a:normAutofit/>
          </a:bodyPr>
          <a:lstStyle>
            <a:lvl1pPr>
              <a:defRPr sz="1600" b="1" baseline="0">
                <a:solidFill>
                  <a:schemeClr val="bg1"/>
                </a:solidFill>
                <a:latin typeface="Museo Slab 500" charset="0"/>
                <a:ea typeface="Museo Slab 500" charset="0"/>
                <a:cs typeface="Museo Slab 500" charset="0"/>
              </a:defRPr>
            </a:lvl1pPr>
          </a:lstStyle>
          <a:p>
            <a:pPr lvl="0"/>
            <a:r>
              <a:rPr lang="en-US" dirty="0"/>
              <a:t>Insert Presentation Title</a:t>
            </a:r>
          </a:p>
        </p:txBody>
      </p:sp>
      <p:pic>
        <p:nvPicPr>
          <p:cNvPr id="7" name="Picture 6" descr="Colorado Department of Higher Education logo">
            <a:extLst>
              <a:ext uri="{FF2B5EF4-FFF2-40B4-BE49-F238E27FC236}">
                <a16:creationId xmlns:a16="http://schemas.microsoft.com/office/drawing/2014/main" id="{FC2F28FA-B690-0742-9B20-3B0A81DFDBB1}"/>
              </a:ext>
            </a:extLst>
          </p:cNvPr>
          <p:cNvPicPr>
            <a:picLocks noChangeAspect="1"/>
          </p:cNvPicPr>
          <p:nvPr userDrawn="1"/>
        </p:nvPicPr>
        <p:blipFill>
          <a:blip r:embed="rId2"/>
          <a:srcRect/>
          <a:stretch/>
        </p:blipFill>
        <p:spPr>
          <a:xfrm>
            <a:off x="8753656" y="5840398"/>
            <a:ext cx="2523944" cy="499390"/>
          </a:xfrm>
          <a:prstGeom prst="rect">
            <a:avLst/>
          </a:prstGeom>
        </p:spPr>
      </p:pic>
      <p:sp>
        <p:nvSpPr>
          <p:cNvPr id="10" name="Rectangle 9">
            <a:extLst>
              <a:ext uri="{FF2B5EF4-FFF2-40B4-BE49-F238E27FC236}">
                <a16:creationId xmlns:a16="http://schemas.microsoft.com/office/drawing/2014/main" id="{7E1BF396-C4E8-D448-A67E-EAF24706010F}"/>
              </a:ext>
            </a:extLst>
          </p:cNvPr>
          <p:cNvSpPr/>
          <p:nvPr userDrawn="1"/>
        </p:nvSpPr>
        <p:spPr>
          <a:xfrm>
            <a:off x="0" y="329184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losing Thank-You Slide">
    <p:bg>
      <p:bgPr>
        <a:solidFill>
          <a:schemeClr val="bg1"/>
        </a:solidFill>
        <a:effectLst/>
      </p:bgPr>
    </p:bg>
    <p:spTree>
      <p:nvGrpSpPr>
        <p:cNvPr id="1" name=""/>
        <p:cNvGrpSpPr/>
        <p:nvPr/>
      </p:nvGrpSpPr>
      <p:grpSpPr>
        <a:xfrm>
          <a:off x="0" y="0"/>
          <a:ext cx="0" cy="0"/>
          <a:chOff x="0" y="0"/>
          <a:chExt cx="0" cy="0"/>
        </a:xfrm>
      </p:grpSpPr>
      <p:sp>
        <p:nvSpPr>
          <p:cNvPr id="3" name="Rounded Rectangle 2">
            <a:extLst>
              <a:ext uri="{C183D7F6-B498-43B3-948B-1728B52AA6E4}">
                <adec:decorative xmlns:adec="http://schemas.microsoft.com/office/drawing/2017/decorative" val="1"/>
              </a:ext>
            </a:extLst>
          </p:cNvPr>
          <p:cNvSpPr/>
          <p:nvPr userDrawn="1"/>
        </p:nvSpPr>
        <p:spPr>
          <a:xfrm>
            <a:off x="0" y="0"/>
            <a:ext cx="12192000" cy="6858000"/>
          </a:xfrm>
          <a:prstGeom prst="roundRect">
            <a:avLst>
              <a:gd name="adj" fmla="val 0"/>
            </a:avLst>
          </a:prstGeom>
          <a:solidFill>
            <a:srgbClr val="232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3"/>
          <p:cNvSpPr>
            <a:spLocks noGrp="1"/>
          </p:cNvSpPr>
          <p:nvPr>
            <p:ph type="body" sz="quarter" idx="13" hasCustomPrompt="1"/>
          </p:nvPr>
        </p:nvSpPr>
        <p:spPr>
          <a:xfrm>
            <a:off x="1001486" y="613863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9" name="Text Placeholder 3"/>
          <p:cNvSpPr>
            <a:spLocks noGrp="1"/>
          </p:cNvSpPr>
          <p:nvPr>
            <p:ph type="body" sz="quarter" idx="14" hasCustomPrompt="1"/>
          </p:nvPr>
        </p:nvSpPr>
        <p:spPr>
          <a:xfrm>
            <a:off x="1001486" y="5724968"/>
            <a:ext cx="5203371" cy="365125"/>
          </a:xfrm>
        </p:spPr>
        <p:txBody>
          <a:bodyPr anchor="ctr">
            <a:normAutofit/>
          </a:bodyPr>
          <a:lstStyle>
            <a:lvl1pPr>
              <a:defRPr sz="1600" b="1" baseline="0">
                <a:solidFill>
                  <a:schemeClr val="bg1"/>
                </a:solidFill>
                <a:latin typeface="Museo Slab 500" charset="0"/>
                <a:ea typeface="Museo Slab 500" charset="0"/>
                <a:cs typeface="Museo Slab 500" charset="0"/>
              </a:defRPr>
            </a:lvl1pPr>
          </a:lstStyle>
          <a:p>
            <a:pPr lvl="0"/>
            <a:r>
              <a:rPr lang="en-US" dirty="0"/>
              <a:t>Insert Presentation Title</a:t>
            </a:r>
          </a:p>
        </p:txBody>
      </p:sp>
      <p:pic>
        <p:nvPicPr>
          <p:cNvPr id="7" name="Picture 6" descr="Colorado Department of Higher Education logo">
            <a:extLst>
              <a:ext uri="{FF2B5EF4-FFF2-40B4-BE49-F238E27FC236}">
                <a16:creationId xmlns:a16="http://schemas.microsoft.com/office/drawing/2014/main" id="{FC2F28FA-B690-0742-9B20-3B0A81DFDBB1}"/>
              </a:ext>
            </a:extLst>
          </p:cNvPr>
          <p:cNvPicPr>
            <a:picLocks noChangeAspect="1"/>
          </p:cNvPicPr>
          <p:nvPr userDrawn="1"/>
        </p:nvPicPr>
        <p:blipFill>
          <a:blip r:embed="rId2"/>
          <a:srcRect/>
          <a:stretch/>
        </p:blipFill>
        <p:spPr>
          <a:xfrm>
            <a:off x="8753656" y="5840398"/>
            <a:ext cx="2523944" cy="499390"/>
          </a:xfrm>
          <a:prstGeom prst="rect">
            <a:avLst/>
          </a:prstGeom>
        </p:spPr>
      </p:pic>
      <p:sp>
        <p:nvSpPr>
          <p:cNvPr id="10" name="Rectangle 9">
            <a:extLst>
              <a:ext uri="{FF2B5EF4-FFF2-40B4-BE49-F238E27FC236}">
                <a16:creationId xmlns:a16="http://schemas.microsoft.com/office/drawing/2014/main" id="{44174416-DDD2-9E44-A106-9725CD8E048D}"/>
              </a:ext>
            </a:extLst>
          </p:cNvPr>
          <p:cNvSpPr/>
          <p:nvPr userDrawn="1"/>
        </p:nvSpPr>
        <p:spPr>
          <a:xfrm>
            <a:off x="0" y="329184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8629696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losing Thank-You Slide">
    <p:bg>
      <p:bgPr>
        <a:solidFill>
          <a:srgbClr val="6CC049"/>
        </a:solidFill>
        <a:effectLst/>
      </p:bgPr>
    </p:bg>
    <p:spTree>
      <p:nvGrpSpPr>
        <p:cNvPr id="1" name=""/>
        <p:cNvGrpSpPr/>
        <p:nvPr/>
      </p:nvGrpSpPr>
      <p:grpSpPr>
        <a:xfrm>
          <a:off x="0" y="0"/>
          <a:ext cx="0" cy="0"/>
          <a:chOff x="0" y="0"/>
          <a:chExt cx="0" cy="0"/>
        </a:xfrm>
      </p:grpSpPr>
      <p:sp>
        <p:nvSpPr>
          <p:cNvPr id="3" name="Rounded Rectangle 2">
            <a:extLst>
              <a:ext uri="{C183D7F6-B498-43B3-948B-1728B52AA6E4}">
                <adec:decorative xmlns:adec="http://schemas.microsoft.com/office/drawing/2017/decorative" val="1"/>
              </a:ext>
            </a:extLst>
          </p:cNvPr>
          <p:cNvSpPr/>
          <p:nvPr userDrawn="1"/>
        </p:nvSpPr>
        <p:spPr>
          <a:xfrm>
            <a:off x="0" y="0"/>
            <a:ext cx="12192000" cy="6858000"/>
          </a:xfrm>
          <a:prstGeom prst="roundRect">
            <a:avLst>
              <a:gd name="adj" fmla="val 0"/>
            </a:avLst>
          </a:prstGeom>
          <a:solidFill>
            <a:srgbClr val="6CC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3"/>
          <p:cNvSpPr>
            <a:spLocks noGrp="1"/>
          </p:cNvSpPr>
          <p:nvPr>
            <p:ph type="body" sz="quarter" idx="13" hasCustomPrompt="1"/>
          </p:nvPr>
        </p:nvSpPr>
        <p:spPr>
          <a:xfrm>
            <a:off x="1001486" y="613863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9" name="Text Placeholder 3"/>
          <p:cNvSpPr>
            <a:spLocks noGrp="1"/>
          </p:cNvSpPr>
          <p:nvPr>
            <p:ph type="body" sz="quarter" idx="14" hasCustomPrompt="1"/>
          </p:nvPr>
        </p:nvSpPr>
        <p:spPr>
          <a:xfrm>
            <a:off x="1001486" y="5724968"/>
            <a:ext cx="5203371" cy="365125"/>
          </a:xfrm>
        </p:spPr>
        <p:txBody>
          <a:bodyPr anchor="ctr">
            <a:normAutofit/>
          </a:bodyPr>
          <a:lstStyle>
            <a:lvl1pPr>
              <a:defRPr sz="1600" b="1" baseline="0">
                <a:solidFill>
                  <a:schemeClr val="bg1"/>
                </a:solidFill>
                <a:latin typeface="Museo Slab 500" charset="0"/>
                <a:ea typeface="Museo Slab 500" charset="0"/>
                <a:cs typeface="Museo Slab 500" charset="0"/>
              </a:defRPr>
            </a:lvl1pPr>
          </a:lstStyle>
          <a:p>
            <a:pPr lvl="0"/>
            <a:r>
              <a:rPr lang="en-US" dirty="0"/>
              <a:t>Insert Presentation Title</a:t>
            </a:r>
          </a:p>
        </p:txBody>
      </p:sp>
      <p:pic>
        <p:nvPicPr>
          <p:cNvPr id="7" name="Picture 6" descr="Colorado Department of Higher Education logo">
            <a:extLst>
              <a:ext uri="{FF2B5EF4-FFF2-40B4-BE49-F238E27FC236}">
                <a16:creationId xmlns:a16="http://schemas.microsoft.com/office/drawing/2014/main" id="{FC2F28FA-B690-0742-9B20-3B0A81DFDBB1}"/>
              </a:ext>
            </a:extLst>
          </p:cNvPr>
          <p:cNvPicPr>
            <a:picLocks noChangeAspect="1"/>
          </p:cNvPicPr>
          <p:nvPr userDrawn="1"/>
        </p:nvPicPr>
        <p:blipFill>
          <a:blip r:embed="rId2"/>
          <a:srcRect/>
          <a:stretch/>
        </p:blipFill>
        <p:spPr>
          <a:xfrm>
            <a:off x="8753656" y="5840398"/>
            <a:ext cx="2523944" cy="499390"/>
          </a:xfrm>
          <a:prstGeom prst="rect">
            <a:avLst/>
          </a:prstGeom>
        </p:spPr>
      </p:pic>
      <p:sp>
        <p:nvSpPr>
          <p:cNvPr id="10" name="Rectangle 9">
            <a:extLst>
              <a:ext uri="{FF2B5EF4-FFF2-40B4-BE49-F238E27FC236}">
                <a16:creationId xmlns:a16="http://schemas.microsoft.com/office/drawing/2014/main" id="{3686A48A-2342-804A-9CEB-70A4DB2CBEE3}"/>
              </a:ext>
            </a:extLst>
          </p:cNvPr>
          <p:cNvSpPr/>
          <p:nvPr userDrawn="1"/>
        </p:nvSpPr>
        <p:spPr>
          <a:xfrm>
            <a:off x="0" y="3291840"/>
            <a:ext cx="12207240" cy="1371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308034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ound Same Side Corner Rectangle 11"/>
          <p:cNvSpPr/>
          <p:nvPr userDrawn="1"/>
        </p:nvSpPr>
        <p:spPr>
          <a:xfrm rot="10800000">
            <a:off x="-5" y="0"/>
            <a:ext cx="12192001" cy="6858000"/>
          </a:xfrm>
          <a:prstGeom prst="round2Same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6" name="Rounded Rectangle 5">
            <a:extLst>
              <a:ext uri="{FF2B5EF4-FFF2-40B4-BE49-F238E27FC236}">
                <a16:creationId xmlns:a16="http://schemas.microsoft.com/office/drawing/2014/main" id="{E0FA04CD-0ACB-F840-B74F-2066F4AB4DA3}"/>
              </a:ext>
            </a:extLst>
          </p:cNvPr>
          <p:cNvSpPr/>
          <p:nvPr userDrawn="1"/>
        </p:nvSpPr>
        <p:spPr>
          <a:xfrm>
            <a:off x="343377" y="315409"/>
            <a:ext cx="11458936" cy="6204031"/>
          </a:xfrm>
          <a:prstGeom prst="roundRect">
            <a:avLst>
              <a:gd name="adj" fmla="val 0"/>
            </a:avLst>
          </a:prstGeom>
          <a:solidFill>
            <a:schemeClr val="accent2"/>
          </a:solidFill>
          <a:ln w="50800">
            <a:no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458685" y="1560264"/>
            <a:ext cx="9274627" cy="1680213"/>
          </a:xfrm>
        </p:spPr>
        <p:txBody>
          <a:bodyPr>
            <a:noAutofit/>
          </a:bodyPr>
          <a:lstStyle>
            <a:lvl1pPr algn="ctr">
              <a:defRPr sz="6000" b="0" i="0">
                <a:solidFill>
                  <a:schemeClr val="bg1"/>
                </a:solidFill>
                <a:effectLst>
                  <a:outerShdw blurRad="50800" dist="38100" dir="2700000" algn="tl" rotWithShape="0">
                    <a:prstClr val="black">
                      <a:alpha val="40000"/>
                    </a:prstClr>
                  </a:outerShdw>
                </a:effectLst>
                <a:latin typeface="Museo Slab 500" charset="0"/>
                <a:ea typeface="Museo Slab 500" charset="0"/>
                <a:cs typeface="Museo Slab 500" charset="0"/>
              </a:defRPr>
            </a:lvl1pPr>
          </a:lstStyle>
          <a:p>
            <a:r>
              <a:rPr lang="en-US" dirty="0"/>
              <a:t>Click to edit section title</a:t>
            </a:r>
          </a:p>
        </p:txBody>
      </p:sp>
      <p:sp>
        <p:nvSpPr>
          <p:cNvPr id="11" name="Text Placeholder 10"/>
          <p:cNvSpPr>
            <a:spLocks noGrp="1"/>
          </p:cNvSpPr>
          <p:nvPr>
            <p:ph type="body" sz="quarter" idx="12" hasCustomPrompt="1"/>
          </p:nvPr>
        </p:nvSpPr>
        <p:spPr>
          <a:xfrm>
            <a:off x="1458685" y="3533607"/>
            <a:ext cx="9274627" cy="2388867"/>
          </a:xfrm>
        </p:spPr>
        <p:txBody>
          <a:bodyPr>
            <a:normAutofit/>
          </a:bodyPr>
          <a:lstStyle>
            <a:lvl1pPr marL="0" indent="0" algn="ctr">
              <a:buNone/>
              <a:defRPr sz="2400" b="0" i="0">
                <a:solidFill>
                  <a:schemeClr val="bg1"/>
                </a:solidFill>
                <a:latin typeface="+mn-lt"/>
                <a:ea typeface="Trebuchet MS" charset="0"/>
                <a:cs typeface="Trebuchet MS" charset="0"/>
              </a:defRPr>
            </a:lvl1pPr>
          </a:lstStyle>
          <a:p>
            <a:pPr lvl="0"/>
            <a:r>
              <a:rPr lang="en-US" dirty="0"/>
              <a:t>Click to edit subtitle or section introduction</a:t>
            </a:r>
          </a:p>
        </p:txBody>
      </p:sp>
      <p:sp>
        <p:nvSpPr>
          <p:cNvPr id="7" name="Rounded Rectangle 6">
            <a:extLst>
              <a:ext uri="{FF2B5EF4-FFF2-40B4-BE49-F238E27FC236}">
                <a16:creationId xmlns:a16="http://schemas.microsoft.com/office/drawing/2014/main" id="{0E0A828F-03B5-FB4E-9CCA-0F904312E483}"/>
              </a:ext>
            </a:extLst>
          </p:cNvPr>
          <p:cNvSpPr/>
          <p:nvPr userDrawn="1"/>
        </p:nvSpPr>
        <p:spPr>
          <a:xfrm>
            <a:off x="671332" y="731523"/>
            <a:ext cx="10799180" cy="5484082"/>
          </a:xfrm>
          <a:prstGeom prst="roundRect">
            <a:avLst>
              <a:gd name="adj" fmla="val 0"/>
            </a:avLst>
          </a:prstGeom>
          <a:noFill/>
          <a:ln w="50800">
            <a:solidFill>
              <a:schemeClr val="accent2">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ound Same Side Corner Rectangle 11"/>
          <p:cNvSpPr/>
          <p:nvPr userDrawn="1"/>
        </p:nvSpPr>
        <p:spPr>
          <a:xfrm rot="10800000">
            <a:off x="-4" y="0"/>
            <a:ext cx="12192001" cy="3383278"/>
          </a:xfrm>
          <a:prstGeom prst="round2SameRect">
            <a:avLst>
              <a:gd name="adj1" fmla="val 0"/>
              <a:gd name="adj2" fmla="val 0"/>
            </a:avLst>
          </a:prstGeom>
          <a:solidFill>
            <a:srgbClr val="232C6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2" name="Title 1"/>
          <p:cNvSpPr>
            <a:spLocks noGrp="1"/>
          </p:cNvSpPr>
          <p:nvPr>
            <p:ph type="title" hasCustomPrompt="1"/>
          </p:nvPr>
        </p:nvSpPr>
        <p:spPr>
          <a:xfrm>
            <a:off x="1458685" y="1097277"/>
            <a:ext cx="9274627" cy="1680213"/>
          </a:xfrm>
        </p:spPr>
        <p:txBody>
          <a:bodyPr>
            <a:noAutofit/>
          </a:bodyPr>
          <a:lstStyle>
            <a:lvl1pPr algn="ctr">
              <a:defRPr sz="6000" b="0" i="0">
                <a:solidFill>
                  <a:schemeClr val="bg1"/>
                </a:solidFill>
                <a:effectLst>
                  <a:outerShdw blurRad="50800" dist="38100" dir="2700000" algn="tl" rotWithShape="0">
                    <a:prstClr val="black">
                      <a:alpha val="40000"/>
                    </a:prstClr>
                  </a:outerShdw>
                </a:effectLst>
                <a:latin typeface="Museo Slab 500" charset="0"/>
                <a:ea typeface="Museo Slab 500" charset="0"/>
                <a:cs typeface="Museo Slab 500" charset="0"/>
              </a:defRPr>
            </a:lvl1pPr>
          </a:lstStyle>
          <a:p>
            <a:r>
              <a:rPr lang="en-US" dirty="0"/>
              <a:t>Click to edit section title</a:t>
            </a:r>
          </a:p>
        </p:txBody>
      </p:sp>
      <p:sp>
        <p:nvSpPr>
          <p:cNvPr id="11" name="Text Placeholder 10"/>
          <p:cNvSpPr>
            <a:spLocks noGrp="1"/>
          </p:cNvSpPr>
          <p:nvPr>
            <p:ph type="body" sz="quarter" idx="12" hasCustomPrompt="1"/>
          </p:nvPr>
        </p:nvSpPr>
        <p:spPr>
          <a:xfrm>
            <a:off x="1458685" y="3737610"/>
            <a:ext cx="9274627" cy="2388867"/>
          </a:xfrm>
        </p:spPr>
        <p:txBody>
          <a:bodyPr>
            <a:normAutofit/>
          </a:bodyPr>
          <a:lstStyle>
            <a:lvl1pPr marL="0" indent="0" algn="ctr">
              <a:buNone/>
              <a:defRPr sz="2400" b="0" i="0">
                <a:solidFill>
                  <a:schemeClr val="bg2">
                    <a:lumMod val="10000"/>
                  </a:schemeClr>
                </a:solidFill>
                <a:latin typeface="+mn-lt"/>
                <a:ea typeface="Trebuchet MS" charset="0"/>
                <a:cs typeface="Trebuchet MS" charset="0"/>
              </a:defRPr>
            </a:lvl1pPr>
          </a:lstStyle>
          <a:p>
            <a:pPr lvl="0"/>
            <a:r>
              <a:rPr lang="en-US" dirty="0"/>
              <a:t>Click to edit subtitle or section introduction</a:t>
            </a:r>
          </a:p>
        </p:txBody>
      </p:sp>
      <p:sp>
        <p:nvSpPr>
          <p:cNvPr id="3" name="Rectangle 2">
            <a:extLst>
              <a:ext uri="{FF2B5EF4-FFF2-40B4-BE49-F238E27FC236}">
                <a16:creationId xmlns:a16="http://schemas.microsoft.com/office/drawing/2014/main" id="{69A09D69-8D09-9C4E-8620-77241C2844C3}"/>
              </a:ext>
            </a:extLst>
          </p:cNvPr>
          <p:cNvSpPr/>
          <p:nvPr userDrawn="1"/>
        </p:nvSpPr>
        <p:spPr>
          <a:xfrm>
            <a:off x="-15240" y="3246119"/>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410099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ound Same Side Corner Rectangle 11"/>
          <p:cNvSpPr/>
          <p:nvPr userDrawn="1"/>
        </p:nvSpPr>
        <p:spPr>
          <a:xfrm rot="10800000">
            <a:off x="-4" y="0"/>
            <a:ext cx="12192001" cy="3383278"/>
          </a:xfrm>
          <a:prstGeom prst="round2SameRect">
            <a:avLst>
              <a:gd name="adj1" fmla="val 0"/>
              <a:gd name="adj2" fmla="val 0"/>
            </a:avLst>
          </a:prstGeom>
          <a:solidFill>
            <a:srgbClr val="6D3A5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2" name="Title 1"/>
          <p:cNvSpPr>
            <a:spLocks noGrp="1"/>
          </p:cNvSpPr>
          <p:nvPr>
            <p:ph type="title" hasCustomPrompt="1"/>
          </p:nvPr>
        </p:nvSpPr>
        <p:spPr>
          <a:xfrm>
            <a:off x="1458685" y="1097277"/>
            <a:ext cx="9274627" cy="1680213"/>
          </a:xfrm>
        </p:spPr>
        <p:txBody>
          <a:bodyPr>
            <a:noAutofit/>
          </a:bodyPr>
          <a:lstStyle>
            <a:lvl1pPr algn="ctr">
              <a:defRPr sz="6000" b="0" i="0">
                <a:solidFill>
                  <a:schemeClr val="bg1"/>
                </a:solidFill>
                <a:effectLst>
                  <a:outerShdw blurRad="50800" dist="38100" dir="2700000" algn="tl" rotWithShape="0">
                    <a:prstClr val="black">
                      <a:alpha val="40000"/>
                    </a:prstClr>
                  </a:outerShdw>
                </a:effectLst>
                <a:latin typeface="Museo Slab 500" charset="0"/>
                <a:ea typeface="Museo Slab 500" charset="0"/>
                <a:cs typeface="Museo Slab 500" charset="0"/>
              </a:defRPr>
            </a:lvl1pPr>
          </a:lstStyle>
          <a:p>
            <a:r>
              <a:rPr lang="en-US" dirty="0"/>
              <a:t>Click to edit section title</a:t>
            </a:r>
          </a:p>
        </p:txBody>
      </p:sp>
      <p:sp>
        <p:nvSpPr>
          <p:cNvPr id="11" name="Text Placeholder 10"/>
          <p:cNvSpPr>
            <a:spLocks noGrp="1"/>
          </p:cNvSpPr>
          <p:nvPr>
            <p:ph type="body" sz="quarter" idx="12" hasCustomPrompt="1"/>
          </p:nvPr>
        </p:nvSpPr>
        <p:spPr>
          <a:xfrm>
            <a:off x="1458685" y="3737610"/>
            <a:ext cx="9274627" cy="2388867"/>
          </a:xfrm>
        </p:spPr>
        <p:txBody>
          <a:bodyPr>
            <a:normAutofit/>
          </a:bodyPr>
          <a:lstStyle>
            <a:lvl1pPr marL="0" indent="0" algn="ctr">
              <a:buNone/>
              <a:defRPr sz="2400" b="0" i="0">
                <a:solidFill>
                  <a:schemeClr val="bg2">
                    <a:lumMod val="10000"/>
                  </a:schemeClr>
                </a:solidFill>
                <a:latin typeface="+mn-lt"/>
                <a:ea typeface="Trebuchet MS" charset="0"/>
                <a:cs typeface="Trebuchet MS" charset="0"/>
              </a:defRPr>
            </a:lvl1pPr>
          </a:lstStyle>
          <a:p>
            <a:pPr lvl="0"/>
            <a:r>
              <a:rPr lang="en-US" dirty="0"/>
              <a:t>Click to edit subtitle or section introduction</a:t>
            </a:r>
          </a:p>
        </p:txBody>
      </p:sp>
      <p:sp>
        <p:nvSpPr>
          <p:cNvPr id="3" name="Rectangle 2">
            <a:extLst>
              <a:ext uri="{FF2B5EF4-FFF2-40B4-BE49-F238E27FC236}">
                <a16:creationId xmlns:a16="http://schemas.microsoft.com/office/drawing/2014/main" id="{69A09D69-8D09-9C4E-8620-77241C2844C3}"/>
              </a:ext>
            </a:extLst>
          </p:cNvPr>
          <p:cNvSpPr/>
          <p:nvPr userDrawn="1"/>
        </p:nvSpPr>
        <p:spPr>
          <a:xfrm>
            <a:off x="-15240" y="3246119"/>
            <a:ext cx="12207240" cy="1371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4058166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e Title Slide">
    <p:bg>
      <p:bgPr>
        <a:solidFill>
          <a:srgbClr val="407CCA"/>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912223" y="1097278"/>
            <a:ext cx="10365377" cy="1524000"/>
          </a:xfrm>
        </p:spPr>
        <p:txBody>
          <a:bodyPr>
            <a:noAutofit/>
          </a:bodyPr>
          <a:lstStyle>
            <a:lvl1pPr algn="l">
              <a:defRPr sz="6000" b="0" i="0" baseline="0">
                <a:solidFill>
                  <a:srgbClr val="232C67"/>
                </a:solidFill>
                <a:latin typeface="Museo Slab 500" charset="0"/>
                <a:ea typeface="Museo Slab 500" charset="0"/>
                <a:cs typeface="Museo Slab 500" charset="0"/>
              </a:defRPr>
            </a:lvl1pPr>
          </a:lstStyle>
          <a:p>
            <a:r>
              <a:rPr lang="en-US" dirty="0"/>
              <a:t>Click to edit section title</a:t>
            </a:r>
          </a:p>
        </p:txBody>
      </p:sp>
      <p:sp>
        <p:nvSpPr>
          <p:cNvPr id="5" name="Text Placeholder 10"/>
          <p:cNvSpPr>
            <a:spLocks noGrp="1"/>
          </p:cNvSpPr>
          <p:nvPr>
            <p:ph type="body" sz="quarter" idx="12" hasCustomPrompt="1"/>
          </p:nvPr>
        </p:nvSpPr>
        <p:spPr>
          <a:xfrm>
            <a:off x="912223" y="2839454"/>
            <a:ext cx="10365377" cy="3287024"/>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subtitle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lternate Title Slide">
    <p:bg>
      <p:bgPr>
        <a:solidFill>
          <a:schemeClr val="accent1"/>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912223" y="1097278"/>
            <a:ext cx="10365377" cy="1524000"/>
          </a:xfrm>
        </p:spPr>
        <p:txBody>
          <a:bodyPr>
            <a:noAutofit/>
          </a:bodyPr>
          <a:lstStyle>
            <a:lvl1pPr algn="l">
              <a:defRPr sz="6000" b="0" i="0" baseline="0">
                <a:solidFill>
                  <a:srgbClr val="232C67"/>
                </a:solidFill>
                <a:latin typeface="Museo Slab 500" charset="0"/>
                <a:ea typeface="Museo Slab 500" charset="0"/>
                <a:cs typeface="Museo Slab 500" charset="0"/>
              </a:defRPr>
            </a:lvl1pPr>
          </a:lstStyle>
          <a:p>
            <a:r>
              <a:rPr lang="en-US" dirty="0"/>
              <a:t>Click to edit section title</a:t>
            </a:r>
          </a:p>
        </p:txBody>
      </p:sp>
      <p:sp>
        <p:nvSpPr>
          <p:cNvPr id="5" name="Text Placeholder 10"/>
          <p:cNvSpPr>
            <a:spLocks noGrp="1"/>
          </p:cNvSpPr>
          <p:nvPr>
            <p:ph type="body" sz="quarter" idx="12" hasCustomPrompt="1"/>
          </p:nvPr>
        </p:nvSpPr>
        <p:spPr>
          <a:xfrm>
            <a:off x="912223" y="2839454"/>
            <a:ext cx="10365377" cy="3287024"/>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subtitle</a:t>
            </a:r>
          </a:p>
        </p:txBody>
      </p:sp>
    </p:spTree>
    <p:extLst>
      <p:ext uri="{BB962C8B-B14F-4D97-AF65-F5344CB8AC3E}">
        <p14:creationId xmlns:p14="http://schemas.microsoft.com/office/powerpoint/2010/main" val="35742189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730885"/>
            <a:ext cx="10728960" cy="1306922"/>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403567"/>
            <a:ext cx="10728960" cy="3722913"/>
          </a:xfrm>
          <a:prstGeom prst="rect">
            <a:avLst/>
          </a:prstGeom>
        </p:spPr>
        <p:txBody>
          <a:bodyPr vert="horz" lIns="91440" tIns="45720" rIns="91440" bIns="45720" rtlCol="0">
            <a:normAutofit/>
          </a:bodyPr>
          <a:lstStyle/>
          <a:p>
            <a:pPr lvl="0"/>
            <a:r>
              <a:rPr lang="en-US" dirty="0"/>
              <a:t>Click to edit Master text styles</a:t>
            </a:r>
          </a:p>
        </p:txBody>
      </p:sp>
      <p:sp>
        <p:nvSpPr>
          <p:cNvPr id="5" name="Footer Placeholder 4"/>
          <p:cNvSpPr>
            <a:spLocks noGrp="1"/>
          </p:cNvSpPr>
          <p:nvPr>
            <p:ph type="ftr" sz="quarter" idx="3"/>
          </p:nvPr>
        </p:nvSpPr>
        <p:spPr>
          <a:xfrm>
            <a:off x="1001486" y="6356350"/>
            <a:ext cx="4114800" cy="365125"/>
          </a:xfrm>
          <a:prstGeom prst="rect">
            <a:avLst/>
          </a:prstGeom>
        </p:spPr>
        <p:txBody>
          <a:bodyPr vert="horz" lIns="91440" tIns="45720" rIns="91440" bIns="45720" rtlCol="0" anchor="ctr"/>
          <a:lstStyle>
            <a:lvl1pPr algn="l">
              <a:defRPr sz="1200" b="0" i="0">
                <a:solidFill>
                  <a:schemeClr val="bg2">
                    <a:lumMod val="10000"/>
                  </a:schemeClr>
                </a:solidFill>
                <a:latin typeface="Trebuchet MS" charset="0"/>
                <a:ea typeface="Trebuchet MS" charset="0"/>
                <a:cs typeface="Trebuchet MS" charset="0"/>
              </a:defRPr>
            </a:lvl1pPr>
          </a:lstStyle>
          <a:p>
            <a:endParaRPr lang="en-US" dirty="0"/>
          </a:p>
        </p:txBody>
      </p:sp>
    </p:spTree>
    <p:extLst>
      <p:ext uri="{BB962C8B-B14F-4D97-AF65-F5344CB8AC3E}">
        <p14:creationId xmlns:p14="http://schemas.microsoft.com/office/powerpoint/2010/main" val="916289357"/>
      </p:ext>
    </p:extLst>
  </p:cSld>
  <p:clrMap bg1="lt1" tx1="dk1" bg2="lt2" tx2="dk2" accent1="accent1" accent2="accent2" accent3="accent3" accent4="accent4" accent5="accent5" accent6="accent6" hlink="hlink" folHlink="folHlink"/>
  <p:sldLayoutIdLst>
    <p:sldLayoutId id="2147483730" r:id="rId1"/>
    <p:sldLayoutId id="2147483672" r:id="rId2"/>
    <p:sldLayoutId id="2147483673" r:id="rId3"/>
    <p:sldLayoutId id="2147483731" r:id="rId4"/>
    <p:sldLayoutId id="2147483675" r:id="rId5"/>
    <p:sldLayoutId id="2147483740" r:id="rId6"/>
    <p:sldLayoutId id="2147483741" r:id="rId7"/>
    <p:sldLayoutId id="2147483706" r:id="rId8"/>
    <p:sldLayoutId id="2147483742" r:id="rId9"/>
    <p:sldLayoutId id="2147483743" r:id="rId10"/>
    <p:sldLayoutId id="2147483676" r:id="rId11"/>
    <p:sldLayoutId id="2147483744" r:id="rId12"/>
    <p:sldLayoutId id="2147483745" r:id="rId13"/>
    <p:sldLayoutId id="2147483746" r:id="rId14"/>
    <p:sldLayoutId id="2147483677" r:id="rId15"/>
    <p:sldLayoutId id="2147483678" r:id="rId16"/>
    <p:sldLayoutId id="2147483679" r:id="rId17"/>
    <p:sldLayoutId id="2147483680" r:id="rId18"/>
    <p:sldLayoutId id="2147483681" r:id="rId19"/>
    <p:sldLayoutId id="2147483682" r:id="rId20"/>
    <p:sldLayoutId id="2147483747" r:id="rId21"/>
    <p:sldLayoutId id="2147483748" r:id="rId22"/>
    <p:sldLayoutId id="2147483749" r:id="rId23"/>
    <p:sldLayoutId id="2147483738" r:id="rId24"/>
    <p:sldLayoutId id="2147483750" r:id="rId25"/>
    <p:sldLayoutId id="2147483751" r:id="rId26"/>
    <p:sldLayoutId id="2147483752" r:id="rId27"/>
    <p:sldLayoutId id="2147483684" r:id="rId28"/>
    <p:sldLayoutId id="2147483685" r:id="rId29"/>
    <p:sldLayoutId id="2147483687" r:id="rId30"/>
    <p:sldLayoutId id="2147483734" r:id="rId31"/>
    <p:sldLayoutId id="2147483758" r:id="rId32"/>
    <p:sldLayoutId id="2147483737" r:id="rId33"/>
    <p:sldLayoutId id="2147483736" r:id="rId34"/>
    <p:sldLayoutId id="2147483735" r:id="rId35"/>
    <p:sldLayoutId id="2147483739" r:id="rId36"/>
    <p:sldLayoutId id="2147483683" r:id="rId37"/>
    <p:sldLayoutId id="2147483686" r:id="rId38"/>
    <p:sldLayoutId id="2147483753" r:id="rId39"/>
    <p:sldLayoutId id="2147483754" r:id="rId40"/>
    <p:sldLayoutId id="2147483755" r:id="rId41"/>
    <p:sldLayoutId id="2147483688" r:id="rId42"/>
    <p:sldLayoutId id="2147483756" r:id="rId43"/>
    <p:sldLayoutId id="2147483757" r:id="rId44"/>
    <p:sldLayoutId id="2147483689" r:id="rId45"/>
    <p:sldLayoutId id="2147483693" r:id="rId46"/>
    <p:sldLayoutId id="2147483690" r:id="rId47"/>
    <p:sldLayoutId id="2147483732" r:id="rId48"/>
    <p:sldLayoutId id="2147483733" r:id="rId49"/>
  </p:sldLayoutIdLst>
  <p:txStyles>
    <p:titleStyle>
      <a:lvl1pPr algn="l" defTabSz="914400" rtl="0" eaLnBrk="1" latinLnBrk="0" hangingPunct="1">
        <a:lnSpc>
          <a:spcPct val="90000"/>
        </a:lnSpc>
        <a:spcBef>
          <a:spcPct val="0"/>
        </a:spcBef>
        <a:buNone/>
        <a:defRPr sz="4000" b="1" kern="1200">
          <a:solidFill>
            <a:schemeClr val="bg2">
              <a:lumMod val="10000"/>
            </a:schemeClr>
          </a:solidFill>
          <a:latin typeface="Museo Slab 500" panose="02000000000000000000" pitchFamily="2" charset="77"/>
          <a:ea typeface="Museo Slab 500" panose="02000000000000000000" pitchFamily="2" charset="77"/>
          <a:cs typeface="Museo Slab 500" panose="02000000000000000000" pitchFamily="2" charset="77"/>
        </a:defRPr>
      </a:lvl1pPr>
    </p:titleStyle>
    <p:bodyStyle>
      <a:lvl1pPr marL="0" indent="0" algn="l" defTabSz="914400" rtl="0" eaLnBrk="1" latinLnBrk="0" hangingPunct="1">
        <a:lnSpc>
          <a:spcPct val="90000"/>
        </a:lnSpc>
        <a:spcBef>
          <a:spcPts val="1000"/>
        </a:spcBef>
        <a:buFont typeface="Arial"/>
        <a:buNone/>
        <a:defRPr sz="2800" b="0" i="0" kern="1200">
          <a:solidFill>
            <a:schemeClr val="bg2">
              <a:lumMod val="10000"/>
            </a:schemeClr>
          </a:solidFill>
          <a:latin typeface="+mn-lt"/>
          <a:ea typeface="Trebuchet MS" charset="0"/>
          <a:cs typeface="Trebuchet MS"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1" y="814705"/>
            <a:ext cx="10363200" cy="2067040"/>
          </a:xfrm>
        </p:spPr>
        <p:txBody>
          <a:bodyPr/>
          <a:lstStyle/>
          <a:p>
            <a:r>
              <a:rPr lang="en-US" sz="7500" dirty="0"/>
              <a:t>Higher Education Funding Allocation Model</a:t>
            </a:r>
            <a:endParaRPr lang="en-US" sz="7500" i="1" dirty="0"/>
          </a:p>
        </p:txBody>
      </p:sp>
      <p:sp>
        <p:nvSpPr>
          <p:cNvPr id="11" name="Text Placeholder 10"/>
          <p:cNvSpPr>
            <a:spLocks noGrp="1"/>
          </p:cNvSpPr>
          <p:nvPr>
            <p:ph type="body" sz="quarter" idx="13"/>
          </p:nvPr>
        </p:nvSpPr>
        <p:spPr/>
        <p:txBody>
          <a:bodyPr/>
          <a:lstStyle/>
          <a:p>
            <a:pPr lvl="0"/>
            <a:r>
              <a:rPr lang="en-US" dirty="0"/>
              <a:t>September 13, 2024</a:t>
            </a:r>
          </a:p>
        </p:txBody>
      </p:sp>
    </p:spTree>
    <p:extLst>
      <p:ext uri="{BB962C8B-B14F-4D97-AF65-F5344CB8AC3E}">
        <p14:creationId xmlns:p14="http://schemas.microsoft.com/office/powerpoint/2010/main" val="1239997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460672" y="1244289"/>
            <a:ext cx="5454520" cy="5318450"/>
          </a:xfrm>
        </p:spPr>
        <p:txBody>
          <a:bodyPr>
            <a:normAutofit/>
          </a:bodyPr>
          <a:lstStyle/>
          <a:p>
            <a:pPr algn="ctr">
              <a:lnSpc>
                <a:spcPct val="150000"/>
              </a:lnSpc>
              <a:spcBef>
                <a:spcPts val="0"/>
              </a:spcBef>
            </a:pPr>
            <a:r>
              <a:rPr lang="en-US" b="1" dirty="0"/>
              <a:t>Current Performance Funding Metrics</a:t>
            </a:r>
          </a:p>
          <a:p>
            <a:pPr marL="342900" indent="-342900">
              <a:lnSpc>
                <a:spcPct val="150000"/>
              </a:lnSpc>
              <a:spcBef>
                <a:spcPts val="0"/>
              </a:spcBef>
              <a:buFont typeface="Arial" charset="0"/>
              <a:buChar char="•"/>
            </a:pPr>
            <a:r>
              <a:rPr lang="en-US" sz="1800" dirty="0"/>
              <a:t>Resident student full-time enrollment (FTE) [SURDS];</a:t>
            </a:r>
          </a:p>
          <a:p>
            <a:pPr marL="342900" indent="-342900">
              <a:lnSpc>
                <a:spcPct val="150000"/>
              </a:lnSpc>
              <a:spcBef>
                <a:spcPts val="0"/>
              </a:spcBef>
              <a:buFont typeface="Arial" charset="0"/>
              <a:buChar char="•"/>
            </a:pPr>
            <a:r>
              <a:rPr lang="en-US" sz="1800" dirty="0"/>
              <a:t>Resident first-generation UG student headcount [SURDS];</a:t>
            </a:r>
          </a:p>
          <a:p>
            <a:pPr marL="342900" indent="-342900">
              <a:lnSpc>
                <a:spcPct val="150000"/>
              </a:lnSpc>
              <a:spcBef>
                <a:spcPts val="0"/>
              </a:spcBef>
              <a:buFont typeface="Arial" charset="0"/>
              <a:buChar char="•"/>
            </a:pPr>
            <a:r>
              <a:rPr lang="en-US" sz="1800" dirty="0"/>
              <a:t>Credential completion [SURDS];</a:t>
            </a:r>
          </a:p>
          <a:p>
            <a:pPr marL="342900" indent="-342900">
              <a:lnSpc>
                <a:spcPct val="150000"/>
              </a:lnSpc>
              <a:spcBef>
                <a:spcPts val="0"/>
              </a:spcBef>
              <a:buFont typeface="Arial" charset="0"/>
              <a:buChar char="•"/>
            </a:pPr>
            <a:r>
              <a:rPr lang="en-US" sz="1800" dirty="0"/>
              <a:t>Resident Pell-eligible UG student population share [SURDS];</a:t>
            </a:r>
          </a:p>
          <a:p>
            <a:pPr marL="342900" indent="-342900">
              <a:lnSpc>
                <a:spcPct val="150000"/>
              </a:lnSpc>
              <a:spcBef>
                <a:spcPts val="0"/>
              </a:spcBef>
              <a:buFont typeface="Arial" charset="0"/>
              <a:buChar char="•"/>
            </a:pPr>
            <a:r>
              <a:rPr lang="en-US" sz="1800" dirty="0"/>
              <a:t>Resident underrepresented minority UG student population share [SURDS];</a:t>
            </a:r>
          </a:p>
          <a:p>
            <a:pPr marL="342900" indent="-342900">
              <a:lnSpc>
                <a:spcPct val="150000"/>
              </a:lnSpc>
              <a:spcBef>
                <a:spcPts val="0"/>
              </a:spcBef>
              <a:buFont typeface="Arial" charset="0"/>
              <a:buChar char="•"/>
            </a:pPr>
            <a:r>
              <a:rPr lang="en-US" sz="1800" dirty="0"/>
              <a:t>Retention rate [IPEDS];</a:t>
            </a:r>
          </a:p>
          <a:p>
            <a:pPr marL="342900" indent="-342900">
              <a:lnSpc>
                <a:spcPct val="150000"/>
              </a:lnSpc>
              <a:spcBef>
                <a:spcPts val="0"/>
              </a:spcBef>
              <a:buFont typeface="Arial" charset="0"/>
              <a:buChar char="•"/>
            </a:pPr>
            <a:r>
              <a:rPr lang="en-US" sz="1800" dirty="0"/>
              <a:t>100% Graduation rate [IPEDS]; and</a:t>
            </a:r>
          </a:p>
          <a:p>
            <a:pPr marL="342900" indent="-342900">
              <a:lnSpc>
                <a:spcPct val="150000"/>
              </a:lnSpc>
              <a:spcBef>
                <a:spcPts val="0"/>
              </a:spcBef>
              <a:buFont typeface="Arial" charset="0"/>
              <a:buChar char="•"/>
            </a:pPr>
            <a:r>
              <a:rPr lang="en-US" sz="1800" dirty="0"/>
              <a:t>150% Graduation rate [IPEDS].</a:t>
            </a:r>
          </a:p>
        </p:txBody>
      </p:sp>
      <p:sp>
        <p:nvSpPr>
          <p:cNvPr id="6" name="Text Placeholder 5"/>
          <p:cNvSpPr>
            <a:spLocks noGrp="1"/>
          </p:cNvSpPr>
          <p:nvPr>
            <p:ph type="body" sz="quarter" idx="15"/>
          </p:nvPr>
        </p:nvSpPr>
        <p:spPr>
          <a:xfrm>
            <a:off x="813318" y="1365995"/>
            <a:ext cx="5001986" cy="5165427"/>
          </a:xfrm>
        </p:spPr>
        <p:txBody>
          <a:bodyPr>
            <a:normAutofit/>
          </a:bodyPr>
          <a:lstStyle/>
          <a:p>
            <a:pPr marL="342900" indent="-342900">
              <a:lnSpc>
                <a:spcPct val="100000"/>
              </a:lnSpc>
              <a:spcBef>
                <a:spcPts val="0"/>
              </a:spcBef>
              <a:buFont typeface="Arial" panose="020B0604020202020204" pitchFamily="34" charset="0"/>
              <a:buChar char="•"/>
            </a:pPr>
            <a:r>
              <a:rPr lang="en-US" sz="2000" dirty="0">
                <a:solidFill>
                  <a:schemeClr val="tx1"/>
                </a:solidFill>
              </a:rPr>
              <a:t>Current performance funding model utilizes eight (8) metrics aligned with the 2020 Master Plan.</a:t>
            </a:r>
          </a:p>
          <a:p>
            <a:pPr marL="342900" indent="-342900">
              <a:lnSpc>
                <a:spcPct val="100000"/>
              </a:lnSpc>
              <a:spcBef>
                <a:spcPts val="0"/>
              </a:spcBef>
              <a:buFont typeface="Arial" panose="020B0604020202020204" pitchFamily="34" charset="0"/>
              <a:buChar char="•"/>
            </a:pPr>
            <a:r>
              <a:rPr lang="en-US" sz="2000" dirty="0">
                <a:solidFill>
                  <a:schemeClr val="tx1"/>
                </a:solidFill>
              </a:rPr>
              <a:t>Each performance metric is </a:t>
            </a:r>
            <a:r>
              <a:rPr lang="en-US" sz="2000" b="1" dirty="0">
                <a:solidFill>
                  <a:schemeClr val="tx1"/>
                </a:solidFill>
              </a:rPr>
              <a:t>weighted</a:t>
            </a:r>
            <a:r>
              <a:rPr lang="en-US" sz="2000" dirty="0">
                <a:solidFill>
                  <a:schemeClr val="tx1"/>
                </a:solidFill>
              </a:rPr>
              <a:t> to determine the relative influence on the funding recommendations.</a:t>
            </a:r>
          </a:p>
          <a:p>
            <a:pPr marL="342900" indent="-342900">
              <a:lnSpc>
                <a:spcPct val="100000"/>
              </a:lnSpc>
              <a:spcBef>
                <a:spcPts val="0"/>
              </a:spcBef>
              <a:buFont typeface="Arial" panose="020B0604020202020204" pitchFamily="34" charset="0"/>
              <a:buChar char="•"/>
            </a:pPr>
            <a:r>
              <a:rPr lang="en-US" sz="2000" dirty="0">
                <a:solidFill>
                  <a:schemeClr val="tx1"/>
                </a:solidFill>
              </a:rPr>
              <a:t>Each metric measures performance over time within each Governing Board (GB).</a:t>
            </a:r>
            <a:br>
              <a:rPr lang="en-US" sz="2000" dirty="0">
                <a:solidFill>
                  <a:schemeClr val="tx1"/>
                </a:solidFill>
              </a:rPr>
            </a:br>
            <a:r>
              <a:rPr lang="en-US" sz="2000" dirty="0">
                <a:solidFill>
                  <a:schemeClr val="tx1"/>
                </a:solidFill>
              </a:rPr>
              <a:t>	</a:t>
            </a:r>
            <a:r>
              <a:rPr lang="en-US" sz="2000" u="sng" dirty="0">
                <a:solidFill>
                  <a:schemeClr val="tx1"/>
                </a:solidFill>
              </a:rPr>
              <a:t>4 most recent years of data</a:t>
            </a:r>
            <a:br>
              <a:rPr lang="en-US" sz="2000" u="sng" dirty="0">
                <a:solidFill>
                  <a:schemeClr val="tx1"/>
                </a:solidFill>
              </a:rPr>
            </a:br>
            <a:r>
              <a:rPr lang="en-US" sz="2000" dirty="0">
                <a:solidFill>
                  <a:schemeClr val="tx1"/>
                </a:solidFill>
              </a:rPr>
              <a:t>	    3 oldest years of data</a:t>
            </a:r>
          </a:p>
          <a:p>
            <a:pPr marL="342900" indent="-342900">
              <a:lnSpc>
                <a:spcPct val="100000"/>
              </a:lnSpc>
              <a:spcBef>
                <a:spcPts val="0"/>
              </a:spcBef>
              <a:buFont typeface="Arial" panose="020B0604020202020204" pitchFamily="34" charset="0"/>
              <a:buChar char="•"/>
            </a:pPr>
            <a:r>
              <a:rPr lang="en-US" sz="2000" dirty="0">
                <a:solidFill>
                  <a:schemeClr val="tx1"/>
                </a:solidFill>
              </a:rPr>
              <a:t>This rate of change is then multiplied by the GB’s role and mission share based on the share of total appropriation in previous fiscal year to get “</a:t>
            </a:r>
            <a:r>
              <a:rPr lang="en-US" sz="2000" b="1" dirty="0">
                <a:solidFill>
                  <a:schemeClr val="tx1"/>
                </a:solidFill>
              </a:rPr>
              <a:t>GB R&amp;M adj share</a:t>
            </a:r>
            <a:r>
              <a:rPr lang="en-US" sz="2000" dirty="0">
                <a:solidFill>
                  <a:schemeClr val="tx1"/>
                </a:solidFill>
              </a:rPr>
              <a:t>.”</a:t>
            </a:r>
          </a:p>
          <a:p>
            <a:pPr marL="342900" indent="-342900">
              <a:lnSpc>
                <a:spcPct val="100000"/>
              </a:lnSpc>
              <a:spcBef>
                <a:spcPts val="0"/>
              </a:spcBef>
              <a:buFont typeface="Arial" panose="020B0604020202020204" pitchFamily="34" charset="0"/>
              <a:buChar char="•"/>
            </a:pPr>
            <a:r>
              <a:rPr lang="en-US" sz="2000" dirty="0">
                <a:solidFill>
                  <a:schemeClr val="tx1"/>
                </a:solidFill>
              </a:rPr>
              <a:t>Sum GB R&amp;M adjusted shares to determine “</a:t>
            </a:r>
            <a:r>
              <a:rPr lang="en-US" sz="2000" b="1" dirty="0">
                <a:solidFill>
                  <a:schemeClr val="tx1"/>
                </a:solidFill>
              </a:rPr>
              <a:t>Total R&amp;M adj. share</a:t>
            </a:r>
            <a:r>
              <a:rPr lang="en-US" sz="2000" dirty="0">
                <a:solidFill>
                  <a:schemeClr val="tx1"/>
                </a:solidFill>
              </a:rPr>
              <a:t>.”</a:t>
            </a:r>
          </a:p>
        </p:txBody>
      </p:sp>
      <p:sp>
        <p:nvSpPr>
          <p:cNvPr id="7" name="Text Placeholder 10">
            <a:extLst>
              <a:ext uri="{FF2B5EF4-FFF2-40B4-BE49-F238E27FC236}">
                <a16:creationId xmlns:a16="http://schemas.microsoft.com/office/drawing/2014/main" id="{AAE33B76-18F9-7F7A-D90A-05CB5274FCC3}"/>
              </a:ext>
            </a:extLst>
          </p:cNvPr>
          <p:cNvSpPr>
            <a:spLocks noGrp="1"/>
          </p:cNvSpPr>
          <p:nvPr>
            <p:ph type="title" idx="4294967295"/>
          </p:nvPr>
        </p:nvSpPr>
        <p:spPr>
          <a:xfrm>
            <a:off x="728663" y="115888"/>
            <a:ext cx="10731500" cy="1306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a:buNone/>
              <a:defRPr sz="4500" b="1" i="0">
                <a:solidFill>
                  <a:srgbClr val="232C67"/>
                </a:solidFill>
                <a:latin typeface="Trebuchet MS" charset="0"/>
                <a:ea typeface="Trebuchet MS" charset="0"/>
                <a:cs typeface="Trebuchet MS"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Funding Allocation Formula Overview</a:t>
            </a:r>
          </a:p>
        </p:txBody>
      </p:sp>
      <p:sp>
        <p:nvSpPr>
          <p:cNvPr id="8" name="Rectangle 7">
            <a:extLst>
              <a:ext uri="{FF2B5EF4-FFF2-40B4-BE49-F238E27FC236}">
                <a16:creationId xmlns:a16="http://schemas.microsoft.com/office/drawing/2014/main" id="{7C3716D4-16C5-647B-7BCB-D3C48D33B21C}"/>
              </a:ext>
              <a:ext uri="{C183D7F6-B498-43B3-948B-1728B52AA6E4}">
                <adec:decorative xmlns:adec="http://schemas.microsoft.com/office/drawing/2017/decorative" val="1"/>
              </a:ext>
            </a:extLst>
          </p:cNvPr>
          <p:cNvSpPr/>
          <p:nvPr/>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4177293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AAE33B76-18F9-7F7A-D90A-05CB5274FCC3}"/>
              </a:ext>
            </a:extLst>
          </p:cNvPr>
          <p:cNvSpPr>
            <a:spLocks noGrp="1"/>
          </p:cNvSpPr>
          <p:nvPr>
            <p:ph type="title" idx="4294967295"/>
          </p:nvPr>
        </p:nvSpPr>
        <p:spPr>
          <a:xfrm>
            <a:off x="728663" y="214208"/>
            <a:ext cx="10731500" cy="1306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a:buNone/>
              <a:defRPr sz="4500" b="1" i="0">
                <a:solidFill>
                  <a:srgbClr val="232C67"/>
                </a:solidFill>
                <a:latin typeface="Trebuchet MS" charset="0"/>
                <a:ea typeface="Trebuchet MS" charset="0"/>
                <a:cs typeface="Trebuchet MS"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Funding Allocation Formula Overview – Weights</a:t>
            </a:r>
          </a:p>
        </p:txBody>
      </p:sp>
      <p:sp>
        <p:nvSpPr>
          <p:cNvPr id="8" name="Rectangle 7">
            <a:extLst>
              <a:ext uri="{FF2B5EF4-FFF2-40B4-BE49-F238E27FC236}">
                <a16:creationId xmlns:a16="http://schemas.microsoft.com/office/drawing/2014/main" id="{7C3716D4-16C5-647B-7BCB-D3C48D33B21C}"/>
              </a:ext>
              <a:ext uri="{C183D7F6-B498-43B3-948B-1728B52AA6E4}">
                <adec:decorative xmlns:adec="http://schemas.microsoft.com/office/drawing/2017/decorative" val="1"/>
              </a:ext>
            </a:extLst>
          </p:cNvPr>
          <p:cNvSpPr/>
          <p:nvPr/>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descr="Image of the Performance Funding Metrics weights.">
            <a:extLst>
              <a:ext uri="{FF2B5EF4-FFF2-40B4-BE49-F238E27FC236}">
                <a16:creationId xmlns:a16="http://schemas.microsoft.com/office/drawing/2014/main" id="{BA94827B-D897-F657-73DA-39D7CBF4B630}"/>
              </a:ext>
            </a:extLst>
          </p:cNvPr>
          <p:cNvPicPr>
            <a:picLocks noChangeAspect="1"/>
          </p:cNvPicPr>
          <p:nvPr/>
        </p:nvPicPr>
        <p:blipFill>
          <a:blip r:embed="rId3"/>
          <a:stretch>
            <a:fillRect/>
          </a:stretch>
        </p:blipFill>
        <p:spPr>
          <a:xfrm>
            <a:off x="728663" y="1522423"/>
            <a:ext cx="10538426" cy="4849541"/>
          </a:xfrm>
          <a:prstGeom prst="rect">
            <a:avLst/>
          </a:prstGeom>
        </p:spPr>
      </p:pic>
    </p:spTree>
    <p:extLst>
      <p:ext uri="{BB962C8B-B14F-4D97-AF65-F5344CB8AC3E}">
        <p14:creationId xmlns:p14="http://schemas.microsoft.com/office/powerpoint/2010/main" val="3939114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AAE33B76-18F9-7F7A-D90A-05CB5274FCC3}"/>
              </a:ext>
            </a:extLst>
          </p:cNvPr>
          <p:cNvSpPr>
            <a:spLocks noGrp="1"/>
          </p:cNvSpPr>
          <p:nvPr>
            <p:ph type="title" idx="4294967295"/>
          </p:nvPr>
        </p:nvSpPr>
        <p:spPr>
          <a:xfrm>
            <a:off x="728663" y="204376"/>
            <a:ext cx="10731500" cy="1306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a:buNone/>
              <a:defRPr sz="4500" b="1" i="0">
                <a:solidFill>
                  <a:srgbClr val="232C67"/>
                </a:solidFill>
                <a:latin typeface="Trebuchet MS" charset="0"/>
                <a:ea typeface="Trebuchet MS" charset="0"/>
                <a:cs typeface="Trebuchet MS"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Funding Allocation Formula Overview - Operation </a:t>
            </a:r>
          </a:p>
        </p:txBody>
      </p:sp>
      <p:sp>
        <p:nvSpPr>
          <p:cNvPr id="8" name="Rectangle 7">
            <a:extLst>
              <a:ext uri="{FF2B5EF4-FFF2-40B4-BE49-F238E27FC236}">
                <a16:creationId xmlns:a16="http://schemas.microsoft.com/office/drawing/2014/main" id="{7C3716D4-16C5-647B-7BCB-D3C48D33B21C}"/>
              </a:ext>
              <a:ext uri="{C183D7F6-B498-43B3-948B-1728B52AA6E4}">
                <adec:decorative xmlns:adec="http://schemas.microsoft.com/office/drawing/2017/decorative" val="1"/>
              </a:ext>
            </a:extLst>
          </p:cNvPr>
          <p:cNvSpPr/>
          <p:nvPr/>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descr="Image of calculation of funding allocation model.">
            <a:extLst>
              <a:ext uri="{FF2B5EF4-FFF2-40B4-BE49-F238E27FC236}">
                <a16:creationId xmlns:a16="http://schemas.microsoft.com/office/drawing/2014/main" id="{CD839FAB-1F03-7A3F-93D2-26C0A9A9B7BD}"/>
              </a:ext>
            </a:extLst>
          </p:cNvPr>
          <p:cNvPicPr>
            <a:picLocks noChangeAspect="1"/>
          </p:cNvPicPr>
          <p:nvPr/>
        </p:nvPicPr>
        <p:blipFill>
          <a:blip r:embed="rId3"/>
          <a:stretch>
            <a:fillRect/>
          </a:stretch>
        </p:blipFill>
        <p:spPr>
          <a:xfrm>
            <a:off x="272113" y="1842180"/>
            <a:ext cx="11689271" cy="4754351"/>
          </a:xfrm>
          <a:prstGeom prst="rect">
            <a:avLst/>
          </a:prstGeom>
        </p:spPr>
      </p:pic>
    </p:spTree>
    <p:extLst>
      <p:ext uri="{BB962C8B-B14F-4D97-AF65-F5344CB8AC3E}">
        <p14:creationId xmlns:p14="http://schemas.microsoft.com/office/powerpoint/2010/main" val="641791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B7594E29-AD4D-4D48-0460-BF66E4D9DB3E}"/>
              </a:ext>
            </a:extLst>
          </p:cNvPr>
          <p:cNvSpPr>
            <a:spLocks noGrp="1"/>
          </p:cNvSpPr>
          <p:nvPr>
            <p:ph type="title" idx="4294967295"/>
          </p:nvPr>
        </p:nvSpPr>
        <p:spPr>
          <a:xfrm>
            <a:off x="728663" y="115888"/>
            <a:ext cx="10731500" cy="1306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a:buNone/>
              <a:defRPr sz="4500" b="1" i="0">
                <a:solidFill>
                  <a:srgbClr val="232C67"/>
                </a:solidFill>
                <a:latin typeface="Trebuchet MS" charset="0"/>
                <a:ea typeface="Trebuchet MS" charset="0"/>
                <a:cs typeface="Trebuchet MS"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Funding Allocation Formula Overview - Demonstration</a:t>
            </a:r>
          </a:p>
        </p:txBody>
      </p:sp>
      <p:pic>
        <p:nvPicPr>
          <p:cNvPr id="9" name="Picture 8" descr="Image of state funding levels disaggregated by governing board.">
            <a:extLst>
              <a:ext uri="{FF2B5EF4-FFF2-40B4-BE49-F238E27FC236}">
                <a16:creationId xmlns:a16="http://schemas.microsoft.com/office/drawing/2014/main" id="{8FEB5484-8953-B45F-9F14-896265E83C22}"/>
              </a:ext>
            </a:extLst>
          </p:cNvPr>
          <p:cNvPicPr>
            <a:picLocks noChangeAspect="1"/>
          </p:cNvPicPr>
          <p:nvPr/>
        </p:nvPicPr>
        <p:blipFill>
          <a:blip r:embed="rId3"/>
          <a:stretch>
            <a:fillRect/>
          </a:stretch>
        </p:blipFill>
        <p:spPr>
          <a:xfrm>
            <a:off x="314632" y="1977383"/>
            <a:ext cx="11572568" cy="467177"/>
          </a:xfrm>
          <a:prstGeom prst="rect">
            <a:avLst/>
          </a:prstGeom>
        </p:spPr>
      </p:pic>
      <p:pic>
        <p:nvPicPr>
          <p:cNvPr id="5" name="Picture 4" descr="Image of the credential completion calculations in the funding allocation model.">
            <a:extLst>
              <a:ext uri="{FF2B5EF4-FFF2-40B4-BE49-F238E27FC236}">
                <a16:creationId xmlns:a16="http://schemas.microsoft.com/office/drawing/2014/main" id="{64D6EF02-4D7A-58CB-F062-D199E39A47E0}"/>
              </a:ext>
            </a:extLst>
          </p:cNvPr>
          <p:cNvPicPr>
            <a:picLocks noChangeAspect="1"/>
          </p:cNvPicPr>
          <p:nvPr/>
        </p:nvPicPr>
        <p:blipFill>
          <a:blip r:embed="rId4"/>
          <a:stretch>
            <a:fillRect/>
          </a:stretch>
        </p:blipFill>
        <p:spPr>
          <a:xfrm>
            <a:off x="235712" y="2764942"/>
            <a:ext cx="11720576" cy="3215919"/>
          </a:xfrm>
          <a:prstGeom prst="rect">
            <a:avLst/>
          </a:prstGeom>
        </p:spPr>
      </p:pic>
      <p:sp>
        <p:nvSpPr>
          <p:cNvPr id="2" name="Rectangle 1">
            <a:extLst>
              <a:ext uri="{FF2B5EF4-FFF2-40B4-BE49-F238E27FC236}">
                <a16:creationId xmlns:a16="http://schemas.microsoft.com/office/drawing/2014/main" id="{8E06D3B9-8309-8B8F-6092-BB19F8B7F92A}"/>
              </a:ext>
              <a:ext uri="{C183D7F6-B498-43B3-948B-1728B52AA6E4}">
                <adec:decorative xmlns:adec="http://schemas.microsoft.com/office/drawing/2017/decorative" val="1"/>
              </a:ext>
            </a:extLst>
          </p:cNvPr>
          <p:cNvSpPr/>
          <p:nvPr/>
        </p:nvSpPr>
        <p:spPr>
          <a:xfrm>
            <a:off x="3805083" y="1999121"/>
            <a:ext cx="943898" cy="4126376"/>
          </a:xfrm>
          <a:prstGeom prst="rect">
            <a:avLst/>
          </a:prstGeom>
          <a:noFill/>
          <a:ln w="476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5959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4F3228FA-9A90-3A5C-FC05-D12C247ADE50}"/>
              </a:ext>
            </a:extLst>
          </p:cNvPr>
          <p:cNvSpPr>
            <a:spLocks noGrp="1"/>
          </p:cNvSpPr>
          <p:nvPr>
            <p:ph type="title" idx="4294967295"/>
          </p:nvPr>
        </p:nvSpPr>
        <p:spPr>
          <a:xfrm>
            <a:off x="728663" y="165048"/>
            <a:ext cx="10731500" cy="1306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a:buNone/>
              <a:defRPr sz="4500" b="1" i="0">
                <a:solidFill>
                  <a:srgbClr val="232C67"/>
                </a:solidFill>
                <a:latin typeface="Trebuchet MS" charset="0"/>
                <a:ea typeface="Trebuchet MS" charset="0"/>
                <a:cs typeface="Trebuchet MS"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Funding Allocation Formula Overview – Demonstration continued</a:t>
            </a:r>
          </a:p>
        </p:txBody>
      </p:sp>
      <p:pic>
        <p:nvPicPr>
          <p:cNvPr id="3" name="Picture 2" descr="Image of the higher education funding formula allocation distribution by governing board institution.">
            <a:extLst>
              <a:ext uri="{FF2B5EF4-FFF2-40B4-BE49-F238E27FC236}">
                <a16:creationId xmlns:a16="http://schemas.microsoft.com/office/drawing/2014/main" id="{BD007183-8584-1021-4A40-7B2C3FEBB4C3}"/>
              </a:ext>
            </a:extLst>
          </p:cNvPr>
          <p:cNvPicPr>
            <a:picLocks noChangeAspect="1"/>
          </p:cNvPicPr>
          <p:nvPr/>
        </p:nvPicPr>
        <p:blipFill>
          <a:blip r:embed="rId3"/>
          <a:stretch>
            <a:fillRect/>
          </a:stretch>
        </p:blipFill>
        <p:spPr>
          <a:xfrm>
            <a:off x="174845" y="1367786"/>
            <a:ext cx="11810676" cy="2700183"/>
          </a:xfrm>
          <a:prstGeom prst="rect">
            <a:avLst/>
          </a:prstGeom>
        </p:spPr>
      </p:pic>
      <p:pic>
        <p:nvPicPr>
          <p:cNvPr id="12" name="Picture 11" descr="Image of the higher education funding formula allocation distribution by special education program.">
            <a:extLst>
              <a:ext uri="{FF2B5EF4-FFF2-40B4-BE49-F238E27FC236}">
                <a16:creationId xmlns:a16="http://schemas.microsoft.com/office/drawing/2014/main" id="{A8861EA9-8270-1E30-BBF2-274FF92A86DB}"/>
              </a:ext>
            </a:extLst>
          </p:cNvPr>
          <p:cNvPicPr>
            <a:picLocks noChangeAspect="1"/>
          </p:cNvPicPr>
          <p:nvPr/>
        </p:nvPicPr>
        <p:blipFill>
          <a:blip r:embed="rId4"/>
          <a:stretch>
            <a:fillRect/>
          </a:stretch>
        </p:blipFill>
        <p:spPr>
          <a:xfrm>
            <a:off x="174845" y="4027678"/>
            <a:ext cx="7120908" cy="2700183"/>
          </a:xfrm>
          <a:prstGeom prst="rect">
            <a:avLst/>
          </a:prstGeom>
        </p:spPr>
      </p:pic>
      <p:pic>
        <p:nvPicPr>
          <p:cNvPr id="17" name="Picture 16" descr="Image of the total higher education funding formula allocation distribution.">
            <a:extLst>
              <a:ext uri="{FF2B5EF4-FFF2-40B4-BE49-F238E27FC236}">
                <a16:creationId xmlns:a16="http://schemas.microsoft.com/office/drawing/2014/main" id="{1475D12B-9C4A-DB48-09E1-5987DFC61506}"/>
              </a:ext>
            </a:extLst>
          </p:cNvPr>
          <p:cNvPicPr>
            <a:picLocks noChangeAspect="1"/>
          </p:cNvPicPr>
          <p:nvPr/>
        </p:nvPicPr>
        <p:blipFill>
          <a:blip r:embed="rId5"/>
          <a:stretch>
            <a:fillRect/>
          </a:stretch>
        </p:blipFill>
        <p:spPr>
          <a:xfrm>
            <a:off x="7633243" y="4032815"/>
            <a:ext cx="4352278" cy="2704878"/>
          </a:xfrm>
          <a:prstGeom prst="rect">
            <a:avLst/>
          </a:prstGeom>
        </p:spPr>
      </p:pic>
      <p:sp>
        <p:nvSpPr>
          <p:cNvPr id="15" name="Rectangle 14">
            <a:extLst>
              <a:ext uri="{FF2B5EF4-FFF2-40B4-BE49-F238E27FC236}">
                <a16:creationId xmlns:a16="http://schemas.microsoft.com/office/drawing/2014/main" id="{6410B9E6-218A-D942-0263-AE92C79271DA}"/>
              </a:ext>
              <a:ext uri="{C183D7F6-B498-43B3-948B-1728B52AA6E4}">
                <adec:decorative xmlns:adec="http://schemas.microsoft.com/office/drawing/2017/decorative" val="1"/>
              </a:ext>
            </a:extLst>
          </p:cNvPr>
          <p:cNvSpPr/>
          <p:nvPr/>
        </p:nvSpPr>
        <p:spPr>
          <a:xfrm>
            <a:off x="5191432" y="1602654"/>
            <a:ext cx="747252" cy="2605551"/>
          </a:xfrm>
          <a:prstGeom prst="rect">
            <a:avLst/>
          </a:prstGeom>
          <a:noFill/>
          <a:ln w="476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6589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AAE33B76-18F9-7F7A-D90A-05CB5274FCC3}"/>
              </a:ext>
            </a:extLst>
          </p:cNvPr>
          <p:cNvSpPr>
            <a:spLocks noGrp="1"/>
          </p:cNvSpPr>
          <p:nvPr>
            <p:ph type="title" idx="4294967295"/>
          </p:nvPr>
        </p:nvSpPr>
        <p:spPr>
          <a:xfrm>
            <a:off x="728663" y="168275"/>
            <a:ext cx="10731500" cy="13065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a:buNone/>
              <a:defRPr sz="4500" b="1" i="0">
                <a:solidFill>
                  <a:srgbClr val="232C67"/>
                </a:solidFill>
                <a:latin typeface="Trebuchet MS" charset="0"/>
                <a:ea typeface="Trebuchet MS" charset="0"/>
                <a:cs typeface="Trebuchet MS"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Cumulative Percent Change in Governing Board Support Since </a:t>
            </a:r>
            <a:r>
              <a:rPr lang="en-US" dirty="0"/>
              <a:t>FY2022</a:t>
            </a:r>
            <a:endPar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endParaRPr>
          </a:p>
        </p:txBody>
      </p:sp>
      <p:sp>
        <p:nvSpPr>
          <p:cNvPr id="8" name="Rectangle 7">
            <a:extLst>
              <a:ext uri="{FF2B5EF4-FFF2-40B4-BE49-F238E27FC236}">
                <a16:creationId xmlns:a16="http://schemas.microsoft.com/office/drawing/2014/main" id="{7C3716D4-16C5-647B-7BCB-D3C48D33B21C}"/>
              </a:ext>
              <a:ext uri="{C183D7F6-B498-43B3-948B-1728B52AA6E4}">
                <adec:decorative xmlns:adec="http://schemas.microsoft.com/office/drawing/2017/decorative" val="1"/>
              </a:ext>
            </a:extLst>
          </p:cNvPr>
          <p:cNvSpPr/>
          <p:nvPr/>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aphicFrame>
        <p:nvGraphicFramePr>
          <p:cNvPr id="2" name="Chart 1" descr="Horizontal bar chart showing the cumulative change in governing board appropriations since 2021-22 by governing board.">
            <a:extLst>
              <a:ext uri="{FF2B5EF4-FFF2-40B4-BE49-F238E27FC236}">
                <a16:creationId xmlns:a16="http://schemas.microsoft.com/office/drawing/2014/main" id="{1E95C26E-2BF2-A263-BD21-732DDFC7C597}"/>
              </a:ext>
            </a:extLst>
          </p:cNvPr>
          <p:cNvGraphicFramePr>
            <a:graphicFrameLocks/>
          </p:cNvGraphicFramePr>
          <p:nvPr>
            <p:extLst>
              <p:ext uri="{D42A27DB-BD31-4B8C-83A1-F6EECF244321}">
                <p14:modId xmlns:p14="http://schemas.microsoft.com/office/powerpoint/2010/main" val="1803232648"/>
              </p:ext>
            </p:extLst>
          </p:nvPr>
        </p:nvGraphicFramePr>
        <p:xfrm>
          <a:off x="467834" y="1663287"/>
          <a:ext cx="11255042" cy="49395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9206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3716D4-16C5-647B-7BCB-D3C48D33B21C}"/>
              </a:ext>
              <a:ext uri="{C183D7F6-B498-43B3-948B-1728B52AA6E4}">
                <adec:decorative xmlns:adec="http://schemas.microsoft.com/office/drawing/2017/decorative" val="1"/>
              </a:ext>
            </a:extLst>
          </p:cNvPr>
          <p:cNvSpPr/>
          <p:nvPr/>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10">
            <a:extLst>
              <a:ext uri="{FF2B5EF4-FFF2-40B4-BE49-F238E27FC236}">
                <a16:creationId xmlns:a16="http://schemas.microsoft.com/office/drawing/2014/main" id="{684894FA-5866-C021-76C5-694C6153E851}"/>
              </a:ext>
            </a:extLst>
          </p:cNvPr>
          <p:cNvSpPr txBox="1">
            <a:spLocks noGrp="1"/>
          </p:cNvSpPr>
          <p:nvPr>
            <p:ph type="title" idx="4294967295"/>
          </p:nvPr>
        </p:nvSpPr>
        <p:spPr>
          <a:xfrm>
            <a:off x="728663" y="168275"/>
            <a:ext cx="10731500" cy="13065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ct val="0"/>
              </a:spcBef>
              <a:buNone/>
              <a:defRPr sz="4500" b="1" i="0" kern="1200">
                <a:solidFill>
                  <a:srgbClr val="232C67"/>
                </a:solidFill>
                <a:latin typeface="Trebuchet MS" charset="0"/>
                <a:ea typeface="Trebuchet MS" charset="0"/>
                <a:cs typeface="Trebuchet MS"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Cumulative Change in Governing Board Support Since FY2022</a:t>
            </a:r>
          </a:p>
        </p:txBody>
      </p:sp>
      <p:graphicFrame>
        <p:nvGraphicFramePr>
          <p:cNvPr id="4" name="Object 3" descr="Table detailing the cumulative change in governing board support since fiscal year 2021-22 at the 10 public governing boards in Colorado.">
            <a:extLst>
              <a:ext uri="{FF2B5EF4-FFF2-40B4-BE49-F238E27FC236}">
                <a16:creationId xmlns:a16="http://schemas.microsoft.com/office/drawing/2014/main" id="{02F47028-C982-2176-E958-06874FCE044E}"/>
              </a:ext>
            </a:extLst>
          </p:cNvPr>
          <p:cNvGraphicFramePr>
            <a:graphicFrameLocks noChangeAspect="1"/>
          </p:cNvGraphicFramePr>
          <p:nvPr>
            <p:extLst>
              <p:ext uri="{D42A27DB-BD31-4B8C-83A1-F6EECF244321}">
                <p14:modId xmlns:p14="http://schemas.microsoft.com/office/powerpoint/2010/main" val="939286249"/>
              </p:ext>
            </p:extLst>
          </p:nvPr>
        </p:nvGraphicFramePr>
        <p:xfrm>
          <a:off x="176529" y="2211184"/>
          <a:ext cx="11838941" cy="3196559"/>
        </p:xfrm>
        <a:graphic>
          <a:graphicData uri="http://schemas.openxmlformats.org/presentationml/2006/ole">
            <mc:AlternateContent xmlns:mc="http://schemas.openxmlformats.org/markup-compatibility/2006">
              <mc:Choice xmlns:v="urn:schemas-microsoft-com:vml" Requires="v">
                <p:oleObj name="Worksheet" r:id="rId3" imgW="8214289" imgH="2217326" progId="Excel.Sheet.12">
                  <p:embed/>
                </p:oleObj>
              </mc:Choice>
              <mc:Fallback>
                <p:oleObj name="Worksheet" r:id="rId3" imgW="8214289" imgH="2217326" progId="Excel.Sheet.12">
                  <p:embed/>
                  <p:pic>
                    <p:nvPicPr>
                      <p:cNvPr id="4" name="Object 3" descr="Table detailing the cumulative change in governing board support since fiscal year 2021-22 at the 10 public governing boards in Colorado.">
                        <a:extLst>
                          <a:ext uri="{FF2B5EF4-FFF2-40B4-BE49-F238E27FC236}">
                            <a16:creationId xmlns:a16="http://schemas.microsoft.com/office/drawing/2014/main" id="{02F47028-C982-2176-E958-06874FCE044E}"/>
                          </a:ext>
                        </a:extLst>
                      </p:cNvPr>
                      <p:cNvPicPr/>
                      <p:nvPr/>
                    </p:nvPicPr>
                    <p:blipFill>
                      <a:blip r:embed="rId4"/>
                      <a:stretch>
                        <a:fillRect/>
                      </a:stretch>
                    </p:blipFill>
                    <p:spPr>
                      <a:xfrm>
                        <a:off x="176529" y="2211184"/>
                        <a:ext cx="11838941" cy="3196559"/>
                      </a:xfrm>
                      <a:prstGeom prst="rect">
                        <a:avLst/>
                      </a:prstGeom>
                    </p:spPr>
                  </p:pic>
                </p:oleObj>
              </mc:Fallback>
            </mc:AlternateContent>
          </a:graphicData>
        </a:graphic>
      </p:graphicFrame>
    </p:spTree>
    <p:extLst>
      <p:ext uri="{BB962C8B-B14F-4D97-AF65-F5344CB8AC3E}">
        <p14:creationId xmlns:p14="http://schemas.microsoft.com/office/powerpoint/2010/main" val="3502647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AAE33B76-18F9-7F7A-D90A-05CB5274FCC3}"/>
              </a:ext>
            </a:extLst>
          </p:cNvPr>
          <p:cNvSpPr>
            <a:spLocks noGrp="1"/>
          </p:cNvSpPr>
          <p:nvPr>
            <p:ph type="title" idx="4294967295"/>
          </p:nvPr>
        </p:nvSpPr>
        <p:spPr>
          <a:xfrm>
            <a:off x="728663" y="211138"/>
            <a:ext cx="10731500" cy="1306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a:buNone/>
              <a:defRPr sz="4500" b="1" i="0">
                <a:solidFill>
                  <a:srgbClr val="232C67"/>
                </a:solidFill>
                <a:latin typeface="Trebuchet MS" charset="0"/>
                <a:ea typeface="Trebuchet MS" charset="0"/>
                <a:cs typeface="Trebuchet MS"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Performance Metric Changes Since 2021-22</a:t>
            </a:r>
          </a:p>
        </p:txBody>
      </p:sp>
      <p:sp>
        <p:nvSpPr>
          <p:cNvPr id="8" name="Rectangle 7">
            <a:extLst>
              <a:ext uri="{FF2B5EF4-FFF2-40B4-BE49-F238E27FC236}">
                <a16:creationId xmlns:a16="http://schemas.microsoft.com/office/drawing/2014/main" id="{7C3716D4-16C5-647B-7BCB-D3C48D33B21C}"/>
              </a:ext>
              <a:ext uri="{C183D7F6-B498-43B3-948B-1728B52AA6E4}">
                <adec:decorative xmlns:adec="http://schemas.microsoft.com/office/drawing/2017/decorative" val="1"/>
              </a:ext>
            </a:extLst>
          </p:cNvPr>
          <p:cNvSpPr/>
          <p:nvPr/>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aphicFrame>
        <p:nvGraphicFramePr>
          <p:cNvPr id="3" name="Object 2" descr="Chart showing the aggregated performance metric counts and rates in 2019-20, 2020-21, 2021-22, and 2022-23, along with the change from 2019-20 to 2022-23.">
            <a:extLst>
              <a:ext uri="{FF2B5EF4-FFF2-40B4-BE49-F238E27FC236}">
                <a16:creationId xmlns:a16="http://schemas.microsoft.com/office/drawing/2014/main" id="{EB33940A-52BD-DC71-3950-77D5CB55697F}"/>
              </a:ext>
            </a:extLst>
          </p:cNvPr>
          <p:cNvGraphicFramePr>
            <a:graphicFrameLocks noChangeAspect="1"/>
          </p:cNvGraphicFramePr>
          <p:nvPr>
            <p:extLst>
              <p:ext uri="{D42A27DB-BD31-4B8C-83A1-F6EECF244321}">
                <p14:modId xmlns:p14="http://schemas.microsoft.com/office/powerpoint/2010/main" val="1865187698"/>
              </p:ext>
            </p:extLst>
          </p:nvPr>
        </p:nvGraphicFramePr>
        <p:xfrm>
          <a:off x="317730" y="2295525"/>
          <a:ext cx="11556539" cy="2735555"/>
        </p:xfrm>
        <a:graphic>
          <a:graphicData uri="http://schemas.openxmlformats.org/presentationml/2006/ole">
            <mc:AlternateContent xmlns:mc="http://schemas.openxmlformats.org/markup-compatibility/2006">
              <mc:Choice xmlns:v="urn:schemas-microsoft-com:vml" Requires="v">
                <p:oleObj name="Worksheet" r:id="rId3" imgW="6987717" imgH="1653556" progId="Excel.Sheet.12">
                  <p:embed/>
                </p:oleObj>
              </mc:Choice>
              <mc:Fallback>
                <p:oleObj name="Worksheet" r:id="rId3" imgW="6987717" imgH="1653556" progId="Excel.Sheet.12">
                  <p:embed/>
                  <p:pic>
                    <p:nvPicPr>
                      <p:cNvPr id="3" name="Object 2" descr="Chart showing the aggregated performance metric counts and rates in 2019-20, 2020-21, 2021-22, and 2022-23, along with the change from 2019-20 to 2022-23.">
                        <a:extLst>
                          <a:ext uri="{FF2B5EF4-FFF2-40B4-BE49-F238E27FC236}">
                            <a16:creationId xmlns:a16="http://schemas.microsoft.com/office/drawing/2014/main" id="{EB33940A-52BD-DC71-3950-77D5CB55697F}"/>
                          </a:ext>
                        </a:extLst>
                      </p:cNvPr>
                      <p:cNvPicPr/>
                      <p:nvPr/>
                    </p:nvPicPr>
                    <p:blipFill>
                      <a:blip r:embed="rId4"/>
                      <a:stretch>
                        <a:fillRect/>
                      </a:stretch>
                    </p:blipFill>
                    <p:spPr>
                      <a:xfrm>
                        <a:off x="317730" y="2295525"/>
                        <a:ext cx="11556539" cy="2735555"/>
                      </a:xfrm>
                      <a:prstGeom prst="rect">
                        <a:avLst/>
                      </a:prstGeom>
                    </p:spPr>
                  </p:pic>
                </p:oleObj>
              </mc:Fallback>
            </mc:AlternateContent>
          </a:graphicData>
        </a:graphic>
      </p:graphicFrame>
    </p:spTree>
    <p:extLst>
      <p:ext uri="{BB962C8B-B14F-4D97-AF65-F5344CB8AC3E}">
        <p14:creationId xmlns:p14="http://schemas.microsoft.com/office/powerpoint/2010/main" val="2279096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AAE33B76-18F9-7F7A-D90A-05CB5274FCC3}"/>
              </a:ext>
            </a:extLst>
          </p:cNvPr>
          <p:cNvSpPr>
            <a:spLocks noGrp="1"/>
          </p:cNvSpPr>
          <p:nvPr>
            <p:ph type="title" idx="4294967295"/>
          </p:nvPr>
        </p:nvSpPr>
        <p:spPr>
          <a:xfrm>
            <a:off x="728663" y="168275"/>
            <a:ext cx="10731500" cy="13065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a:buNone/>
              <a:defRPr sz="4500" b="1" i="0">
                <a:solidFill>
                  <a:srgbClr val="232C67"/>
                </a:solidFill>
                <a:latin typeface="Trebuchet MS" charset="0"/>
                <a:ea typeface="Trebuchet MS" charset="0"/>
                <a:cs typeface="Trebuchet MS"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Share of State Operating Support – Statutory Performance Metrics Only</a:t>
            </a:r>
          </a:p>
        </p:txBody>
      </p:sp>
      <p:sp>
        <p:nvSpPr>
          <p:cNvPr id="8" name="Rectangle 7">
            <a:extLst>
              <a:ext uri="{FF2B5EF4-FFF2-40B4-BE49-F238E27FC236}">
                <a16:creationId xmlns:a16="http://schemas.microsoft.com/office/drawing/2014/main" id="{7C3716D4-16C5-647B-7BCB-D3C48D33B21C}"/>
              </a:ext>
              <a:ext uri="{C183D7F6-B498-43B3-948B-1728B52AA6E4}">
                <adec:decorative xmlns:adec="http://schemas.microsoft.com/office/drawing/2017/decorative" val="1"/>
              </a:ext>
            </a:extLst>
          </p:cNvPr>
          <p:cNvSpPr/>
          <p:nvPr/>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aphicFrame>
        <p:nvGraphicFramePr>
          <p:cNvPr id="2" name="Object 1" descr="Chart showing share of state operating support provided through Step 2 from 2022-21 to 2024-25 by governing board.">
            <a:extLst>
              <a:ext uri="{FF2B5EF4-FFF2-40B4-BE49-F238E27FC236}">
                <a16:creationId xmlns:a16="http://schemas.microsoft.com/office/drawing/2014/main" id="{975EEEEF-B9F5-B84C-2143-8EB263BB3499}"/>
              </a:ext>
            </a:extLst>
          </p:cNvPr>
          <p:cNvGraphicFramePr>
            <a:graphicFrameLocks noChangeAspect="1"/>
          </p:cNvGraphicFramePr>
          <p:nvPr>
            <p:extLst>
              <p:ext uri="{D42A27DB-BD31-4B8C-83A1-F6EECF244321}">
                <p14:modId xmlns:p14="http://schemas.microsoft.com/office/powerpoint/2010/main" val="2737945765"/>
              </p:ext>
            </p:extLst>
          </p:nvPr>
        </p:nvGraphicFramePr>
        <p:xfrm>
          <a:off x="227468" y="1894984"/>
          <a:ext cx="11737064" cy="3855320"/>
        </p:xfrm>
        <a:graphic>
          <a:graphicData uri="http://schemas.openxmlformats.org/presentationml/2006/ole">
            <mc:AlternateContent xmlns:mc="http://schemas.openxmlformats.org/markup-compatibility/2006">
              <mc:Choice xmlns:v="urn:schemas-microsoft-com:vml" Requires="v">
                <p:oleObj name="Worksheet" r:id="rId3" imgW="6751249" imgH="2217326" progId="Excel.Sheet.12">
                  <p:embed/>
                </p:oleObj>
              </mc:Choice>
              <mc:Fallback>
                <p:oleObj name="Worksheet" r:id="rId3" imgW="6751249" imgH="2217326" progId="Excel.Sheet.12">
                  <p:embed/>
                  <p:pic>
                    <p:nvPicPr>
                      <p:cNvPr id="2" name="Object 1" descr="Chart showing share of state operating support provided through Step 2 from 2022-21 to 2024-25 by governing board.">
                        <a:extLst>
                          <a:ext uri="{FF2B5EF4-FFF2-40B4-BE49-F238E27FC236}">
                            <a16:creationId xmlns:a16="http://schemas.microsoft.com/office/drawing/2014/main" id="{975EEEEF-B9F5-B84C-2143-8EB263BB3499}"/>
                          </a:ext>
                        </a:extLst>
                      </p:cNvPr>
                      <p:cNvPicPr/>
                      <p:nvPr/>
                    </p:nvPicPr>
                    <p:blipFill>
                      <a:blip r:embed="rId4"/>
                      <a:stretch>
                        <a:fillRect/>
                      </a:stretch>
                    </p:blipFill>
                    <p:spPr>
                      <a:xfrm>
                        <a:off x="227468" y="1894984"/>
                        <a:ext cx="11737064" cy="3855320"/>
                      </a:xfrm>
                      <a:prstGeom prst="rect">
                        <a:avLst/>
                      </a:prstGeom>
                    </p:spPr>
                  </p:pic>
                </p:oleObj>
              </mc:Fallback>
            </mc:AlternateContent>
          </a:graphicData>
        </a:graphic>
      </p:graphicFrame>
    </p:spTree>
    <p:extLst>
      <p:ext uri="{BB962C8B-B14F-4D97-AF65-F5344CB8AC3E}">
        <p14:creationId xmlns:p14="http://schemas.microsoft.com/office/powerpoint/2010/main" val="2290247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C183D7F6-B498-43B3-948B-1728B52AA6E4}">
                <adec:decorative xmlns:adec="http://schemas.microsoft.com/office/drawing/2017/decorative" val="1"/>
              </a:ext>
            </a:extLst>
          </p:cNvPr>
          <p:cNvSpPr>
            <a:spLocks noGrp="1"/>
          </p:cNvSpPr>
          <p:nvPr>
            <p:ph type="body" sz="quarter" idx="13"/>
          </p:nvPr>
        </p:nvSpPr>
        <p:spPr/>
        <p:txBody>
          <a:bodyPr/>
          <a:lstStyle/>
          <a:p>
            <a:pPr lvl="0"/>
            <a:r>
              <a:rPr lang="en-US" dirty="0"/>
              <a:t>October 2024</a:t>
            </a:r>
          </a:p>
        </p:txBody>
      </p:sp>
      <p:sp>
        <p:nvSpPr>
          <p:cNvPr id="2" name="Title 1">
            <a:extLst>
              <a:ext uri="{FF2B5EF4-FFF2-40B4-BE49-F238E27FC236}">
                <a16:creationId xmlns:a16="http://schemas.microsoft.com/office/drawing/2014/main" id="{B544A5AA-154D-FBC6-2425-AE1D615AB5B5}"/>
              </a:ext>
              <a:ext uri="{C183D7F6-B498-43B3-948B-1728B52AA6E4}">
                <adec:decorative xmlns:adec="http://schemas.microsoft.com/office/drawing/2017/decorative" val="1"/>
              </a:ext>
            </a:extLst>
          </p:cNvPr>
          <p:cNvSpPr txBox="1">
            <a:spLocks noGrp="1"/>
          </p:cNvSpPr>
          <p:nvPr>
            <p:ph type="title" idx="4294967295"/>
          </p:nvPr>
        </p:nvSpPr>
        <p:spPr>
          <a:xfrm>
            <a:off x="912223" y="1759585"/>
            <a:ext cx="10365377"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chemeClr val="bg1"/>
                </a:solidFill>
                <a:effectLst/>
                <a:uLnTx/>
                <a:uFillTx/>
                <a:latin typeface="Trebuchet MS" charset="0"/>
                <a:ea typeface="Trebuchet MS" charset="0"/>
                <a:cs typeface="Trebuchet MS" charset="0"/>
              </a:rPr>
              <a:t>Thank You!</a:t>
            </a:r>
            <a:endParaRPr kumimoji="0" lang="en-US" sz="9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9173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C92B62-D8BD-7882-A180-0B511B18E627}"/>
              </a:ext>
            </a:extLst>
          </p:cNvPr>
          <p:cNvSpPr>
            <a:spLocks noGrp="1"/>
          </p:cNvSpPr>
          <p:nvPr>
            <p:ph type="title" idx="4294967295"/>
          </p:nvPr>
        </p:nvSpPr>
        <p:spPr>
          <a:xfrm>
            <a:off x="728663" y="731838"/>
            <a:ext cx="4648200" cy="1306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6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Today’s Discussion</a:t>
            </a:r>
          </a:p>
        </p:txBody>
      </p:sp>
      <p:sp>
        <p:nvSpPr>
          <p:cNvPr id="4" name="Text Placeholder 3"/>
          <p:cNvSpPr>
            <a:spLocks noGrp="1"/>
          </p:cNvSpPr>
          <p:nvPr>
            <p:ph type="body" sz="quarter" idx="12"/>
          </p:nvPr>
        </p:nvSpPr>
        <p:spPr/>
        <p:txBody>
          <a:bodyPr>
            <a:normAutofit/>
          </a:bodyPr>
          <a:lstStyle/>
          <a:p>
            <a:pPr marL="457200" indent="-457200">
              <a:lnSpc>
                <a:spcPts val="3000"/>
              </a:lnSpc>
              <a:buFont typeface="+mj-lt"/>
              <a:buAutoNum type="arabicPeriod"/>
            </a:pPr>
            <a:r>
              <a:rPr lang="en-US" sz="2000" dirty="0"/>
              <a:t>HB20-1366 Higher Education Allocation Model Legislation Overview</a:t>
            </a:r>
          </a:p>
          <a:p>
            <a:pPr marL="457200" indent="-457200">
              <a:lnSpc>
                <a:spcPts val="3000"/>
              </a:lnSpc>
              <a:buFont typeface="+mj-lt"/>
              <a:buAutoNum type="arabicPeriod"/>
            </a:pPr>
            <a:r>
              <a:rPr lang="en-US" sz="2000" dirty="0"/>
              <a:t>Higher Education Allocation Model Operation Discussion</a:t>
            </a:r>
          </a:p>
          <a:p>
            <a:pPr marL="457200" indent="-457200">
              <a:lnSpc>
                <a:spcPts val="3000"/>
              </a:lnSpc>
              <a:buFont typeface="+mj-lt"/>
              <a:buAutoNum type="arabicPeriod"/>
            </a:pPr>
            <a:r>
              <a:rPr lang="en-US" sz="2000" dirty="0"/>
              <a:t>Higher Education Allocation Model Demonstration</a:t>
            </a:r>
          </a:p>
          <a:p>
            <a:pPr marL="457200" indent="-457200">
              <a:lnSpc>
                <a:spcPts val="3000"/>
              </a:lnSpc>
              <a:buFont typeface="+mj-lt"/>
              <a:buAutoNum type="arabicPeriod"/>
            </a:pPr>
            <a:r>
              <a:rPr lang="en-US" sz="2000" dirty="0"/>
              <a:t>Higher Education Allocation Model Analysis</a:t>
            </a:r>
          </a:p>
        </p:txBody>
      </p:sp>
      <p:pic>
        <p:nvPicPr>
          <p:cNvPr id="1026" name="Picture 2" descr="Image of toy graduation cap on a flat surface covered with $100 bills.">
            <a:extLst>
              <a:ext uri="{FF2B5EF4-FFF2-40B4-BE49-F238E27FC236}">
                <a16:creationId xmlns:a16="http://schemas.microsoft.com/office/drawing/2014/main" id="{E90D136A-A6AB-0A85-B57C-46AAE8250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386" y="1712848"/>
            <a:ext cx="6076950"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002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58685" y="1028419"/>
            <a:ext cx="9274627" cy="1680213"/>
          </a:xfrm>
        </p:spPr>
        <p:txBody>
          <a:bodyPr/>
          <a:lstStyle/>
          <a:p>
            <a:r>
              <a:rPr lang="en-US" dirty="0"/>
              <a:t>Legislative Declaration</a:t>
            </a:r>
          </a:p>
        </p:txBody>
      </p:sp>
      <p:sp>
        <p:nvSpPr>
          <p:cNvPr id="5" name="Text Placeholder 4"/>
          <p:cNvSpPr>
            <a:spLocks noGrp="1"/>
          </p:cNvSpPr>
          <p:nvPr>
            <p:ph type="body" sz="quarter" idx="12"/>
          </p:nvPr>
        </p:nvSpPr>
        <p:spPr>
          <a:xfrm>
            <a:off x="1458685" y="2562447"/>
            <a:ext cx="9274627" cy="3325169"/>
          </a:xfrm>
        </p:spPr>
        <p:txBody>
          <a:bodyPr>
            <a:normAutofit/>
          </a:bodyPr>
          <a:lstStyle/>
          <a:p>
            <a:pPr marL="457200" indent="-457200" algn="l">
              <a:lnSpc>
                <a:spcPct val="114000"/>
              </a:lnSpc>
              <a:spcBef>
                <a:spcPts val="600"/>
              </a:spcBef>
              <a:buFont typeface="+mj-lt"/>
              <a:buAutoNum type="arabicPeriod"/>
            </a:pPr>
            <a:r>
              <a:rPr lang="en-US" dirty="0"/>
              <a:t>Increase the number of Coloradans who have earned a high-quality postsecondary credential. – C.R.S. 23-18-301 (1)(d)</a:t>
            </a:r>
          </a:p>
          <a:p>
            <a:pPr marL="457200" indent="-457200" algn="l">
              <a:lnSpc>
                <a:spcPct val="114000"/>
              </a:lnSpc>
              <a:spcBef>
                <a:spcPts val="600"/>
              </a:spcBef>
              <a:buFont typeface="+mj-lt"/>
              <a:buAutoNum type="arabicPeriod"/>
            </a:pPr>
            <a:r>
              <a:rPr lang="en-US" dirty="0"/>
              <a:t>Increase the rate of participation of low-income and currently underrepresented minority students. – C.R.S. 23-18-301 (1)(f)</a:t>
            </a:r>
          </a:p>
          <a:p>
            <a:pPr marL="457200" indent="-457200" algn="l">
              <a:lnSpc>
                <a:spcPct val="114000"/>
              </a:lnSpc>
              <a:spcBef>
                <a:spcPts val="600"/>
              </a:spcBef>
              <a:buFont typeface="+mj-lt"/>
              <a:buAutoNum type="arabicPeriod"/>
            </a:pPr>
            <a:r>
              <a:rPr lang="en-US" dirty="0"/>
              <a:t>Incentivize state institutions of higher education to achieve the policy goals adopted by the General Assembly and the CCHE Master Plan. – C.R.S. 23-18-301 (1)(g)</a:t>
            </a:r>
          </a:p>
        </p:txBody>
      </p:sp>
    </p:spTree>
    <p:extLst>
      <p:ext uri="{BB962C8B-B14F-4D97-AF65-F5344CB8AC3E}">
        <p14:creationId xmlns:p14="http://schemas.microsoft.com/office/powerpoint/2010/main" val="190651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58685" y="1019086"/>
            <a:ext cx="9274627" cy="1680213"/>
          </a:xfrm>
        </p:spPr>
        <p:txBody>
          <a:bodyPr/>
          <a:lstStyle/>
          <a:p>
            <a:r>
              <a:rPr lang="en-US" dirty="0"/>
              <a:t>Legislative Declaration – continued</a:t>
            </a:r>
          </a:p>
        </p:txBody>
      </p:sp>
      <p:sp>
        <p:nvSpPr>
          <p:cNvPr id="5" name="Text Placeholder 4"/>
          <p:cNvSpPr>
            <a:spLocks noGrp="1"/>
          </p:cNvSpPr>
          <p:nvPr>
            <p:ph type="body" sz="quarter" idx="12"/>
          </p:nvPr>
        </p:nvSpPr>
        <p:spPr>
          <a:xfrm>
            <a:off x="1458685" y="2908869"/>
            <a:ext cx="9274627" cy="2978747"/>
          </a:xfrm>
        </p:spPr>
        <p:txBody>
          <a:bodyPr vert="horz" lIns="91440" tIns="45720" rIns="91440" bIns="45720" rtlCol="0">
            <a:normAutofit/>
          </a:bodyPr>
          <a:lstStyle/>
          <a:p>
            <a:pPr marL="457200" indent="-457200" algn="l">
              <a:lnSpc>
                <a:spcPct val="114000"/>
              </a:lnSpc>
              <a:spcBef>
                <a:spcPts val="600"/>
              </a:spcBef>
              <a:buFont typeface="+mj-lt"/>
              <a:buAutoNum type="arabicPeriod"/>
            </a:pPr>
            <a:r>
              <a:rPr lang="en-US" dirty="0"/>
              <a:t>To ensure tax dollars are being used to achieve state goals, higher education must be funded in a manner that is transparent and understandable. – C.R.S. 23-18-301 (2)(a)</a:t>
            </a:r>
          </a:p>
          <a:p>
            <a:pPr marL="457200" indent="-457200" algn="l">
              <a:lnSpc>
                <a:spcPct val="114000"/>
              </a:lnSpc>
              <a:spcBef>
                <a:spcPts val="600"/>
              </a:spcBef>
              <a:buFont typeface="+mj-lt"/>
              <a:buAutoNum type="arabicPeriod"/>
            </a:pPr>
            <a:r>
              <a:rPr lang="en-US" dirty="0"/>
              <a:t>To accomplish these state goals, must establish performance metrics that are consistent, predictable, and focused on improved performance. – C.R.S. 23-18-301 (2)(b)</a:t>
            </a:r>
          </a:p>
        </p:txBody>
      </p:sp>
    </p:spTree>
    <p:extLst>
      <p:ext uri="{BB962C8B-B14F-4D97-AF65-F5344CB8AC3E}">
        <p14:creationId xmlns:p14="http://schemas.microsoft.com/office/powerpoint/2010/main" val="3420071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8376" y="1097278"/>
            <a:ext cx="4124130" cy="4663437"/>
          </a:xfrm>
        </p:spPr>
        <p:txBody>
          <a:bodyPr/>
          <a:lstStyle/>
          <a:p>
            <a:r>
              <a:rPr lang="en-US" dirty="0"/>
              <a:t>How Do IHEs Receive State Operating Support?</a:t>
            </a:r>
          </a:p>
        </p:txBody>
      </p:sp>
      <p:sp>
        <p:nvSpPr>
          <p:cNvPr id="9" name="Text Placeholder 8"/>
          <p:cNvSpPr>
            <a:spLocks noGrp="1"/>
          </p:cNvSpPr>
          <p:nvPr>
            <p:ph type="body" sz="quarter" idx="12"/>
          </p:nvPr>
        </p:nvSpPr>
        <p:spPr>
          <a:xfrm>
            <a:off x="6500192" y="731519"/>
            <a:ext cx="4984236" cy="5394957"/>
          </a:xfrm>
        </p:spPr>
        <p:txBody>
          <a:bodyPr vert="horz" lIns="91440" tIns="45720" rIns="91440" bIns="45720" rtlCol="0">
            <a:normAutofit/>
          </a:bodyPr>
          <a:lstStyle/>
          <a:p>
            <a:pPr marL="342900" indent="-342900">
              <a:lnSpc>
                <a:spcPts val="3000"/>
              </a:lnSpc>
              <a:buFont typeface="Arial" charset="0"/>
              <a:buChar char="•"/>
            </a:pPr>
            <a:r>
              <a:rPr lang="en-US" sz="2000" dirty="0"/>
              <a:t>C.R.S. 23-18-303.5 outlines the use of fee-for-service (FFS) contracts to support institutions of higher education for the delivery of higher education services for the benefit of the state and its residents.</a:t>
            </a:r>
          </a:p>
          <a:p>
            <a:pPr marL="342900" indent="-342900">
              <a:lnSpc>
                <a:spcPts val="3000"/>
              </a:lnSpc>
              <a:buFont typeface="Arial" charset="0"/>
              <a:buChar char="•"/>
            </a:pPr>
            <a:r>
              <a:rPr lang="en-US" sz="2000" dirty="0"/>
              <a:t>FFS contracts provide appropriated state support through the funding formula, PLUS any Special Education Program support, PLUS any limited purpose funding associated with specific bills LESS any funding appropriated through College Opportunity Fund (COF) student stipends.</a:t>
            </a:r>
          </a:p>
        </p:txBody>
      </p:sp>
    </p:spTree>
    <p:extLst>
      <p:ext uri="{BB962C8B-B14F-4D97-AF65-F5344CB8AC3E}">
        <p14:creationId xmlns:p14="http://schemas.microsoft.com/office/powerpoint/2010/main" val="1733279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8376" y="1097278"/>
            <a:ext cx="4124130" cy="4663437"/>
          </a:xfrm>
        </p:spPr>
        <p:txBody>
          <a:bodyPr/>
          <a:lstStyle/>
          <a:p>
            <a:r>
              <a:rPr lang="en-US" dirty="0"/>
              <a:t>CO Higher Education Funding Allocation Model</a:t>
            </a:r>
          </a:p>
        </p:txBody>
      </p:sp>
      <p:sp>
        <p:nvSpPr>
          <p:cNvPr id="9" name="Text Placeholder 8"/>
          <p:cNvSpPr>
            <a:spLocks noGrp="1"/>
          </p:cNvSpPr>
          <p:nvPr>
            <p:ph type="body" sz="quarter" idx="12"/>
          </p:nvPr>
        </p:nvSpPr>
        <p:spPr>
          <a:xfrm>
            <a:off x="6500192" y="731519"/>
            <a:ext cx="4984236" cy="5394957"/>
          </a:xfrm>
        </p:spPr>
        <p:txBody>
          <a:bodyPr>
            <a:normAutofit/>
          </a:bodyPr>
          <a:lstStyle/>
          <a:p>
            <a:pPr algn="ctr">
              <a:lnSpc>
                <a:spcPct val="120000"/>
              </a:lnSpc>
              <a:spcBef>
                <a:spcPts val="600"/>
              </a:spcBef>
            </a:pPr>
            <a:r>
              <a:rPr lang="en-US" sz="2000" dirty="0"/>
              <a:t>House Bill 20-1366</a:t>
            </a:r>
          </a:p>
          <a:p>
            <a:pPr marL="457200" indent="-457200">
              <a:lnSpc>
                <a:spcPct val="120000"/>
              </a:lnSpc>
              <a:spcBef>
                <a:spcPts val="600"/>
              </a:spcBef>
              <a:buFont typeface="Arial" panose="020B0604020202020204" pitchFamily="34" charset="0"/>
              <a:buChar char="•"/>
            </a:pPr>
            <a:r>
              <a:rPr lang="en-US" sz="2000" dirty="0"/>
              <a:t>Reps. Esgar and McCluskie</a:t>
            </a:r>
          </a:p>
          <a:p>
            <a:pPr marL="457200" indent="-457200">
              <a:lnSpc>
                <a:spcPct val="120000"/>
              </a:lnSpc>
              <a:spcBef>
                <a:spcPts val="600"/>
              </a:spcBef>
              <a:buFont typeface="Arial" panose="020B0604020202020204" pitchFamily="34" charset="0"/>
              <a:buChar char="•"/>
            </a:pPr>
            <a:r>
              <a:rPr lang="en-US" sz="2000" dirty="0"/>
              <a:t>Sens. Zenzinger and Rankin</a:t>
            </a:r>
          </a:p>
          <a:p>
            <a:pPr marL="457200" indent="-457200">
              <a:lnSpc>
                <a:spcPct val="120000"/>
              </a:lnSpc>
              <a:spcBef>
                <a:spcPts val="600"/>
              </a:spcBef>
              <a:buFont typeface="Arial" panose="020B0604020202020204" pitchFamily="34" charset="0"/>
              <a:buChar char="•"/>
            </a:pPr>
            <a:r>
              <a:rPr lang="en-US" sz="2000" dirty="0"/>
              <a:t>New funding model began in 2021-22</a:t>
            </a:r>
          </a:p>
          <a:p>
            <a:pPr marL="457200" indent="-457200">
              <a:lnSpc>
                <a:spcPct val="120000"/>
              </a:lnSpc>
              <a:spcBef>
                <a:spcPts val="600"/>
              </a:spcBef>
              <a:buFont typeface="Arial" panose="020B0604020202020204" pitchFamily="34" charset="0"/>
              <a:buChar char="•"/>
            </a:pPr>
            <a:r>
              <a:rPr lang="en-US" sz="2000" dirty="0"/>
              <a:t>State support based on 3 components:</a:t>
            </a:r>
          </a:p>
          <a:p>
            <a:pPr marL="914400" lvl="3" indent="-457200">
              <a:lnSpc>
                <a:spcPct val="120000"/>
              </a:lnSpc>
              <a:spcBef>
                <a:spcPts val="600"/>
              </a:spcBef>
              <a:buFont typeface="Courier New" panose="02070309020205020404" pitchFamily="49" charset="0"/>
              <a:buChar char="o"/>
            </a:pPr>
            <a:r>
              <a:rPr lang="en-US" dirty="0"/>
              <a:t>Ongoing additional funding (Step 1);</a:t>
            </a:r>
          </a:p>
          <a:p>
            <a:pPr marL="914400" lvl="3" indent="-457200">
              <a:lnSpc>
                <a:spcPct val="120000"/>
              </a:lnSpc>
              <a:spcBef>
                <a:spcPts val="600"/>
              </a:spcBef>
              <a:buFont typeface="Courier New" panose="02070309020205020404" pitchFamily="49" charset="0"/>
              <a:buChar char="o"/>
            </a:pPr>
            <a:r>
              <a:rPr lang="en-US" dirty="0"/>
              <a:t>Performance funding (Step 2); and</a:t>
            </a:r>
          </a:p>
          <a:p>
            <a:pPr marL="914400" lvl="3" indent="-457200">
              <a:lnSpc>
                <a:spcPct val="120000"/>
              </a:lnSpc>
              <a:spcBef>
                <a:spcPts val="600"/>
              </a:spcBef>
              <a:buFont typeface="Courier New" panose="02070309020205020404" pitchFamily="49" charset="0"/>
              <a:buChar char="o"/>
            </a:pPr>
            <a:r>
              <a:rPr lang="en-US" dirty="0"/>
              <a:t>Temporary additional funding (Step 3)</a:t>
            </a:r>
          </a:p>
          <a:p>
            <a:pPr marL="457200" indent="-457200">
              <a:lnSpc>
                <a:spcPct val="120000"/>
              </a:lnSpc>
              <a:spcBef>
                <a:spcPts val="600"/>
              </a:spcBef>
              <a:buFont typeface="Arial" panose="020B0604020202020204" pitchFamily="34" charset="0"/>
              <a:buChar char="•"/>
            </a:pPr>
            <a:r>
              <a:rPr lang="en-US" sz="2000" dirty="0"/>
              <a:t>This total funding is disaggregated in the Long Bill each year between COF stipends (based on per credit hour cost x est. resident students served) and FFS reimbursement.</a:t>
            </a:r>
          </a:p>
        </p:txBody>
      </p:sp>
    </p:spTree>
    <p:extLst>
      <p:ext uri="{BB962C8B-B14F-4D97-AF65-F5344CB8AC3E}">
        <p14:creationId xmlns:p14="http://schemas.microsoft.com/office/powerpoint/2010/main" val="2628099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title" idx="4294967295"/>
          </p:nvPr>
        </p:nvSpPr>
        <p:spPr>
          <a:xfrm>
            <a:off x="163513" y="636588"/>
            <a:ext cx="6088062" cy="14303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Step 1</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6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Ongoing Additional Funding</a:t>
            </a:r>
          </a:p>
        </p:txBody>
      </p:sp>
      <p:sp>
        <p:nvSpPr>
          <p:cNvPr id="6" name="Text Placeholder 5"/>
          <p:cNvSpPr>
            <a:spLocks noGrp="1"/>
          </p:cNvSpPr>
          <p:nvPr>
            <p:ph type="body" sz="quarter" idx="15"/>
          </p:nvPr>
        </p:nvSpPr>
        <p:spPr>
          <a:xfrm>
            <a:off x="501446" y="2403567"/>
            <a:ext cx="5388078" cy="4243039"/>
          </a:xfrm>
        </p:spPr>
        <p:txBody>
          <a:bodyPr>
            <a:noAutofit/>
          </a:bodyPr>
          <a:lstStyle/>
          <a:p>
            <a:pPr>
              <a:lnSpc>
                <a:spcPts val="3000"/>
              </a:lnSpc>
              <a:spcBef>
                <a:spcPts val="0"/>
              </a:spcBef>
            </a:pPr>
            <a:r>
              <a:rPr lang="en-US" sz="1900" b="1" dirty="0">
                <a:solidFill>
                  <a:schemeClr val="tx1"/>
                </a:solidFill>
              </a:rPr>
              <a:t>Prior to calculating performance funding, the Commission </a:t>
            </a:r>
            <a:r>
              <a:rPr lang="en-US" sz="1900" b="1" i="1" u="sng" dirty="0">
                <a:solidFill>
                  <a:schemeClr val="tx1"/>
                </a:solidFill>
              </a:rPr>
              <a:t>may </a:t>
            </a:r>
            <a:r>
              <a:rPr lang="en-US" sz="1900" b="1" dirty="0">
                <a:solidFill>
                  <a:schemeClr val="tx1"/>
                </a:solidFill>
              </a:rPr>
              <a:t>recommend additional funding to add to the base for the following purposes:</a:t>
            </a:r>
          </a:p>
          <a:p>
            <a:pPr marL="342900" indent="-342900">
              <a:lnSpc>
                <a:spcPts val="3000"/>
              </a:lnSpc>
              <a:spcBef>
                <a:spcPts val="0"/>
              </a:spcBef>
              <a:buFont typeface="Arial" panose="020B0604020202020204" pitchFamily="34" charset="0"/>
              <a:buChar char="•"/>
            </a:pPr>
            <a:r>
              <a:rPr lang="en-US" sz="1800" dirty="0">
                <a:solidFill>
                  <a:schemeClr val="tx1"/>
                </a:solidFill>
              </a:rPr>
              <a:t>Progress toward master plan goals, including addressing base funding disparities or funding priorities not addressed through performance funding</a:t>
            </a:r>
          </a:p>
          <a:p>
            <a:pPr marL="342900" indent="-342900">
              <a:lnSpc>
                <a:spcPts val="3000"/>
              </a:lnSpc>
              <a:spcBef>
                <a:spcPts val="0"/>
              </a:spcBef>
              <a:buFont typeface="Arial" panose="020B0604020202020204" pitchFamily="34" charset="0"/>
              <a:buChar char="•"/>
            </a:pPr>
            <a:r>
              <a:rPr lang="en-US" sz="1800" dirty="0">
                <a:solidFill>
                  <a:schemeClr val="tx1"/>
                </a:solidFill>
              </a:rPr>
              <a:t>Additional costs associated with educating resident first-gen undergrad students</a:t>
            </a:r>
          </a:p>
          <a:p>
            <a:pPr algn="ctr">
              <a:lnSpc>
                <a:spcPts val="3000"/>
              </a:lnSpc>
              <a:spcBef>
                <a:spcPts val="0"/>
              </a:spcBef>
            </a:pPr>
            <a:r>
              <a:rPr lang="en-US" sz="1900" b="1" i="1" dirty="0">
                <a:solidFill>
                  <a:srgbClr val="232C67"/>
                </a:solidFill>
              </a:rPr>
              <a:t>Recommendations should be focused on broad institutional, systemwide, or state policy goals.</a:t>
            </a:r>
          </a:p>
        </p:txBody>
      </p:sp>
      <p:pic>
        <p:nvPicPr>
          <p:cNvPr id="8" name="Picture 7" descr="Picture of students sitting on a bench collaborating using technology.">
            <a:extLst>
              <a:ext uri="{FF2B5EF4-FFF2-40B4-BE49-F238E27FC236}">
                <a16:creationId xmlns:a16="http://schemas.microsoft.com/office/drawing/2014/main" id="{97A69706-C32F-B696-2808-FD3F817EECD7}"/>
              </a:ext>
            </a:extLst>
          </p:cNvPr>
          <p:cNvPicPr>
            <a:picLocks noChangeAspect="1"/>
          </p:cNvPicPr>
          <p:nvPr/>
        </p:nvPicPr>
        <p:blipFill>
          <a:blip r:embed="rId3"/>
          <a:stretch>
            <a:fillRect/>
          </a:stretch>
        </p:blipFill>
        <p:spPr>
          <a:xfrm>
            <a:off x="6209385" y="0"/>
            <a:ext cx="5799699" cy="2519265"/>
          </a:xfrm>
          <a:prstGeom prst="rect">
            <a:avLst/>
          </a:prstGeom>
        </p:spPr>
      </p:pic>
      <p:sp>
        <p:nvSpPr>
          <p:cNvPr id="5" name="Text Placeholder 4"/>
          <p:cNvSpPr>
            <a:spLocks noGrp="1"/>
          </p:cNvSpPr>
          <p:nvPr>
            <p:ph type="body" sz="quarter" idx="14"/>
          </p:nvPr>
        </p:nvSpPr>
        <p:spPr>
          <a:xfrm>
            <a:off x="6209385" y="3155853"/>
            <a:ext cx="5799699" cy="3570384"/>
          </a:xfrm>
        </p:spPr>
        <p:txBody>
          <a:bodyPr>
            <a:noAutofit/>
          </a:bodyPr>
          <a:lstStyle/>
          <a:p>
            <a:pPr>
              <a:lnSpc>
                <a:spcPct val="100000"/>
              </a:lnSpc>
              <a:spcBef>
                <a:spcPts val="0"/>
              </a:spcBef>
            </a:pPr>
            <a:endParaRPr lang="en-US" sz="2000" dirty="0"/>
          </a:p>
          <a:p>
            <a:pPr marL="342900" indent="-342900">
              <a:lnSpc>
                <a:spcPct val="100000"/>
              </a:lnSpc>
              <a:spcBef>
                <a:spcPts val="0"/>
              </a:spcBef>
              <a:buFont typeface="Arial" charset="0"/>
              <a:buChar char="•"/>
            </a:pPr>
            <a:r>
              <a:rPr lang="en-US" sz="2000" dirty="0"/>
              <a:t>FY2022 Model - </a:t>
            </a:r>
            <a:r>
              <a:rPr lang="en-US" sz="2000" b="1" dirty="0"/>
              <a:t>$40.8M in NEW state support</a:t>
            </a:r>
            <a:br>
              <a:rPr lang="en-US" sz="2000" b="1" dirty="0"/>
            </a:br>
            <a:endParaRPr lang="en-US" sz="2000" dirty="0"/>
          </a:p>
          <a:p>
            <a:pPr marL="342900" indent="-342900">
              <a:lnSpc>
                <a:spcPct val="100000"/>
              </a:lnSpc>
              <a:spcBef>
                <a:spcPts val="0"/>
              </a:spcBef>
              <a:buFont typeface="Arial" charset="0"/>
              <a:buChar char="•"/>
            </a:pPr>
            <a:r>
              <a:rPr lang="en-US" sz="2000" dirty="0"/>
              <a:t>FY2023 Model - </a:t>
            </a:r>
            <a:r>
              <a:rPr lang="en-US" sz="2000" b="1" dirty="0"/>
              <a:t>$50.0M in NEW state support</a:t>
            </a:r>
            <a:br>
              <a:rPr lang="en-US" sz="2000" b="1" dirty="0"/>
            </a:br>
            <a:endParaRPr lang="en-US" sz="2000" dirty="0"/>
          </a:p>
          <a:p>
            <a:pPr marL="342900" indent="-342900">
              <a:lnSpc>
                <a:spcPct val="100000"/>
              </a:lnSpc>
              <a:spcBef>
                <a:spcPts val="0"/>
              </a:spcBef>
              <a:buFont typeface="Arial" charset="0"/>
              <a:buChar char="•"/>
            </a:pPr>
            <a:r>
              <a:rPr lang="en-US" sz="2000" dirty="0"/>
              <a:t>FY2024 Model - </a:t>
            </a:r>
            <a:r>
              <a:rPr lang="en-US" sz="2000" b="1" dirty="0"/>
              <a:t>$27.0M in NEW state support</a:t>
            </a:r>
            <a:endParaRPr lang="en-US" sz="2000" dirty="0"/>
          </a:p>
          <a:p>
            <a:pPr>
              <a:lnSpc>
                <a:spcPct val="100000"/>
              </a:lnSpc>
              <a:spcBef>
                <a:spcPts val="0"/>
              </a:spcBef>
            </a:pPr>
            <a:endParaRPr lang="en-US" sz="2000" dirty="0"/>
          </a:p>
          <a:p>
            <a:pPr marL="342900" indent="-342900">
              <a:lnSpc>
                <a:spcPct val="100000"/>
              </a:lnSpc>
              <a:spcBef>
                <a:spcPts val="0"/>
              </a:spcBef>
              <a:buFont typeface="Arial" charset="0"/>
              <a:buChar char="•"/>
            </a:pPr>
            <a:r>
              <a:rPr lang="en-US" sz="2000" dirty="0"/>
              <a:t>FY2025 Model - </a:t>
            </a:r>
            <a:r>
              <a:rPr lang="en-US" sz="2000" b="1" dirty="0"/>
              <a:t>$7.3M in NEW state support</a:t>
            </a:r>
          </a:p>
          <a:p>
            <a:pPr marL="800100" lvl="1" indent="-342900">
              <a:lnSpc>
                <a:spcPct val="100000"/>
              </a:lnSpc>
              <a:spcBef>
                <a:spcPts val="0"/>
              </a:spcBef>
              <a:buFont typeface="Arial" charset="0"/>
              <a:buChar char="•"/>
            </a:pPr>
            <a:r>
              <a:rPr lang="en-US" sz="1800" dirty="0"/>
              <a:t>Limited to three rural-serving institutions</a:t>
            </a:r>
          </a:p>
        </p:txBody>
      </p:sp>
    </p:spTree>
    <p:extLst>
      <p:ext uri="{BB962C8B-B14F-4D97-AF65-F5344CB8AC3E}">
        <p14:creationId xmlns:p14="http://schemas.microsoft.com/office/powerpoint/2010/main" val="3127144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title" idx="4294967295"/>
          </p:nvPr>
        </p:nvSpPr>
        <p:spPr>
          <a:xfrm>
            <a:off x="214313" y="606425"/>
            <a:ext cx="5972175" cy="1431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Step 2</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6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Performance Funding</a:t>
            </a:r>
          </a:p>
        </p:txBody>
      </p:sp>
      <p:sp>
        <p:nvSpPr>
          <p:cNvPr id="6" name="Text Placeholder 5"/>
          <p:cNvSpPr>
            <a:spLocks noGrp="1"/>
          </p:cNvSpPr>
          <p:nvPr>
            <p:ph type="body" sz="quarter" idx="15"/>
          </p:nvPr>
        </p:nvSpPr>
        <p:spPr>
          <a:xfrm>
            <a:off x="729343" y="2403567"/>
            <a:ext cx="5001986" cy="4214515"/>
          </a:xfrm>
        </p:spPr>
        <p:txBody>
          <a:bodyPr>
            <a:normAutofit/>
          </a:bodyPr>
          <a:lstStyle/>
          <a:p>
            <a:pPr>
              <a:lnSpc>
                <a:spcPts val="2500"/>
              </a:lnSpc>
              <a:spcBef>
                <a:spcPts val="0"/>
              </a:spcBef>
            </a:pPr>
            <a:r>
              <a:rPr lang="en-US" sz="1800" b="1" dirty="0">
                <a:solidFill>
                  <a:schemeClr val="tx1"/>
                </a:solidFill>
              </a:rPr>
              <a:t>After calculating funding recommendations addressing base building, the Commission </a:t>
            </a:r>
            <a:r>
              <a:rPr lang="en-US" sz="1800" b="1" i="1" u="sng" dirty="0">
                <a:solidFill>
                  <a:schemeClr val="tx1"/>
                </a:solidFill>
              </a:rPr>
              <a:t>shall</a:t>
            </a:r>
            <a:r>
              <a:rPr lang="en-US" sz="1800" b="1" u="sng" dirty="0">
                <a:solidFill>
                  <a:schemeClr val="tx1"/>
                </a:solidFill>
              </a:rPr>
              <a:t> </a:t>
            </a:r>
            <a:r>
              <a:rPr lang="en-US" sz="1800" b="1" dirty="0">
                <a:solidFill>
                  <a:schemeClr val="tx1"/>
                </a:solidFill>
              </a:rPr>
              <a:t>calculate performance funding for each Governing Board based on the rate of change over time on each performance metric.</a:t>
            </a:r>
          </a:p>
          <a:p>
            <a:pPr marL="285750" indent="-285750">
              <a:lnSpc>
                <a:spcPts val="2500"/>
              </a:lnSpc>
              <a:spcBef>
                <a:spcPts val="0"/>
              </a:spcBef>
              <a:buFont typeface="Arial" panose="020B0604020202020204" pitchFamily="34" charset="0"/>
              <a:buChar char="•"/>
            </a:pPr>
            <a:r>
              <a:rPr lang="en-US" sz="1600" dirty="0">
                <a:solidFill>
                  <a:schemeClr val="tx1"/>
                </a:solidFill>
              </a:rPr>
              <a:t>Even though this is referred to as “Step 2,” this portion of the formula is the main tool to distribute funds to institutions, including:</a:t>
            </a:r>
          </a:p>
          <a:p>
            <a:pPr marL="742950" lvl="1" indent="-285750">
              <a:lnSpc>
                <a:spcPts val="2500"/>
              </a:lnSpc>
              <a:spcBef>
                <a:spcPts val="0"/>
              </a:spcBef>
              <a:buFont typeface="Arial" panose="020B0604020202020204" pitchFamily="34" charset="0"/>
              <a:buChar char="•"/>
            </a:pPr>
            <a:r>
              <a:rPr lang="en-US" sz="1400" dirty="0">
                <a:solidFill>
                  <a:schemeClr val="tx1"/>
                </a:solidFill>
              </a:rPr>
              <a:t>Previous year’s Step 1 funds,</a:t>
            </a:r>
          </a:p>
          <a:p>
            <a:pPr marL="742950" lvl="1" indent="-285750">
              <a:lnSpc>
                <a:spcPts val="2500"/>
              </a:lnSpc>
              <a:spcBef>
                <a:spcPts val="0"/>
              </a:spcBef>
              <a:buFont typeface="Arial" panose="020B0604020202020204" pitchFamily="34" charset="0"/>
              <a:buChar char="•"/>
            </a:pPr>
            <a:r>
              <a:rPr lang="en-US" sz="1400" dirty="0">
                <a:solidFill>
                  <a:schemeClr val="tx1"/>
                </a:solidFill>
              </a:rPr>
              <a:t>Existing base funding, and</a:t>
            </a:r>
          </a:p>
          <a:p>
            <a:pPr marL="742950" lvl="1" indent="-285750">
              <a:lnSpc>
                <a:spcPts val="2500"/>
              </a:lnSpc>
              <a:spcBef>
                <a:spcPts val="0"/>
              </a:spcBef>
              <a:buFont typeface="Arial" panose="020B0604020202020204" pitchFamily="34" charset="0"/>
              <a:buChar char="•"/>
            </a:pPr>
            <a:r>
              <a:rPr lang="en-US" sz="1400" dirty="0">
                <a:solidFill>
                  <a:schemeClr val="tx1"/>
                </a:solidFill>
              </a:rPr>
              <a:t>Any new funding for common policies, including salary, HLD, and other mandatory costs.</a:t>
            </a:r>
          </a:p>
        </p:txBody>
      </p:sp>
      <p:pic>
        <p:nvPicPr>
          <p:cNvPr id="7" name="Picture 6" descr="Picture of smiling Black female student in graduation robes on stage.">
            <a:extLst>
              <a:ext uri="{FF2B5EF4-FFF2-40B4-BE49-F238E27FC236}">
                <a16:creationId xmlns:a16="http://schemas.microsoft.com/office/drawing/2014/main" id="{428879B9-0BB2-0275-335F-12651ABF2447}"/>
              </a:ext>
            </a:extLst>
          </p:cNvPr>
          <p:cNvPicPr>
            <a:picLocks noChangeAspect="1"/>
          </p:cNvPicPr>
          <p:nvPr/>
        </p:nvPicPr>
        <p:blipFill>
          <a:blip r:embed="rId3"/>
          <a:stretch>
            <a:fillRect/>
          </a:stretch>
        </p:blipFill>
        <p:spPr>
          <a:xfrm>
            <a:off x="6460672" y="1"/>
            <a:ext cx="4792046" cy="3196695"/>
          </a:xfrm>
          <a:prstGeom prst="rect">
            <a:avLst/>
          </a:prstGeom>
        </p:spPr>
      </p:pic>
      <p:sp>
        <p:nvSpPr>
          <p:cNvPr id="2" name="Text Placeholder 4">
            <a:extLst>
              <a:ext uri="{FF2B5EF4-FFF2-40B4-BE49-F238E27FC236}">
                <a16:creationId xmlns:a16="http://schemas.microsoft.com/office/drawing/2014/main" id="{908954FE-6E7E-5F8F-ED3A-AB325929101A}"/>
              </a:ext>
            </a:extLst>
          </p:cNvPr>
          <p:cNvSpPr>
            <a:spLocks noGrp="1"/>
          </p:cNvSpPr>
          <p:nvPr>
            <p:ph type="body" sz="quarter" idx="14"/>
          </p:nvPr>
        </p:nvSpPr>
        <p:spPr>
          <a:xfrm>
            <a:off x="6628618" y="3421387"/>
            <a:ext cx="5001986" cy="3196695"/>
          </a:xfrm>
        </p:spPr>
        <p:txBody>
          <a:bodyPr>
            <a:noAutofit/>
          </a:bodyPr>
          <a:lstStyle/>
          <a:p>
            <a:pPr marL="342900" indent="-342900">
              <a:lnSpc>
                <a:spcPct val="100000"/>
              </a:lnSpc>
              <a:spcBef>
                <a:spcPts val="0"/>
              </a:spcBef>
              <a:buFont typeface="Arial" charset="0"/>
              <a:buChar char="•"/>
            </a:pPr>
            <a:r>
              <a:rPr lang="en-US" sz="1800" dirty="0"/>
              <a:t>FY2022 Model - </a:t>
            </a:r>
            <a:r>
              <a:rPr lang="en-US" sz="1800" b="1" dirty="0"/>
              <a:t>$31.4M in NEW state support</a:t>
            </a:r>
          </a:p>
          <a:p>
            <a:pPr marL="800100" lvl="1" indent="-342900">
              <a:lnSpc>
                <a:spcPct val="100000"/>
              </a:lnSpc>
              <a:spcBef>
                <a:spcPts val="0"/>
              </a:spcBef>
              <a:buFont typeface="Arial" charset="0"/>
              <a:buChar char="•"/>
            </a:pPr>
            <a:r>
              <a:rPr lang="en-US" sz="1400" dirty="0"/>
              <a:t>4.7% increase over FY2021</a:t>
            </a:r>
          </a:p>
          <a:p>
            <a:pPr marL="800100" lvl="1" indent="-342900">
              <a:lnSpc>
                <a:spcPct val="100000"/>
              </a:lnSpc>
              <a:spcBef>
                <a:spcPts val="0"/>
              </a:spcBef>
              <a:buFont typeface="Arial" charset="0"/>
              <a:buChar char="•"/>
            </a:pPr>
            <a:r>
              <a:rPr lang="en-US" sz="1400" dirty="0"/>
              <a:t>Additional $8.5M in NEW funding to SEPs, LDCs, ATCs</a:t>
            </a:r>
          </a:p>
          <a:p>
            <a:pPr marL="342900" indent="-342900">
              <a:lnSpc>
                <a:spcPct val="100000"/>
              </a:lnSpc>
              <a:spcBef>
                <a:spcPts val="0"/>
              </a:spcBef>
              <a:buFont typeface="Arial" charset="0"/>
              <a:buChar char="•"/>
            </a:pPr>
            <a:r>
              <a:rPr lang="en-US" sz="1800" dirty="0"/>
              <a:t>FY2023 Model - </a:t>
            </a:r>
            <a:r>
              <a:rPr lang="en-US" sz="1800" b="1" dirty="0"/>
              <a:t>$44.2M in NEW state support</a:t>
            </a:r>
          </a:p>
          <a:p>
            <a:pPr marL="800100" lvl="1" indent="-342900">
              <a:lnSpc>
                <a:spcPct val="100000"/>
              </a:lnSpc>
              <a:spcBef>
                <a:spcPts val="0"/>
              </a:spcBef>
              <a:buFont typeface="Arial" charset="0"/>
              <a:buChar char="•"/>
            </a:pPr>
            <a:r>
              <a:rPr lang="en-US" sz="1400" dirty="0"/>
              <a:t>6.0% increase over FY2022</a:t>
            </a:r>
          </a:p>
          <a:p>
            <a:pPr marL="800100" lvl="1" indent="-342900">
              <a:lnSpc>
                <a:spcPct val="100000"/>
              </a:lnSpc>
              <a:spcBef>
                <a:spcPts val="0"/>
              </a:spcBef>
              <a:buFont typeface="Arial" charset="0"/>
              <a:buChar char="•"/>
            </a:pPr>
            <a:r>
              <a:rPr lang="en-US" sz="1400" dirty="0"/>
              <a:t>Additional $11.1M in NEW funding to SEPs, LDCs, ATCs</a:t>
            </a:r>
          </a:p>
          <a:p>
            <a:pPr marL="342900" indent="-342900">
              <a:lnSpc>
                <a:spcPct val="100000"/>
              </a:lnSpc>
              <a:spcBef>
                <a:spcPts val="0"/>
              </a:spcBef>
              <a:buFont typeface="Arial" charset="0"/>
              <a:buChar char="•"/>
            </a:pPr>
            <a:r>
              <a:rPr lang="en-US" sz="1800" dirty="0"/>
              <a:t>FY2024 Model - </a:t>
            </a:r>
            <a:r>
              <a:rPr lang="en-US" sz="1800" b="1" dirty="0"/>
              <a:t>$68.2M in NEW state support</a:t>
            </a:r>
          </a:p>
          <a:p>
            <a:pPr marL="800100" lvl="1" indent="-342900">
              <a:lnSpc>
                <a:spcPct val="100000"/>
              </a:lnSpc>
              <a:spcBef>
                <a:spcPts val="0"/>
              </a:spcBef>
              <a:buFont typeface="Arial" charset="0"/>
              <a:buChar char="•"/>
            </a:pPr>
            <a:r>
              <a:rPr lang="en-US" sz="1400" dirty="0"/>
              <a:t>8.3% increase over FY2023</a:t>
            </a:r>
          </a:p>
          <a:p>
            <a:pPr marL="800100" lvl="1" indent="-342900">
              <a:lnSpc>
                <a:spcPct val="100000"/>
              </a:lnSpc>
              <a:spcBef>
                <a:spcPts val="0"/>
              </a:spcBef>
              <a:buFont typeface="Arial" charset="0"/>
              <a:buChar char="•"/>
            </a:pPr>
            <a:r>
              <a:rPr lang="en-US" sz="1400" dirty="0"/>
              <a:t>Additional $17.7M in NEW funding to SEPs, LDCs, ATCs</a:t>
            </a:r>
          </a:p>
          <a:p>
            <a:pPr marL="342900" indent="-342900">
              <a:lnSpc>
                <a:spcPct val="100000"/>
              </a:lnSpc>
              <a:spcBef>
                <a:spcPts val="0"/>
              </a:spcBef>
              <a:buFont typeface="Arial" charset="0"/>
              <a:buChar char="•"/>
            </a:pPr>
            <a:r>
              <a:rPr lang="en-US" sz="1800" dirty="0"/>
              <a:t>FY2025 Model - </a:t>
            </a:r>
            <a:r>
              <a:rPr lang="en-US" sz="1800" b="1" dirty="0"/>
              <a:t>$85.0M in NEW state support</a:t>
            </a:r>
            <a:endParaRPr lang="en-US" sz="1800" dirty="0"/>
          </a:p>
          <a:p>
            <a:pPr marL="800100" lvl="1" indent="-342900">
              <a:lnSpc>
                <a:spcPct val="100000"/>
              </a:lnSpc>
              <a:spcBef>
                <a:spcPts val="0"/>
              </a:spcBef>
              <a:buFont typeface="Arial" charset="0"/>
              <a:buChar char="•"/>
            </a:pPr>
            <a:r>
              <a:rPr lang="en-US" sz="1400" dirty="0"/>
              <a:t>9.3% increase over FY2023</a:t>
            </a:r>
          </a:p>
          <a:p>
            <a:pPr marL="800100" lvl="1" indent="-342900">
              <a:lnSpc>
                <a:spcPct val="100000"/>
              </a:lnSpc>
              <a:spcBef>
                <a:spcPts val="0"/>
              </a:spcBef>
              <a:buFont typeface="Arial" charset="0"/>
              <a:buChar char="•"/>
            </a:pPr>
            <a:r>
              <a:rPr lang="en-US" sz="1400" dirty="0"/>
              <a:t>Additional $31.9M in NEW funding to SEPs, LDCs, ATCs</a:t>
            </a:r>
          </a:p>
          <a:p>
            <a:pPr marL="800100" lvl="1" indent="-342900">
              <a:lnSpc>
                <a:spcPct val="100000"/>
              </a:lnSpc>
              <a:spcBef>
                <a:spcPts val="0"/>
              </a:spcBef>
              <a:buFont typeface="Arial" charset="0"/>
              <a:buChar char="•"/>
            </a:pPr>
            <a:r>
              <a:rPr lang="en-US" sz="1400" dirty="0"/>
              <a:t>Including $10.86M for Medicaid match at CU Anschutz</a:t>
            </a:r>
          </a:p>
        </p:txBody>
      </p:sp>
    </p:spTree>
    <p:extLst>
      <p:ext uri="{BB962C8B-B14F-4D97-AF65-F5344CB8AC3E}">
        <p14:creationId xmlns:p14="http://schemas.microsoft.com/office/powerpoint/2010/main" val="702026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title" idx="4294967295"/>
          </p:nvPr>
        </p:nvSpPr>
        <p:spPr>
          <a:xfrm>
            <a:off x="214313" y="606425"/>
            <a:ext cx="5972175" cy="1431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Step 3</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6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Temp Additional Funding</a:t>
            </a:r>
          </a:p>
        </p:txBody>
      </p:sp>
      <p:sp>
        <p:nvSpPr>
          <p:cNvPr id="6" name="Text Placeholder 5"/>
          <p:cNvSpPr>
            <a:spLocks noGrp="1"/>
          </p:cNvSpPr>
          <p:nvPr>
            <p:ph type="body" sz="quarter" idx="15"/>
          </p:nvPr>
        </p:nvSpPr>
        <p:spPr/>
        <p:txBody>
          <a:bodyPr>
            <a:normAutofit/>
          </a:bodyPr>
          <a:lstStyle/>
          <a:p>
            <a:pPr>
              <a:lnSpc>
                <a:spcPts val="3000"/>
              </a:lnSpc>
              <a:spcBef>
                <a:spcPts val="0"/>
              </a:spcBef>
            </a:pPr>
            <a:r>
              <a:rPr lang="en-US" sz="1800" b="1" dirty="0">
                <a:solidFill>
                  <a:schemeClr val="tx1"/>
                </a:solidFill>
              </a:rPr>
              <a:t>After calculating ongoing additional and performance funding, the Commission </a:t>
            </a:r>
            <a:r>
              <a:rPr lang="en-US" sz="1800" b="1" i="1" u="sng" dirty="0">
                <a:solidFill>
                  <a:schemeClr val="tx1"/>
                </a:solidFill>
              </a:rPr>
              <a:t>may</a:t>
            </a:r>
            <a:r>
              <a:rPr lang="en-US" sz="1800" b="1" i="1" dirty="0">
                <a:solidFill>
                  <a:schemeClr val="tx1"/>
                </a:solidFill>
              </a:rPr>
              <a:t> </a:t>
            </a:r>
            <a:r>
              <a:rPr lang="en-US" sz="1800" b="1" dirty="0">
                <a:solidFill>
                  <a:schemeClr val="tx1"/>
                </a:solidFill>
              </a:rPr>
              <a:t>recommend additional temporary funding to make progress toward master plan goals or for any other purpose.</a:t>
            </a:r>
          </a:p>
          <a:p>
            <a:pPr marL="342900" indent="-342900">
              <a:lnSpc>
                <a:spcPts val="3000"/>
              </a:lnSpc>
              <a:spcBef>
                <a:spcPts val="0"/>
              </a:spcBef>
              <a:buFont typeface="Arial" panose="020B0604020202020204" pitchFamily="34" charset="0"/>
              <a:buChar char="•"/>
            </a:pPr>
            <a:r>
              <a:rPr lang="en-US" sz="1600" dirty="0">
                <a:solidFill>
                  <a:schemeClr val="tx1"/>
                </a:solidFill>
              </a:rPr>
              <a:t>These funds are not base building and are, therefore, not incorporated into Step 2 in future fiscal years.</a:t>
            </a:r>
          </a:p>
        </p:txBody>
      </p:sp>
      <p:pic>
        <p:nvPicPr>
          <p:cNvPr id="2" name="Picture 1" descr="Picture of street signs.">
            <a:extLst>
              <a:ext uri="{FF2B5EF4-FFF2-40B4-BE49-F238E27FC236}">
                <a16:creationId xmlns:a16="http://schemas.microsoft.com/office/drawing/2014/main" id="{213C0031-7EAB-E431-CD8A-3D0357924CB6}"/>
              </a:ext>
            </a:extLst>
          </p:cNvPr>
          <p:cNvPicPr>
            <a:picLocks noChangeAspect="1"/>
          </p:cNvPicPr>
          <p:nvPr/>
        </p:nvPicPr>
        <p:blipFill>
          <a:blip r:embed="rId2"/>
          <a:stretch>
            <a:fillRect/>
          </a:stretch>
        </p:blipFill>
        <p:spPr>
          <a:xfrm>
            <a:off x="5939713" y="4661"/>
            <a:ext cx="6096000" cy="2032000"/>
          </a:xfrm>
          <a:prstGeom prst="rect">
            <a:avLst/>
          </a:prstGeom>
        </p:spPr>
      </p:pic>
      <p:sp>
        <p:nvSpPr>
          <p:cNvPr id="7" name="Text Placeholder 6">
            <a:extLst>
              <a:ext uri="{FF2B5EF4-FFF2-40B4-BE49-F238E27FC236}">
                <a16:creationId xmlns:a16="http://schemas.microsoft.com/office/drawing/2014/main" id="{29AA09D9-A134-9080-E3E2-CDD2EAF65E5E}"/>
              </a:ext>
            </a:extLst>
          </p:cNvPr>
          <p:cNvSpPr>
            <a:spLocks noGrp="1"/>
          </p:cNvSpPr>
          <p:nvPr>
            <p:ph type="body" sz="quarter" idx="14"/>
          </p:nvPr>
        </p:nvSpPr>
        <p:spPr>
          <a:xfrm>
            <a:off x="6558993" y="3234812"/>
            <a:ext cx="5001986" cy="1606192"/>
          </a:xfrm>
        </p:spPr>
        <p:txBody>
          <a:bodyPr>
            <a:normAutofit/>
          </a:bodyPr>
          <a:lstStyle/>
          <a:p>
            <a:pPr algn="ctr"/>
            <a:r>
              <a:rPr lang="en-US" dirty="0"/>
              <a:t>No funding has been recommended through Step 3 since the implementation of the allocation model.</a:t>
            </a:r>
          </a:p>
        </p:txBody>
      </p:sp>
    </p:spTree>
    <p:extLst>
      <p:ext uri="{BB962C8B-B14F-4D97-AF65-F5344CB8AC3E}">
        <p14:creationId xmlns:p14="http://schemas.microsoft.com/office/powerpoint/2010/main" val="292912866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5C6670"/>
      </a:dk2>
      <a:lt2>
        <a:srgbClr val="D0D2D3"/>
      </a:lt2>
      <a:accent1>
        <a:srgbClr val="232C67"/>
      </a:accent1>
      <a:accent2>
        <a:srgbClr val="407CCA"/>
      </a:accent2>
      <a:accent3>
        <a:srgbClr val="34647E"/>
      </a:accent3>
      <a:accent4>
        <a:srgbClr val="6D3A5D"/>
      </a:accent4>
      <a:accent5>
        <a:srgbClr val="6CC049"/>
      </a:accent5>
      <a:accent6>
        <a:srgbClr val="F6B333"/>
      </a:accent6>
      <a:hlink>
        <a:srgbClr val="0563C1"/>
      </a:hlink>
      <a:folHlink>
        <a:srgbClr val="6D3A5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HE_PowerPoint_Template_WCAG 2.1" id="{8273D39A-E987-1A4A-A525-A0C731B11251}" vid="{9115E10A-BF85-B54C-B5DC-9FF5D42581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EB8B68769BC6D4B8E8197DF24B77C4D" ma:contentTypeVersion="15" ma:contentTypeDescription="Create a new document." ma:contentTypeScope="" ma:versionID="2e9892e6a12edbc0e83b5592a6e4232c">
  <xsd:schema xmlns:xsd="http://www.w3.org/2001/XMLSchema" xmlns:xs="http://www.w3.org/2001/XMLSchema" xmlns:p="http://schemas.microsoft.com/office/2006/metadata/properties" xmlns:ns2="2fdb272f-d7c2-4d81-8a4c-2c6b1c81574d" xmlns:ns3="8bacc2c1-1376-42d7-8c0e-2054a6403d14" targetNamespace="http://schemas.microsoft.com/office/2006/metadata/properties" ma:root="true" ma:fieldsID="5783bba63e18e6f81b6c06d59bc3be13" ns2:_="" ns3:_="">
    <xsd:import namespace="2fdb272f-d7c2-4d81-8a4c-2c6b1c81574d"/>
    <xsd:import namespace="8bacc2c1-1376-42d7-8c0e-2054a6403d14"/>
    <xsd:element name="properties">
      <xsd:complexType>
        <xsd:sequence>
          <xsd:element name="documentManagement">
            <xsd:complexType>
              <xsd:all>
                <xsd:element ref="ns2:MediaServiceMetadata" minOccurs="0"/>
                <xsd:element ref="ns2:MediaServiceFastMetadata" minOccurs="0"/>
                <xsd:element ref="ns2:MediaLengthInSeconds" minOccurs="0"/>
                <xsd:element ref="ns3:SharedWithUsers" minOccurs="0"/>
                <xsd:element ref="ns3:SharedWithDetails" minOccurs="0"/>
                <xsd:element ref="ns2:MediaServiceDateTaken"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db272f-d7c2-4d81-8a4c-2c6b1c8157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618d1f8-610a-47b0-a765-b29b9ddf584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acc2c1-1376-42d7-8c0e-2054a6403d1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850c2c74-e53d-4a30-8fc2-1eac9f7cb61e}" ma:internalName="TaxCatchAll" ma:showField="CatchAllData" ma:web="8bacc2c1-1376-42d7-8c0e-2054a6403d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bacc2c1-1376-42d7-8c0e-2054a6403d14" xsi:nil="true"/>
    <lcf76f155ced4ddcb4097134ff3c332f xmlns="2fdb272f-d7c2-4d81-8a4c-2c6b1c8157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F0C9129-1361-4122-8489-E57E7B3E71CC}">
  <ds:schemaRefs>
    <ds:schemaRef ds:uri="http://schemas.microsoft.com/sharepoint/v3/contenttype/forms"/>
  </ds:schemaRefs>
</ds:datastoreItem>
</file>

<file path=customXml/itemProps2.xml><?xml version="1.0" encoding="utf-8"?>
<ds:datastoreItem xmlns:ds="http://schemas.openxmlformats.org/officeDocument/2006/customXml" ds:itemID="{C93D286C-EF09-4B82-852E-215CC5FB0F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db272f-d7c2-4d81-8a4c-2c6b1c81574d"/>
    <ds:schemaRef ds:uri="8bacc2c1-1376-42d7-8c0e-2054a6403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FF2049-7A30-4F85-ACAA-6BD23E1F8507}">
  <ds:schemaRefs>
    <ds:schemaRef ds:uri="8bacc2c1-1376-42d7-8c0e-2054a6403d14"/>
    <ds:schemaRef ds:uri="http://purl.org/dc/elements/1.1/"/>
    <ds:schemaRef ds:uri="http://schemas.microsoft.com/office/2006/metadata/properties"/>
    <ds:schemaRef ds:uri="http://schemas.microsoft.com/office/infopath/2007/PartnerControls"/>
    <ds:schemaRef ds:uri="http://purl.org/dc/dcmitype/"/>
    <ds:schemaRef ds:uri="http://schemas.microsoft.com/office/2006/documentManagement/types"/>
    <ds:schemaRef ds:uri="http://purl.org/dc/terms/"/>
    <ds:schemaRef ds:uri="http://schemas.openxmlformats.org/package/2006/metadata/core-properties"/>
    <ds:schemaRef ds:uri="2fdb272f-d7c2-4d81-8a4c-2c6b1c81574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CDHE_PowerPoint_Template_WCAG 2.1</Template>
  <TotalTime>5937</TotalTime>
  <Words>1030</Words>
  <Application>Microsoft Office PowerPoint</Application>
  <PresentationFormat>Widescreen</PresentationFormat>
  <Paragraphs>113</Paragraphs>
  <Slides>19</Slides>
  <Notes>16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Courier New</vt:lpstr>
      <vt:lpstr>Museo Slab 500</vt:lpstr>
      <vt:lpstr>Trebuchet MS</vt:lpstr>
      <vt:lpstr>Office Theme</vt:lpstr>
      <vt:lpstr>Worksheet</vt:lpstr>
      <vt:lpstr>Higher Education Funding Allocation Model</vt:lpstr>
      <vt:lpstr>Today’s Discussion</vt:lpstr>
      <vt:lpstr>Legislative Declaration</vt:lpstr>
      <vt:lpstr>Legislative Declaration – continued</vt:lpstr>
      <vt:lpstr>How Do IHEs Receive State Operating Support?</vt:lpstr>
      <vt:lpstr>CO Higher Education Funding Allocation Model</vt:lpstr>
      <vt:lpstr>Step 1 Ongoing Additional Funding</vt:lpstr>
      <vt:lpstr>Step 2 Performance Funding</vt:lpstr>
      <vt:lpstr>Step 3 Temp Additional Funding</vt:lpstr>
      <vt:lpstr>Funding Allocation Formula Overview</vt:lpstr>
      <vt:lpstr>Funding Allocation Formula Overview – Weights</vt:lpstr>
      <vt:lpstr>Funding Allocation Formula Overview - Operation </vt:lpstr>
      <vt:lpstr>Funding Allocation Formula Overview - Demonstration</vt:lpstr>
      <vt:lpstr>Funding Allocation Formula Overview – Demonstration continued</vt:lpstr>
      <vt:lpstr>Cumulative Percent Change in Governing Board Support Since FY2022</vt:lpstr>
      <vt:lpstr>Cumulative Change in Governing Board Support Since FY2022</vt:lpstr>
      <vt:lpstr>Performance Metric Changes Since 2021-22</vt:lpstr>
      <vt:lpstr>Share of State Operating Support – Statutory Performance Metrics Only</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Crystal Collins</dc:creator>
  <cp:keywords/>
  <dc:description/>
  <cp:lastModifiedBy>Mark Baccei</cp:lastModifiedBy>
  <cp:revision>41</cp:revision>
  <cp:lastPrinted>2019-09-05T18:29:49Z</cp:lastPrinted>
  <dcterms:created xsi:type="dcterms:W3CDTF">2024-07-19T17:06:50Z</dcterms:created>
  <dcterms:modified xsi:type="dcterms:W3CDTF">2024-12-05T18:54:13Z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0x0101007EB8B68769BC6D4B8E8197DF24B77C4D</vt:lpwstr>
  </property>
  <property fmtid="{D5CDD505-2E9C-101B-9397-08002B2CF9AE}" pid="3" name="_MarkAsFinal">
    <vt:bool>true</vt:bool>
  </property>
</Properties>
</file>