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67" r:id="rId2"/>
    <p:sldId id="356" r:id="rId3"/>
    <p:sldId id="366" r:id="rId4"/>
    <p:sldId id="361" r:id="rId5"/>
    <p:sldId id="344" r:id="rId6"/>
    <p:sldId id="340" r:id="rId7"/>
    <p:sldId id="357" r:id="rId8"/>
    <p:sldId id="373" r:id="rId9"/>
    <p:sldId id="267" r:id="rId10"/>
    <p:sldId id="354" r:id="rId11"/>
    <p:sldId id="353" r:id="rId12"/>
    <p:sldId id="368" r:id="rId13"/>
    <p:sldId id="369" r:id="rId14"/>
    <p:sldId id="370" r:id="rId15"/>
    <p:sldId id="360" r:id="rId16"/>
    <p:sldId id="355" r:id="rId17"/>
    <p:sldId id="3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2F00"/>
    <a:srgbClr val="000000"/>
    <a:srgbClr val="D58F09"/>
    <a:srgbClr val="B2C9CE"/>
    <a:srgbClr val="BF9000"/>
    <a:srgbClr val="FEC200"/>
    <a:srgbClr val="404040"/>
    <a:srgbClr val="9FBBC1"/>
    <a:srgbClr val="FFD347"/>
    <a:srgbClr val="161D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5226" autoAdjust="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D5268-8F5B-47D9-8120-7E476F64E55C}" type="datetimeFigureOut">
              <a:rPr lang="en-US" smtClean="0"/>
              <a:t>8/28/2023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781DF-AB81-4201-BE87-F596B22BD0A5}" type="slidenum">
              <a:rPr lang="en-US" smtClean="0"/>
              <a:t>‹#›</a:t>
            </a:fld>
            <a:endParaRPr lang="en-US"/>
          </a:p>
        </p:txBody>
      </p:sp>
    </p:spTree>
    <p:extLst>
      <p:ext uri="{BB962C8B-B14F-4D97-AF65-F5344CB8AC3E}">
        <p14:creationId xmlns:p14="http://schemas.microsoft.com/office/powerpoint/2010/main" val="1914078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Some </a:t>
            </a:r>
            <a:r>
              <a:rPr lang="en-US" sz="1200" b="1" u="sng" dirty="0">
                <a:solidFill>
                  <a:schemeClr val="tx1"/>
                </a:solidFill>
                <a:latin typeface="+mn-lt"/>
              </a:rPr>
              <a:t>individual </a:t>
            </a:r>
            <a:r>
              <a:rPr lang="en-US" sz="1200" b="0" u="sng" dirty="0">
                <a:solidFill>
                  <a:schemeClr val="tx1"/>
                </a:solidFill>
                <a:latin typeface="+mn-lt"/>
              </a:rPr>
              <a:t>4-year IHEs </a:t>
            </a:r>
            <a:r>
              <a:rPr lang="en-US" sz="1200" dirty="0">
                <a:solidFill>
                  <a:schemeClr val="tx1"/>
                </a:solidFill>
                <a:latin typeface="+mn-lt"/>
              </a:rPr>
              <a:t>around the country already offer something similar (associate degree for credits already completed in a bachelor’s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What is </a:t>
            </a:r>
            <a:r>
              <a:rPr lang="en-US" sz="1200" b="1" u="sng" dirty="0">
                <a:solidFill>
                  <a:schemeClr val="tx1"/>
                </a:solidFill>
                <a:latin typeface="+mn-lt"/>
              </a:rPr>
              <a:t>unique</a:t>
            </a:r>
            <a:r>
              <a:rPr lang="en-US" sz="1200" dirty="0">
                <a:solidFill>
                  <a:schemeClr val="tx1"/>
                </a:solidFill>
                <a:latin typeface="+mn-lt"/>
              </a:rPr>
              <a:t> (and “</a:t>
            </a:r>
            <a:r>
              <a:rPr lang="en-US" sz="1200" b="1" u="sng" dirty="0">
                <a:solidFill>
                  <a:schemeClr val="tx1"/>
                </a:solidFill>
                <a:latin typeface="+mn-lt"/>
              </a:rPr>
              <a:t>uniquely challenging</a:t>
            </a:r>
            <a:r>
              <a:rPr lang="en-US" sz="1200" dirty="0">
                <a:solidFill>
                  <a:schemeClr val="tx1"/>
                </a:solidFill>
                <a:latin typeface="+mn-lt"/>
              </a:rPr>
              <a:t>”) about Colorado’s approach is we’re doing this </a:t>
            </a:r>
            <a:r>
              <a:rPr lang="en-US" sz="1200" b="1" u="sng" dirty="0">
                <a:solidFill>
                  <a:schemeClr val="tx1"/>
                </a:solidFill>
                <a:latin typeface="+mn-lt"/>
              </a:rPr>
              <a:t>at scale.</a:t>
            </a:r>
            <a:endParaRPr lang="en-US" sz="120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As you’ll see in a minute: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Rolling this out statewide – across multiple 4-year IHEs,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all at the same time,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and in coordination with our: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Community Colleges,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Dual Mission Institutions,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The Higher Learning Commission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Before we hear from the experts on this panel,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like provide some context -&gt; with a high-level overview of the CORE Initiative</a:t>
            </a:r>
          </a:p>
        </p:txBody>
      </p:sp>
      <p:sp>
        <p:nvSpPr>
          <p:cNvPr id="4" name="Slide Number Placeholder 3"/>
          <p:cNvSpPr>
            <a:spLocks noGrp="1"/>
          </p:cNvSpPr>
          <p:nvPr>
            <p:ph type="sldNum" sz="quarter" idx="5"/>
          </p:nvPr>
        </p:nvSpPr>
        <p:spPr/>
        <p:txBody>
          <a:bodyPr/>
          <a:lstStyle/>
          <a:p>
            <a:fld id="{EE5781DF-AB81-4201-BE87-F596B22BD0A5}" type="slidenum">
              <a:rPr lang="en-US" smtClean="0"/>
              <a:t>1</a:t>
            </a:fld>
            <a:endParaRPr lang="en-US"/>
          </a:p>
        </p:txBody>
      </p:sp>
    </p:spTree>
    <p:extLst>
      <p:ext uri="{BB962C8B-B14F-4D97-AF65-F5344CB8AC3E}">
        <p14:creationId xmlns:p14="http://schemas.microsoft.com/office/powerpoint/2010/main" val="2768370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Implementing CORE at each institution</a:t>
            </a:r>
          </a:p>
          <a:p>
            <a:endParaRPr lang="en-US" dirty="0"/>
          </a:p>
          <a:p>
            <a:r>
              <a:rPr lang="en-US" dirty="0"/>
              <a:t>Convened a second working group: </a:t>
            </a:r>
          </a:p>
          <a:p>
            <a:pPr marL="171450" indent="-171450">
              <a:buFont typeface="Arial" panose="020B0604020202020204" pitchFamily="34" charset="0"/>
              <a:buChar char="•"/>
            </a:pPr>
            <a:r>
              <a:rPr lang="en-US" dirty="0"/>
              <a:t>Representatives from provosts and registrars offices, </a:t>
            </a:r>
          </a:p>
          <a:p>
            <a:pPr marL="171450" indent="-171450">
              <a:buFont typeface="Arial" panose="020B0604020202020204" pitchFamily="34" charset="0"/>
              <a:buChar char="•"/>
            </a:pPr>
            <a:r>
              <a:rPr lang="en-US" dirty="0"/>
              <a:t>also accreditation liaisons and senior staff from curriculum planning and enrollment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trike="noStrike" baseline="0" dirty="0"/>
              <a:t>In a minute, I’m going to ask Dr. Caprioglio to talk about implementation from the institutional perspective.  </a:t>
            </a:r>
            <a:endParaRPr lang="en-US" b="1" strike="noStrike" baseline="0" dirty="0"/>
          </a:p>
        </p:txBody>
      </p:sp>
      <p:sp>
        <p:nvSpPr>
          <p:cNvPr id="4" name="Slide Number Placeholder 3"/>
          <p:cNvSpPr>
            <a:spLocks noGrp="1"/>
          </p:cNvSpPr>
          <p:nvPr>
            <p:ph type="sldNum" sz="quarter" idx="5"/>
          </p:nvPr>
        </p:nvSpPr>
        <p:spPr/>
        <p:txBody>
          <a:bodyPr/>
          <a:lstStyle/>
          <a:p>
            <a:fld id="{EE5781DF-AB81-4201-BE87-F596B22BD0A5}" type="slidenum">
              <a:rPr lang="en-US" smtClean="0"/>
              <a:t>10</a:t>
            </a:fld>
            <a:endParaRPr lang="en-US"/>
          </a:p>
        </p:txBody>
      </p:sp>
    </p:spTree>
    <p:extLst>
      <p:ext uri="{BB962C8B-B14F-4D97-AF65-F5344CB8AC3E}">
        <p14:creationId xmlns:p14="http://schemas.microsoft.com/office/powerpoint/2010/main" val="4084193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dirty="0">
                <a:solidFill>
                  <a:srgbClr val="000000"/>
                </a:solidFill>
                <a:effectLst/>
                <a:latin typeface="+mn-lt"/>
              </a:rPr>
              <a:t>P</a:t>
            </a:r>
            <a:r>
              <a:rPr lang="en-US" sz="1200" b="1" i="0" u="none" strike="noStrike" dirty="0">
                <a:solidFill>
                  <a:srgbClr val="000000"/>
                </a:solidFill>
                <a:effectLst/>
                <a:latin typeface="+mn-lt"/>
              </a:rPr>
              <a:t>articipation </a:t>
            </a:r>
            <a:r>
              <a:rPr lang="en-US" sz="1200" b="0" i="0" u="none" strike="noStrike" dirty="0">
                <a:solidFill>
                  <a:srgbClr val="000000"/>
                </a:solidFill>
                <a:effectLst/>
                <a:latin typeface="+mn-lt"/>
              </a:rPr>
              <a:t>by institutions </a:t>
            </a:r>
            <a:r>
              <a:rPr lang="en-US" sz="1200" b="1" i="0" u="none" strike="noStrike" dirty="0">
                <a:solidFill>
                  <a:srgbClr val="000000"/>
                </a:solidFill>
                <a:effectLst/>
                <a:latin typeface="+mn-lt"/>
              </a:rPr>
              <a:t>is voluntary</a:t>
            </a:r>
            <a:r>
              <a:rPr lang="en-US" sz="1200" b="0" i="0" u="none" strike="noStrike" dirty="0">
                <a:solidFill>
                  <a:srgbClr val="000000"/>
                </a:solidFill>
                <a:effectLst/>
                <a:latin typeface="+mn-lt"/>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dirty="0">
                <a:solidFill>
                  <a:srgbClr val="000000"/>
                </a:solidFill>
                <a:effectLst/>
                <a:latin typeface="+mn-lt"/>
              </a:rPr>
              <a:t>Recognized each campus would </a:t>
            </a:r>
            <a:r>
              <a:rPr lang="en-US" sz="1200" b="1" i="0" u="none" strike="noStrike" dirty="0">
                <a:solidFill>
                  <a:srgbClr val="000000"/>
                </a:solidFill>
                <a:effectLst/>
                <a:latin typeface="+mn-lt"/>
              </a:rPr>
              <a:t>require time and resources </a:t>
            </a:r>
            <a:r>
              <a:rPr lang="en-US" sz="1200" b="0" i="0" u="none" strike="noStrike" dirty="0">
                <a:solidFill>
                  <a:srgbClr val="000000"/>
                </a:solidFill>
                <a:effectLst/>
                <a:latin typeface="+mn-lt"/>
              </a:rPr>
              <a:t>to make CORE operational.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mn-lt"/>
              </a:rPr>
              <a:t>Offered </a:t>
            </a:r>
            <a:r>
              <a:rPr lang="en-US" sz="1200" b="1" dirty="0">
                <a:latin typeface="+mn-lt"/>
              </a:rPr>
              <a:t>Institutional Grants to help cover the costs of implementation</a:t>
            </a:r>
            <a:r>
              <a:rPr lang="en-US" sz="1200" dirty="0">
                <a:latin typeface="+mn-lt"/>
              </a:rPr>
              <a:t>.</a:t>
            </a:r>
          </a:p>
          <a:p>
            <a:pPr marL="171450" indent="-171450">
              <a:buFont typeface="Arial" panose="020B0604020202020204" pitchFamily="34" charset="0"/>
              <a:buChar char="•"/>
            </a:pPr>
            <a:endParaRPr lang="en-US" sz="1200" dirty="0">
              <a:latin typeface="+mn-lt"/>
            </a:endParaRPr>
          </a:p>
          <a:p>
            <a:pPr marL="0" indent="0">
              <a:buFont typeface="Arial" panose="020B0604020202020204" pitchFamily="34" charset="0"/>
              <a:buNone/>
            </a:pPr>
            <a:r>
              <a:rPr lang="en-US" sz="1200" dirty="0">
                <a:latin typeface="+mn-lt"/>
              </a:rPr>
              <a:t>Federal ARPA dollars = time limitations on spending.</a:t>
            </a:r>
          </a:p>
          <a:p>
            <a:pPr marL="0" indent="0">
              <a:buFont typeface="Arial" panose="020B0604020202020204" pitchFamily="34" charset="0"/>
              <a:buNone/>
            </a:pPr>
            <a:r>
              <a:rPr lang="en-US" sz="1200" dirty="0">
                <a:latin typeface="+mn-lt"/>
              </a:rPr>
              <a:t>So, grantees could only use grant funds for </a:t>
            </a:r>
            <a:r>
              <a:rPr lang="en-US" sz="1200" b="1" dirty="0">
                <a:latin typeface="+mn-lt"/>
              </a:rPr>
              <a:t>initial implementation </a:t>
            </a:r>
            <a:r>
              <a:rPr lang="en-US" sz="1200" dirty="0">
                <a:latin typeface="+mn-lt"/>
              </a:rPr>
              <a:t>- </a:t>
            </a:r>
            <a:r>
              <a:rPr lang="en-US" sz="1200" b="1" dirty="0">
                <a:latin typeface="+mn-lt"/>
              </a:rPr>
              <a:t>not for ongoing future costs </a:t>
            </a:r>
            <a:r>
              <a:rPr lang="en-US" sz="1200" dirty="0">
                <a:latin typeface="+mn-lt"/>
              </a:rPr>
              <a:t>of the program.</a:t>
            </a:r>
          </a:p>
          <a:p>
            <a:endParaRPr lang="en-US" sz="1200" dirty="0">
              <a:latin typeface="+mn-lt"/>
            </a:endParaRPr>
          </a:p>
          <a:p>
            <a:r>
              <a:rPr lang="en-US" sz="1200" b="1" dirty="0">
                <a:latin typeface="+mn-lt"/>
              </a:rPr>
              <a:t>Hand off to Helen and back up one slide.</a:t>
            </a:r>
          </a:p>
        </p:txBody>
      </p:sp>
      <p:sp>
        <p:nvSpPr>
          <p:cNvPr id="4" name="Slide Number Placeholder 3"/>
          <p:cNvSpPr>
            <a:spLocks noGrp="1"/>
          </p:cNvSpPr>
          <p:nvPr>
            <p:ph type="sldNum" sz="quarter" idx="5"/>
          </p:nvPr>
        </p:nvSpPr>
        <p:spPr/>
        <p:txBody>
          <a:bodyPr/>
          <a:lstStyle/>
          <a:p>
            <a:fld id="{EE5781DF-AB81-4201-BE87-F596B22BD0A5}" type="slidenum">
              <a:rPr lang="en-US" smtClean="0"/>
              <a:t>11</a:t>
            </a:fld>
            <a:endParaRPr lang="en-US"/>
          </a:p>
        </p:txBody>
      </p:sp>
    </p:spTree>
    <p:extLst>
      <p:ext uri="{BB962C8B-B14F-4D97-AF65-F5344CB8AC3E}">
        <p14:creationId xmlns:p14="http://schemas.microsoft.com/office/powerpoint/2010/main" val="3228123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5781DF-AB81-4201-BE87-F596B22BD0A5}" type="slidenum">
              <a:rPr lang="en-US" smtClean="0"/>
              <a:t>12</a:t>
            </a:fld>
            <a:endParaRPr lang="en-US"/>
          </a:p>
        </p:txBody>
      </p:sp>
    </p:spTree>
    <p:extLst>
      <p:ext uri="{BB962C8B-B14F-4D97-AF65-F5344CB8AC3E}">
        <p14:creationId xmlns:p14="http://schemas.microsoft.com/office/powerpoint/2010/main" val="2295683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5781DF-AB81-4201-BE87-F596B22BD0A5}" type="slidenum">
              <a:rPr lang="en-US" smtClean="0"/>
              <a:t>13</a:t>
            </a:fld>
            <a:endParaRPr lang="en-US"/>
          </a:p>
        </p:txBody>
      </p:sp>
    </p:spTree>
    <p:extLst>
      <p:ext uri="{BB962C8B-B14F-4D97-AF65-F5344CB8AC3E}">
        <p14:creationId xmlns:p14="http://schemas.microsoft.com/office/powerpoint/2010/main" val="4090750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5781DF-AB81-4201-BE87-F596B22BD0A5}" type="slidenum">
              <a:rPr lang="en-US" smtClean="0"/>
              <a:t>14</a:t>
            </a:fld>
            <a:endParaRPr lang="en-US"/>
          </a:p>
        </p:txBody>
      </p:sp>
    </p:spTree>
    <p:extLst>
      <p:ext uri="{BB962C8B-B14F-4D97-AF65-F5344CB8AC3E}">
        <p14:creationId xmlns:p14="http://schemas.microsoft.com/office/powerpoint/2010/main" val="2350676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kern="100" dirty="0">
                <a:solidFill>
                  <a:schemeClr val="tx1"/>
                </a:solidFill>
                <a:effectLst/>
                <a:latin typeface="+mn-lt"/>
                <a:ea typeface="Calibri" panose="020F0502020204030204" pitchFamily="34" charset="0"/>
                <a:cs typeface="Times New Roman" panose="02020603050405020304" pitchFamily="18" charset="0"/>
              </a:rPr>
              <a:t>Final bucket of work for Implementation Working Group: Accreditation through the Higher Learning Commission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00" dirty="0">
                <a:solidFill>
                  <a:schemeClr val="tx1"/>
                </a:solidFill>
                <a:effectLst/>
                <a:latin typeface="+mn-lt"/>
                <a:ea typeface="Calibri" panose="020F0502020204030204" pitchFamily="34" charset="0"/>
                <a:cs typeface="Times New Roman" panose="02020603050405020304" pitchFamily="18" charset="0"/>
              </a:rPr>
              <a:t>Not a “typical” accreditation request:</a:t>
            </a:r>
            <a:endParaRPr lang="en-US" sz="1100" kern="100" dirty="0">
              <a:solidFill>
                <a:schemeClr val="tx1"/>
              </a:solidFill>
              <a:effectLst/>
              <a:latin typeface="+mn-lt"/>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00" dirty="0">
                <a:solidFill>
                  <a:schemeClr val="tx1"/>
                </a:solidFill>
                <a:effectLst/>
                <a:latin typeface="+mn-lt"/>
                <a:ea typeface="Calibri" panose="020F0502020204030204" pitchFamily="34" charset="0"/>
                <a:cs typeface="Times New Roman" panose="02020603050405020304" pitchFamily="18" charset="0"/>
              </a:rPr>
              <a:t>multiple institutions applying at once,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00" dirty="0">
                <a:solidFill>
                  <a:schemeClr val="tx1"/>
                </a:solidFill>
                <a:effectLst/>
                <a:latin typeface="+mn-lt"/>
                <a:ea typeface="Calibri" panose="020F0502020204030204" pitchFamily="34" charset="0"/>
                <a:cs typeface="Times New Roman" panose="02020603050405020304" pitchFamily="18" charset="0"/>
              </a:rPr>
              <a:t>the “after the fact” nature of the awarded degrees meant institutions would be requesting authority to grant a degree: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00" dirty="0">
                <a:solidFill>
                  <a:schemeClr val="tx1"/>
                </a:solidFill>
                <a:effectLst/>
                <a:latin typeface="+mn-lt"/>
                <a:ea typeface="Calibri" panose="020F0502020204030204" pitchFamily="34" charset="0"/>
                <a:cs typeface="Times New Roman" panose="02020603050405020304" pitchFamily="18" charset="0"/>
              </a:rPr>
              <a:t>for which they would offer no designated courses</a:t>
            </a:r>
            <a:r>
              <a:rPr lang="en-US" sz="1100" kern="100" dirty="0">
                <a:solidFill>
                  <a:schemeClr val="tx1"/>
                </a:solidFill>
                <a:effectLst/>
                <a:latin typeface="+mn-lt"/>
                <a:ea typeface="Calibri" panose="020F0502020204030204" pitchFamily="34" charset="0"/>
                <a:cs typeface="Times New Roman" panose="02020603050405020304" pitchFamily="18" charset="0"/>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00" dirty="0">
                <a:solidFill>
                  <a:schemeClr val="tx1"/>
                </a:solidFill>
                <a:effectLst/>
                <a:latin typeface="+mn-lt"/>
                <a:ea typeface="Calibri" panose="020F0502020204030204" pitchFamily="34" charset="0"/>
                <a:cs typeface="Times New Roman" panose="02020603050405020304" pitchFamily="18" charset="0"/>
              </a:rPr>
              <a:t>would employ no affiliated faculty</a:t>
            </a:r>
            <a:r>
              <a:rPr lang="en-US" sz="1100" kern="100" dirty="0">
                <a:solidFill>
                  <a:schemeClr val="tx1"/>
                </a:solidFill>
                <a:effectLst/>
                <a:latin typeface="+mn-lt"/>
                <a:ea typeface="Calibri" panose="020F0502020204030204" pitchFamily="34" charset="0"/>
                <a:cs typeface="Times New Roman" panose="02020603050405020304" pitchFamily="18" charset="0"/>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00" dirty="0">
                <a:solidFill>
                  <a:schemeClr val="tx1"/>
                </a:solidFill>
                <a:effectLst/>
                <a:latin typeface="+mn-lt"/>
                <a:ea typeface="Calibri" panose="020F0502020204030204" pitchFamily="34" charset="0"/>
                <a:cs typeface="Times New Roman" panose="02020603050405020304" pitchFamily="18" charset="0"/>
              </a:rPr>
              <a:t>and would be awarded to students who are no longer enrolled</a:t>
            </a:r>
            <a:r>
              <a:rPr lang="en-US" sz="1100" kern="100" dirty="0">
                <a:solidFill>
                  <a:schemeClr val="tx1"/>
                </a:solidFill>
                <a:effectLst/>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00" dirty="0">
              <a:solidFill>
                <a:schemeClr val="tx1"/>
              </a:solidFill>
              <a:effectLst/>
              <a:latin typeface="+mn-lt"/>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00" dirty="0">
                <a:solidFill>
                  <a:schemeClr val="tx1"/>
                </a:solidFill>
                <a:effectLst/>
                <a:latin typeface="+mn-lt"/>
                <a:ea typeface="Calibri" panose="020F0502020204030204" pitchFamily="34" charset="0"/>
                <a:cs typeface="Times New Roman" panose="02020603050405020304" pitchFamily="18" charset="0"/>
              </a:rPr>
              <a:t>HLC was involved as a </a:t>
            </a:r>
            <a:r>
              <a:rPr lang="en-US" sz="1100" b="1" u="sng" kern="100" dirty="0">
                <a:solidFill>
                  <a:schemeClr val="tx1"/>
                </a:solidFill>
                <a:effectLst/>
                <a:latin typeface="+mn-lt"/>
                <a:ea typeface="Calibri" panose="020F0502020204030204" pitchFamily="34" charset="0"/>
                <a:cs typeface="Times New Roman" panose="02020603050405020304" pitchFamily="18" charset="0"/>
              </a:rPr>
              <a:t>thought partner</a:t>
            </a:r>
            <a:r>
              <a:rPr lang="en-US" sz="1100" b="1" u="none" kern="100" dirty="0">
                <a:solidFill>
                  <a:schemeClr val="tx1"/>
                </a:solidFill>
                <a:effectLst/>
                <a:latin typeface="+mn-lt"/>
                <a:ea typeface="Calibri" panose="020F0502020204030204" pitchFamily="34" charset="0"/>
                <a:cs typeface="Times New Roman" panose="02020603050405020304" pitchFamily="18" charset="0"/>
              </a:rPr>
              <a:t> </a:t>
            </a:r>
            <a:r>
              <a:rPr lang="en-US" sz="1100" u="sng" kern="100" dirty="0">
                <a:solidFill>
                  <a:schemeClr val="tx1"/>
                </a:solidFill>
                <a:effectLst/>
                <a:latin typeface="+mn-lt"/>
                <a:ea typeface="Calibri" panose="020F0502020204030204" pitchFamily="34" charset="0"/>
                <a:cs typeface="Times New Roman" panose="02020603050405020304" pitchFamily="18" charset="0"/>
              </a:rPr>
              <a:t>and</a:t>
            </a:r>
            <a:r>
              <a:rPr lang="en-US" sz="1100" kern="100" dirty="0">
                <a:solidFill>
                  <a:schemeClr val="tx1"/>
                </a:solidFill>
                <a:effectLst/>
                <a:latin typeface="+mn-lt"/>
                <a:ea typeface="Calibri" panose="020F0502020204030204" pitchFamily="34" charset="0"/>
                <a:cs typeface="Times New Roman" panose="02020603050405020304" pitchFamily="18" charset="0"/>
              </a:rPr>
              <a:t> </a:t>
            </a:r>
            <a:r>
              <a:rPr lang="en-US" sz="1100" b="1" u="sng" kern="100" dirty="0">
                <a:solidFill>
                  <a:schemeClr val="tx1"/>
                </a:solidFill>
                <a:effectLst/>
                <a:latin typeface="+mn-lt"/>
                <a:ea typeface="Calibri" panose="020F0502020204030204" pitchFamily="34" charset="0"/>
                <a:cs typeface="Times New Roman" panose="02020603050405020304" pitchFamily="18" charset="0"/>
              </a:rPr>
              <a:t>advisor</a:t>
            </a:r>
            <a:r>
              <a:rPr lang="en-US" sz="1100" kern="100" dirty="0">
                <a:solidFill>
                  <a:schemeClr val="tx1"/>
                </a:solidFill>
                <a:effectLst/>
                <a:latin typeface="+mn-lt"/>
                <a:ea typeface="Calibri" panose="020F0502020204030204" pitchFamily="34" charset="0"/>
                <a:cs typeface="Times New Roman" panose="02020603050405020304" pitchFamily="18" charset="0"/>
              </a:rPr>
              <a:t> from the earliest stages.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00" dirty="0">
                <a:solidFill>
                  <a:schemeClr val="tx1"/>
                </a:solidFill>
                <a:effectLst/>
                <a:latin typeface="+mn-lt"/>
                <a:ea typeface="Calibri" panose="020F0502020204030204" pitchFamily="34" charset="0"/>
                <a:cs typeface="Times New Roman" panose="02020603050405020304" pitchFamily="18" charset="0"/>
              </a:rPr>
              <a:t>Also willing to be innovative.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00" dirty="0">
                <a:solidFill>
                  <a:schemeClr val="tx1"/>
                </a:solidFill>
                <a:effectLst/>
                <a:latin typeface="+mn-lt"/>
                <a:ea typeface="Calibri" panose="020F0502020204030204" pitchFamily="34" charset="0"/>
                <a:cs typeface="Times New Roman" panose="02020603050405020304" pitchFamily="18" charset="0"/>
              </a:rPr>
              <a:t>This partnership and innovation helped CDHE and IHEs </a:t>
            </a:r>
            <a:r>
              <a:rPr lang="en-US" sz="1100" b="1" kern="100" dirty="0">
                <a:solidFill>
                  <a:schemeClr val="tx1"/>
                </a:solidFill>
                <a:effectLst/>
                <a:latin typeface="+mn-lt"/>
                <a:ea typeface="Calibri" panose="020F0502020204030204" pitchFamily="34" charset="0"/>
                <a:cs typeface="Times New Roman" panose="02020603050405020304" pitchFamily="18" charset="0"/>
              </a:rPr>
              <a:t>greatly expedite</a:t>
            </a:r>
            <a:r>
              <a:rPr lang="en-US" sz="1100" kern="100" dirty="0">
                <a:solidFill>
                  <a:schemeClr val="tx1"/>
                </a:solidFill>
                <a:effectLst/>
                <a:latin typeface="+mn-lt"/>
                <a:ea typeface="Calibri" panose="020F0502020204030204" pitchFamily="34" charset="0"/>
                <a:cs typeface="Times New Roman" panose="02020603050405020304" pitchFamily="18" charset="0"/>
              </a:rPr>
              <a:t> </a:t>
            </a:r>
            <a:r>
              <a:rPr lang="en-US" sz="1100" b="1" kern="100" dirty="0">
                <a:solidFill>
                  <a:schemeClr val="tx1"/>
                </a:solidFill>
                <a:effectLst/>
                <a:latin typeface="+mn-lt"/>
                <a:ea typeface="Calibri" panose="020F0502020204030204" pitchFamily="34" charset="0"/>
                <a:cs typeface="Times New Roman" panose="02020603050405020304" pitchFamily="18" charset="0"/>
              </a:rPr>
              <a:t>the application and review process for accreditation.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1" kern="100" dirty="0">
              <a:solidFill>
                <a:schemeClr val="tx1"/>
              </a:solidFill>
              <a:effectLst/>
              <a:latin typeface="+mn-lt"/>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00" dirty="0">
                <a:solidFill>
                  <a:schemeClr val="tx1"/>
                </a:solidFill>
                <a:effectLst/>
                <a:latin typeface="+mn-lt"/>
                <a:cs typeface="Times New Roman" panose="02020603050405020304" pitchFamily="18" charset="0"/>
              </a:rPr>
              <a:t>Tom Bordenkircher will talk about the process for reviewing &amp; accrediting the CORE Initiative across 7 campuses.</a:t>
            </a:r>
          </a:p>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1100" kern="1200" dirty="0">
              <a:latin typeface="+mn-lt"/>
            </a:endParaRPr>
          </a:p>
          <a:p>
            <a:endParaRPr lang="en-US" dirty="0"/>
          </a:p>
        </p:txBody>
      </p:sp>
      <p:sp>
        <p:nvSpPr>
          <p:cNvPr id="4" name="Slide Number Placeholder 3"/>
          <p:cNvSpPr>
            <a:spLocks noGrp="1"/>
          </p:cNvSpPr>
          <p:nvPr>
            <p:ph type="sldNum" sz="quarter" idx="5"/>
          </p:nvPr>
        </p:nvSpPr>
        <p:spPr/>
        <p:txBody>
          <a:bodyPr/>
          <a:lstStyle/>
          <a:p>
            <a:fld id="{EE5781DF-AB81-4201-BE87-F596B22BD0A5}" type="slidenum">
              <a:rPr lang="en-US" smtClean="0"/>
              <a:t>15</a:t>
            </a:fld>
            <a:endParaRPr lang="en-US"/>
          </a:p>
        </p:txBody>
      </p:sp>
    </p:spTree>
    <p:extLst>
      <p:ext uri="{BB962C8B-B14F-4D97-AF65-F5344CB8AC3E}">
        <p14:creationId xmlns:p14="http://schemas.microsoft.com/office/powerpoint/2010/main" val="3900154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b="1" dirty="0">
                <a:solidFill>
                  <a:schemeClr val="tx1"/>
                </a:solidFill>
                <a:latin typeface="+mn-lt"/>
              </a:rPr>
              <a:t>Roughly 80% of the work is complete </a:t>
            </a:r>
            <a:r>
              <a:rPr lang="en-US" sz="1200" dirty="0">
                <a:solidFill>
                  <a:schemeClr val="tx1"/>
                </a:solidFill>
                <a:latin typeface="+mn-lt"/>
              </a:rPr>
              <a:t>for this project. </a:t>
            </a:r>
          </a:p>
          <a:p>
            <a:pPr marL="0" indent="0">
              <a:buFont typeface="Wingdings" panose="05000000000000000000" pitchFamily="2" charset="2"/>
              <a:buNone/>
            </a:pPr>
            <a:r>
              <a:rPr lang="en-US" sz="1200" dirty="0">
                <a:solidFill>
                  <a:schemeClr val="tx1"/>
                </a:solidFill>
                <a:latin typeface="+mn-lt"/>
              </a:rPr>
              <a:t>Approaching </a:t>
            </a:r>
            <a:r>
              <a:rPr lang="en-US" sz="1200" b="1" dirty="0">
                <a:solidFill>
                  <a:schemeClr val="tx1"/>
                </a:solidFill>
                <a:latin typeface="+mn-lt"/>
              </a:rPr>
              <a:t>major milestone - awarding first associate degrees</a:t>
            </a:r>
            <a:r>
              <a:rPr lang="en-US" sz="1200" dirty="0">
                <a:solidFill>
                  <a:schemeClr val="tx1"/>
                </a:solidFill>
                <a:latin typeface="+mn-lt"/>
              </a:rPr>
              <a:t> in December.</a:t>
            </a:r>
          </a:p>
          <a:p>
            <a:pPr marL="0" indent="0">
              <a:buFont typeface="Wingdings" panose="05000000000000000000" pitchFamily="2" charset="2"/>
              <a:buNone/>
            </a:pPr>
            <a:endParaRPr lang="en-US" sz="1200" dirty="0">
              <a:solidFill>
                <a:schemeClr val="tx1"/>
              </a:solidFill>
              <a:latin typeface="+mn-lt"/>
            </a:endParaRPr>
          </a:p>
          <a:p>
            <a:pPr marL="0" indent="0">
              <a:buFont typeface="Wingdings" panose="05000000000000000000" pitchFamily="2" charset="2"/>
              <a:buNone/>
            </a:pPr>
            <a:r>
              <a:rPr lang="en-US" sz="1200" dirty="0">
                <a:solidFill>
                  <a:schemeClr val="tx1"/>
                </a:solidFill>
                <a:latin typeface="+mn-lt"/>
              </a:rPr>
              <a:t>Next up:  Designing Communications and Outreach: </a:t>
            </a:r>
          </a:p>
          <a:p>
            <a:pPr marL="0" indent="0">
              <a:buFont typeface="Arial" panose="020B0604020202020204" pitchFamily="34" charset="0"/>
              <a:buNone/>
            </a:pPr>
            <a:r>
              <a:rPr lang="en-US" sz="1200" dirty="0">
                <a:solidFill>
                  <a:schemeClr val="tx1"/>
                </a:solidFill>
                <a:latin typeface="+mn-lt"/>
              </a:rPr>
              <a:t>to encourage eligible former students to opt-in to the program – and to encourage them to re-enroll and complete their bachelor’s degree.</a:t>
            </a:r>
          </a:p>
          <a:p>
            <a:pPr marL="0" indent="0">
              <a:buFont typeface="Wingdings" panose="05000000000000000000" pitchFamily="2" charset="2"/>
              <a:buNone/>
            </a:pPr>
            <a:endParaRPr lang="en-US" sz="1200" dirty="0">
              <a:solidFill>
                <a:schemeClr val="tx1"/>
              </a:solidFill>
              <a:latin typeface="+mn-lt"/>
            </a:endParaRPr>
          </a:p>
          <a:p>
            <a:pPr marL="0" indent="0">
              <a:buFont typeface="Wingdings" panose="05000000000000000000" pitchFamily="2" charset="2"/>
              <a:buNone/>
            </a:pPr>
            <a:r>
              <a:rPr lang="en-US" sz="1200" dirty="0">
                <a:solidFill>
                  <a:schemeClr val="tx1"/>
                </a:solidFill>
                <a:latin typeface="+mn-lt"/>
              </a:rPr>
              <a:t>Now my pleasure to hand things over to Representative Julie McCluskie, Speaker of the Colorado House of Representatives and primary sponsor of the legislation that created CORE. </a:t>
            </a:r>
          </a:p>
          <a:p>
            <a:pPr marL="0" indent="0">
              <a:buFont typeface="Wingdings" panose="05000000000000000000" pitchFamily="2" charset="2"/>
              <a:buNone/>
            </a:pPr>
            <a:r>
              <a:rPr lang="en-US" sz="1200" dirty="0">
                <a:solidFill>
                  <a:schemeClr val="tx1"/>
                </a:solidFill>
                <a:latin typeface="+mn-lt"/>
              </a:rPr>
              <a:t>She can provide an insider’s perspective into the legislative, political, and policy aspects of the CORE Initiative.  Madam Speaker…</a:t>
            </a:r>
          </a:p>
        </p:txBody>
      </p:sp>
      <p:sp>
        <p:nvSpPr>
          <p:cNvPr id="4" name="Slide Number Placeholder 3"/>
          <p:cNvSpPr>
            <a:spLocks noGrp="1"/>
          </p:cNvSpPr>
          <p:nvPr>
            <p:ph type="sldNum" sz="quarter" idx="5"/>
          </p:nvPr>
        </p:nvSpPr>
        <p:spPr/>
        <p:txBody>
          <a:bodyPr/>
          <a:lstStyle/>
          <a:p>
            <a:fld id="{EE5781DF-AB81-4201-BE87-F596B22BD0A5}" type="slidenum">
              <a:rPr lang="en-US" smtClean="0"/>
              <a:t>16</a:t>
            </a:fld>
            <a:endParaRPr lang="en-US"/>
          </a:p>
        </p:txBody>
      </p:sp>
    </p:spTree>
    <p:extLst>
      <p:ext uri="{BB962C8B-B14F-4D97-AF65-F5344CB8AC3E}">
        <p14:creationId xmlns:p14="http://schemas.microsoft.com/office/powerpoint/2010/main" val="2972935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sng" dirty="0">
                <a:solidFill>
                  <a:schemeClr val="tx1"/>
                </a:solidFill>
                <a:latin typeface="+mn-lt"/>
              </a:rPr>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Fact Sheets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Guidelines and Recommendations produced by the Working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Related Legislation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This presentation</a:t>
            </a:r>
          </a:p>
        </p:txBody>
      </p:sp>
      <p:sp>
        <p:nvSpPr>
          <p:cNvPr id="4" name="Slide Number Placeholder 3"/>
          <p:cNvSpPr>
            <a:spLocks noGrp="1"/>
          </p:cNvSpPr>
          <p:nvPr>
            <p:ph type="sldNum" sz="quarter" idx="5"/>
          </p:nvPr>
        </p:nvSpPr>
        <p:spPr/>
        <p:txBody>
          <a:bodyPr/>
          <a:lstStyle/>
          <a:p>
            <a:fld id="{EE5781DF-AB81-4201-BE87-F596B22BD0A5}" type="slidenum">
              <a:rPr lang="en-US" smtClean="0"/>
              <a:t>17</a:t>
            </a:fld>
            <a:endParaRPr lang="en-US"/>
          </a:p>
        </p:txBody>
      </p:sp>
    </p:spTree>
    <p:extLst>
      <p:ext uri="{BB962C8B-B14F-4D97-AF65-F5344CB8AC3E}">
        <p14:creationId xmlns:p14="http://schemas.microsoft.com/office/powerpoint/2010/main" val="57428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Bill passed June ‘21 @ end of session.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Project started Jan. ‘22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baseline="0" dirty="0">
                <a:solidFill>
                  <a:schemeClr val="tx1"/>
                </a:solidFill>
                <a:latin typeface="+mn-lt"/>
              </a:rPr>
              <a:t>Have now completed 2 of the 3</a:t>
            </a:r>
            <a:r>
              <a:rPr lang="en-US" sz="1200" u="none" strike="noStrike" dirty="0">
                <a:solidFill>
                  <a:schemeClr val="tx1"/>
                </a:solidFill>
                <a:latin typeface="+mn-lt"/>
              </a:rPr>
              <a:t> </a:t>
            </a:r>
            <a:r>
              <a:rPr lang="en-US" sz="1200" dirty="0">
                <a:solidFill>
                  <a:schemeClr val="tx1"/>
                </a:solidFill>
                <a:latin typeface="+mn-lt"/>
              </a:rPr>
              <a:t>primary phases for this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1) Associate Degree Design </a:t>
            </a:r>
          </a:p>
          <a:p>
            <a:pPr marL="285750" indent="-285750">
              <a:buFont typeface="Wingdings" panose="05000000000000000000" pitchFamily="2" charset="2"/>
              <a:buChar char="Ø"/>
            </a:pPr>
            <a:r>
              <a:rPr lang="en-US" sz="1200" dirty="0">
                <a:solidFill>
                  <a:schemeClr val="tx1"/>
                </a:solidFill>
                <a:latin typeface="+mn-lt"/>
              </a:rPr>
              <a:t>Interpreted legislation</a:t>
            </a:r>
          </a:p>
          <a:p>
            <a:pPr marL="285750" indent="-285750">
              <a:buFont typeface="Wingdings" panose="05000000000000000000" pitchFamily="2" charset="2"/>
              <a:buChar char="Ø"/>
            </a:pPr>
            <a:r>
              <a:rPr lang="en-US" sz="1200" dirty="0">
                <a:solidFill>
                  <a:schemeClr val="tx1"/>
                </a:solidFill>
                <a:latin typeface="+mn-lt"/>
              </a:rPr>
              <a:t>Determined degree types to be awarded</a:t>
            </a:r>
          </a:p>
          <a:p>
            <a:pPr marL="285750" indent="-285750">
              <a:buFont typeface="Wingdings" panose="05000000000000000000" pitchFamily="2" charset="2"/>
              <a:buChar char="Ø"/>
            </a:pPr>
            <a:endParaRPr lang="en-US" sz="800" dirty="0">
              <a:solidFill>
                <a:schemeClr val="tx1"/>
              </a:solidFill>
              <a:latin typeface="+mn-lt"/>
            </a:endParaRPr>
          </a:p>
          <a:p>
            <a:pPr marL="0" indent="0">
              <a:buFont typeface="Wingdings" panose="05000000000000000000" pitchFamily="2" charset="2"/>
              <a:buNone/>
            </a:pPr>
            <a:r>
              <a:rPr lang="en-US" sz="1200" dirty="0">
                <a:solidFill>
                  <a:schemeClr val="tx1"/>
                </a:solidFill>
                <a:latin typeface="+mn-lt"/>
              </a:rPr>
              <a:t>2) Implementation – Institutions</a:t>
            </a:r>
          </a:p>
          <a:p>
            <a:pPr marL="285750" indent="-285750">
              <a:buFont typeface="Wingdings" panose="05000000000000000000" pitchFamily="2" charset="2"/>
              <a:buChar char="Ø"/>
            </a:pPr>
            <a:r>
              <a:rPr lang="en-US" sz="1200" dirty="0">
                <a:solidFill>
                  <a:schemeClr val="tx1"/>
                </a:solidFill>
                <a:latin typeface="+mn-lt"/>
              </a:rPr>
              <a:t>Applied for authorization to grant associate degrees from the HLC</a:t>
            </a:r>
          </a:p>
          <a:p>
            <a:pPr marL="285750" indent="-285750">
              <a:buFont typeface="Wingdings" panose="05000000000000000000" pitchFamily="2" charset="2"/>
              <a:buChar char="Ø"/>
            </a:pPr>
            <a:r>
              <a:rPr lang="en-US" sz="1200" dirty="0">
                <a:solidFill>
                  <a:schemeClr val="tx1"/>
                </a:solidFill>
                <a:latin typeface="+mn-lt"/>
              </a:rPr>
              <a:t>Started to build the “infrastructure” necessary to award a new level of degree</a:t>
            </a:r>
          </a:p>
          <a:p>
            <a:pPr marL="285750" indent="-285750">
              <a:buFont typeface="Wingdings" panose="05000000000000000000" pitchFamily="2" charset="2"/>
              <a:buChar char="Ø"/>
            </a:pPr>
            <a:endParaRPr lang="en-US" sz="800" dirty="0">
              <a:solidFill>
                <a:schemeClr val="tx1"/>
              </a:solidFill>
              <a:latin typeface="+mn-lt"/>
            </a:endParaRPr>
          </a:p>
          <a:p>
            <a:pPr marL="0" indent="0">
              <a:buFont typeface="Wingdings" panose="05000000000000000000" pitchFamily="2" charset="2"/>
              <a:buNone/>
            </a:pPr>
            <a:r>
              <a:rPr lang="en-US" sz="1200" strike="noStrike" baseline="0" dirty="0">
                <a:solidFill>
                  <a:schemeClr val="tx1"/>
                </a:solidFill>
                <a:latin typeface="+mn-lt"/>
              </a:rPr>
              <a:t>3</a:t>
            </a:r>
            <a:r>
              <a:rPr lang="en-US" sz="1200" strike="noStrike" baseline="30000" dirty="0">
                <a:solidFill>
                  <a:schemeClr val="tx1"/>
                </a:solidFill>
                <a:latin typeface="+mn-lt"/>
              </a:rPr>
              <a:t>rd</a:t>
            </a:r>
            <a:r>
              <a:rPr lang="en-US" sz="1200" strike="noStrike" baseline="0" dirty="0">
                <a:solidFill>
                  <a:schemeClr val="tx1"/>
                </a:solidFill>
                <a:latin typeface="+mn-lt"/>
              </a:rPr>
              <a:t> and final phase - Outreach – begins next month.</a:t>
            </a:r>
          </a:p>
          <a:p>
            <a:pPr marL="171450" indent="-171450">
              <a:buFont typeface="Wingdings" panose="05000000000000000000" pitchFamily="2" charset="2"/>
              <a:buChar char="Ø"/>
            </a:pPr>
            <a:endParaRPr lang="en-US" sz="8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a:solidFill>
                  <a:schemeClr val="tx1"/>
                </a:solidFill>
                <a:latin typeface="+mn-lt"/>
              </a:rPr>
              <a:t>Expect to award 1</a:t>
            </a:r>
            <a:r>
              <a:rPr lang="en-US" sz="1200" baseline="30000" dirty="0">
                <a:solidFill>
                  <a:schemeClr val="tx1"/>
                </a:solidFill>
                <a:latin typeface="+mn-lt"/>
              </a:rPr>
              <a:t>st</a:t>
            </a:r>
            <a:r>
              <a:rPr lang="en-US" sz="1200" dirty="0">
                <a:solidFill>
                  <a:schemeClr val="tx1"/>
                </a:solidFill>
                <a:latin typeface="+mn-lt"/>
              </a:rPr>
              <a:t> associate degrees (end of fall term)</a:t>
            </a:r>
          </a:p>
          <a:p>
            <a:pPr marL="0" indent="0">
              <a:buFont typeface="Wingdings" panose="05000000000000000000" pitchFamily="2" charset="2"/>
              <a:buNone/>
            </a:pPr>
            <a:endParaRPr lang="en-US" sz="800" dirty="0">
              <a:solidFill>
                <a:schemeClr val="tx1"/>
              </a:solidFill>
              <a:latin typeface="+mn-lt"/>
            </a:endParaRPr>
          </a:p>
        </p:txBody>
      </p:sp>
      <p:sp>
        <p:nvSpPr>
          <p:cNvPr id="4" name="Slide Number Placeholder 3"/>
          <p:cNvSpPr>
            <a:spLocks noGrp="1"/>
          </p:cNvSpPr>
          <p:nvPr>
            <p:ph type="sldNum" sz="quarter" idx="5"/>
          </p:nvPr>
        </p:nvSpPr>
        <p:spPr/>
        <p:txBody>
          <a:bodyPr/>
          <a:lstStyle/>
          <a:p>
            <a:fld id="{EE5781DF-AB81-4201-BE87-F596B22BD0A5}" type="slidenum">
              <a:rPr lang="en-US" smtClean="0"/>
              <a:t>2</a:t>
            </a:fld>
            <a:endParaRPr lang="en-US"/>
          </a:p>
        </p:txBody>
      </p:sp>
    </p:spTree>
    <p:extLst>
      <p:ext uri="{BB962C8B-B14F-4D97-AF65-F5344CB8AC3E}">
        <p14:creationId xmlns:p14="http://schemas.microsoft.com/office/powerpoint/2010/main" val="513265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Legislation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the CORE Initiative </a:t>
            </a:r>
            <a:r>
              <a:rPr lang="en-US" b="1" dirty="0"/>
              <a:t>allows </a:t>
            </a:r>
            <a:r>
              <a:rPr lang="en-US" dirty="0"/>
              <a:t>Colorado’s 4-year institutions </a:t>
            </a:r>
            <a:r>
              <a:rPr lang="en-US" b="1" dirty="0"/>
              <a:t>to award</a:t>
            </a:r>
            <a:r>
              <a:rPr lang="en-US" dirty="0"/>
              <a:t> </a:t>
            </a:r>
            <a:r>
              <a:rPr lang="en-US" b="1" dirty="0"/>
              <a:t>associate degrees </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read source legislation -&gt; clear that CORE is </a:t>
            </a:r>
            <a:r>
              <a:rPr lang="en-US" b="1" dirty="0"/>
              <a:t>really a </a:t>
            </a:r>
            <a:r>
              <a:rPr lang="en-US" b="1" u="sng" dirty="0"/>
              <a:t>bachelor’s degree</a:t>
            </a:r>
            <a:r>
              <a:rPr lang="en-US" b="1" u="none" dirty="0"/>
              <a:t> </a:t>
            </a:r>
            <a:r>
              <a:rPr lang="en-US" b="1" dirty="0"/>
              <a:t>completion initiative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Awarding an associate’s can financially benefit an individual student who </a:t>
            </a:r>
            <a:r>
              <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had to stop out before earning their bachelor’s degree,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the </a:t>
            </a:r>
            <a:r>
              <a:rPr lang="en-US" b="1" dirty="0"/>
              <a:t>overarching goal of CORE </a:t>
            </a:r>
            <a:r>
              <a:rPr lang="en-US" dirty="0"/>
              <a:t>is to provide those stopped-out students with a </a:t>
            </a:r>
            <a:r>
              <a:rPr lang="en-US" b="1" dirty="0"/>
              <a:t>clear path to re-engagement </a:t>
            </a:r>
            <a:r>
              <a:rPr lang="en-US" dirty="0"/>
              <a:t>and, ultimately, completion of their bachelor’s degree.</a:t>
            </a:r>
          </a:p>
          <a:p>
            <a:pPr marL="0" indent="0">
              <a:buNone/>
            </a:pPr>
            <a:endParaRPr lang="en-US" dirty="0"/>
          </a:p>
        </p:txBody>
      </p:sp>
      <p:sp>
        <p:nvSpPr>
          <p:cNvPr id="4" name="Slide Number Placeholder 3"/>
          <p:cNvSpPr>
            <a:spLocks noGrp="1"/>
          </p:cNvSpPr>
          <p:nvPr>
            <p:ph type="sldNum" sz="quarter" idx="5"/>
          </p:nvPr>
        </p:nvSpPr>
        <p:spPr/>
        <p:txBody>
          <a:bodyPr/>
          <a:lstStyle/>
          <a:p>
            <a:fld id="{EE5781DF-AB81-4201-BE87-F596B22BD0A5}" type="slidenum">
              <a:rPr lang="en-US" smtClean="0"/>
              <a:t>3</a:t>
            </a:fld>
            <a:endParaRPr lang="en-US"/>
          </a:p>
        </p:txBody>
      </p:sp>
    </p:spTree>
    <p:extLst>
      <p:ext uri="{BB962C8B-B14F-4D97-AF65-F5344CB8AC3E}">
        <p14:creationId xmlns:p14="http://schemas.microsoft.com/office/powerpoint/2010/main" val="1447926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Legislation </a:t>
            </a:r>
            <a:r>
              <a:rPr lang="en-US" b="1" dirty="0"/>
              <a:t>also establishes specific and limited </a:t>
            </a:r>
            <a:r>
              <a:rPr lang="en-US" dirty="0"/>
              <a:t>student eligibility requirements.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For example -&gt;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a:latin typeface="+mn-lt"/>
              </a:rPr>
              <a:t>CORE </a:t>
            </a:r>
            <a:r>
              <a:rPr lang="en-US" b="1" dirty="0">
                <a:latin typeface="+mn-lt"/>
              </a:rPr>
              <a:t>requires completion of at least </a:t>
            </a:r>
            <a:r>
              <a:rPr lang="en-US" b="1" u="sng" dirty="0">
                <a:latin typeface="+mn-lt"/>
              </a:rPr>
              <a:t>70</a:t>
            </a:r>
            <a:r>
              <a:rPr lang="en-US" b="1" dirty="0">
                <a:latin typeface="+mn-lt"/>
              </a:rPr>
              <a:t> credit hours </a:t>
            </a:r>
            <a:r>
              <a:rPr lang="en-US" dirty="0">
                <a:latin typeface="+mn-lt"/>
              </a:rPr>
              <a:t>(</a:t>
            </a:r>
            <a:r>
              <a:rPr lang="en-US" b="1" dirty="0">
                <a:latin typeface="+mn-lt"/>
              </a:rPr>
              <a:t>vs. 60 </a:t>
            </a:r>
            <a:r>
              <a:rPr lang="en-US" dirty="0">
                <a:latin typeface="+mn-lt"/>
              </a:rPr>
              <a:t>for typical associate degree)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latin typeface="+mn-lt"/>
              </a:rPr>
              <a:t>Student must be </a:t>
            </a:r>
            <a:r>
              <a:rPr lang="en-US" b="1" dirty="0">
                <a:latin typeface="+mn-lt"/>
              </a:rPr>
              <a:t>out of enrollment </a:t>
            </a:r>
            <a:r>
              <a:rPr lang="en-US" dirty="0">
                <a:latin typeface="+mn-lt"/>
              </a:rPr>
              <a:t>for at least a year before eligible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Legislation further states that a participating 4-year IHE </a:t>
            </a:r>
            <a:r>
              <a:rPr lang="en-US" sz="1200" b="1"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cannot</a:t>
            </a:r>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allow a student to </a:t>
            </a:r>
            <a:r>
              <a:rPr lang="en-US" sz="1200" b="1"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enroll with the intent </a:t>
            </a:r>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 obtaining an associate degree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offer </a:t>
            </a:r>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programs or courses designed to lead to an associate degree</a:t>
            </a:r>
          </a:p>
          <a:p>
            <a:pPr marL="0" indent="0">
              <a:buNone/>
            </a:pPr>
            <a:endParaRPr lang="en-US" sz="1200" b="1" kern="100" dirty="0">
              <a:solidFill>
                <a:schemeClr val="tx1"/>
              </a:solidFill>
              <a:effectLst/>
              <a:latin typeface="Calibri" panose="020F0502020204030204" pitchFamily="34" charset="0"/>
              <a:cs typeface="Times New Roman" panose="02020603050405020304" pitchFamily="18" charset="0"/>
            </a:endParaRPr>
          </a:p>
          <a:p>
            <a:pPr marL="0" indent="0">
              <a:buNone/>
            </a:pPr>
            <a:r>
              <a:rPr lang="en-US" sz="1200" b="1" kern="100" dirty="0">
                <a:solidFill>
                  <a:schemeClr val="tx1"/>
                </a:solidFill>
                <a:effectLst/>
                <a:latin typeface="Calibri" panose="020F0502020204030204" pitchFamily="34" charset="0"/>
                <a:cs typeface="Times New Roman" panose="02020603050405020304" pitchFamily="18" charset="0"/>
              </a:rPr>
              <a:t>Rep. McCluskie:</a:t>
            </a:r>
          </a:p>
          <a:p>
            <a:pPr marL="0" indent="0">
              <a:buNone/>
            </a:pPr>
            <a:r>
              <a:rPr lang="en-US" dirty="0">
                <a:solidFill>
                  <a:srgbClr val="FF0000"/>
                </a:solidFill>
              </a:rPr>
              <a:t>Purpose of these limitations is help ensure the Initiative </a:t>
            </a:r>
            <a:r>
              <a:rPr lang="en-US" b="1" u="sng" dirty="0">
                <a:solidFill>
                  <a:srgbClr val="FF0000"/>
                </a:solidFill>
              </a:rPr>
              <a:t>will NOT</a:t>
            </a:r>
            <a:r>
              <a:rPr lang="en-US" dirty="0">
                <a:solidFill>
                  <a:srgbClr val="FF0000"/>
                </a:solidFill>
              </a:rPr>
              <a:t>:</a:t>
            </a:r>
          </a:p>
          <a:p>
            <a:pPr marL="171450" indent="-171450">
              <a:buFont typeface="Arial" panose="020B0604020202020204" pitchFamily="34" charset="0"/>
              <a:buChar char="•"/>
            </a:pPr>
            <a:r>
              <a:rPr lang="en-US" dirty="0">
                <a:solidFill>
                  <a:srgbClr val="FF0000"/>
                </a:solidFill>
              </a:rPr>
              <a:t>Create competition between 2-year and 4-year IHEs</a:t>
            </a:r>
          </a:p>
          <a:p>
            <a:pPr marL="171450" indent="-171450">
              <a:buFont typeface="Arial" panose="020B0604020202020204" pitchFamily="34" charset="0"/>
              <a:buChar char="•"/>
            </a:pPr>
            <a:r>
              <a:rPr lang="en-US" dirty="0">
                <a:solidFill>
                  <a:srgbClr val="FF0000"/>
                </a:solidFill>
              </a:rPr>
              <a:t>Incentivize students to stop-out of their bachelor’s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Overlap with our existing Reverse Transfer program.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trike="noStrike" baseline="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BE108910-1798-4BB8-9BFD-BFB94F8ED0EA}" type="slidenum">
              <a:rPr lang="en-US" smtClean="0"/>
              <a:t>4</a:t>
            </a:fld>
            <a:endParaRPr lang="en-US"/>
          </a:p>
        </p:txBody>
      </p:sp>
    </p:spTree>
    <p:extLst>
      <p:ext uri="{BB962C8B-B14F-4D97-AF65-F5344CB8AC3E}">
        <p14:creationId xmlns:p14="http://schemas.microsoft.com/office/powerpoint/2010/main" val="127702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strike="noStrike" baseline="0" dirty="0">
                <a:solidFill>
                  <a:schemeClr val="tx1"/>
                </a:solidFill>
                <a:latin typeface="+mn-lt"/>
              </a:rPr>
              <a:t>Phase 1 of the project – Associate Degree Design</a:t>
            </a: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latin typeface="+mn-lt"/>
              </a:rPr>
              <a:t>We convened an incredible group of Provosts, Registrars, and Chief Academic Officers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sng" dirty="0">
                <a:solidFill>
                  <a:schemeClr val="tx1"/>
                </a:solidFill>
                <a:latin typeface="+mn-lt"/>
              </a:rPr>
              <a:t>… As well as</a:t>
            </a:r>
            <a:r>
              <a:rPr lang="en-US" sz="1200" u="none" dirty="0">
                <a:solidFill>
                  <a:schemeClr val="tx1"/>
                </a:solidFill>
                <a:latin typeface="+mn-lt"/>
              </a:rPr>
              <a:t> </a:t>
            </a:r>
            <a:r>
              <a:rPr lang="en-US" sz="1200" dirty="0">
                <a:solidFill>
                  <a:schemeClr val="tx1"/>
                </a:solidFill>
                <a:latin typeface="+mn-lt"/>
              </a:rPr>
              <a:t>reps. from the Colorado Community College System and a Dual Mission Institution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rgbClr val="FF0000"/>
                </a:solidFill>
                <a:latin typeface="+mn-lt"/>
              </a:rPr>
              <a:t>&lt;NEXT&gt;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latin typeface="+mn-lt"/>
              </a:rPr>
              <a:t>Working Group recognized the need for two addl. student eligibility requirements: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tx1"/>
                </a:solidFill>
                <a:latin typeface="+mn-lt"/>
              </a:rPr>
              <a:t>Earned 18 credits in residence from the awarding institution (25% of 70 credits)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dirty="0">
                <a:solidFill>
                  <a:schemeClr val="tx1"/>
                </a:solidFill>
                <a:effectLst/>
                <a:latin typeface="+mn-lt"/>
              </a:rPr>
              <a:t>Cum. GPA of 2.0</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solidFill>
                <a:latin typeface="+mn-lt"/>
              </a:rPr>
              <a:t>RE: THE WORKING GROUP: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solidFill>
                <a:latin typeface="+mn-lt"/>
              </a:rPr>
              <a:t>Much more detail available in a “Guidelines and Recommendations” document produced by the Working Group.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solidFill>
                <a:latin typeface="+mn-lt"/>
              </a:rPr>
              <a:t>Have a link to that document and many more resources at the end of the session.</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BE108910-1798-4BB8-9BFD-BFB94F8ED0EA}" type="slidenum">
              <a:rPr lang="en-US" smtClean="0"/>
              <a:t>5</a:t>
            </a:fld>
            <a:endParaRPr lang="en-US"/>
          </a:p>
        </p:txBody>
      </p:sp>
    </p:spTree>
    <p:extLst>
      <p:ext uri="{BB962C8B-B14F-4D97-AF65-F5344CB8AC3E}">
        <p14:creationId xmlns:p14="http://schemas.microsoft.com/office/powerpoint/2010/main" val="1448278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effectLst/>
                <a:latin typeface="+mn-lt"/>
                <a:ea typeface="Times New Roman" panose="02020603050405020304" pitchFamily="18" charset="0"/>
                <a:cs typeface="Arial" panose="020B0604020202020204" pitchFamily="34" charset="0"/>
              </a:rPr>
              <a:t>Legislation does </a:t>
            </a:r>
            <a:r>
              <a:rPr lang="en-US" sz="1200" dirty="0">
                <a:solidFill>
                  <a:schemeClr val="tx1"/>
                </a:solidFill>
                <a:effectLst/>
                <a:latin typeface="+mn-lt"/>
                <a:ea typeface="Times New Roman" panose="02020603050405020304" pitchFamily="18" charset="0"/>
              </a:rPr>
              <a:t>not specify the </a:t>
            </a:r>
            <a:r>
              <a:rPr lang="en-US" sz="1200" b="1" u="sng" dirty="0">
                <a:solidFill>
                  <a:schemeClr val="tx1"/>
                </a:solidFill>
                <a:effectLst/>
                <a:latin typeface="+mn-lt"/>
                <a:ea typeface="Times New Roman" panose="02020603050405020304" pitchFamily="18" charset="0"/>
              </a:rPr>
              <a:t>type</a:t>
            </a:r>
            <a:r>
              <a:rPr lang="en-US" sz="1200" dirty="0">
                <a:solidFill>
                  <a:schemeClr val="tx1"/>
                </a:solidFill>
                <a:effectLst/>
                <a:latin typeface="+mn-lt"/>
                <a:ea typeface="Times New Roman" panose="02020603050405020304" pitchFamily="18" charset="0"/>
              </a:rPr>
              <a:t> of associate degree(s) to be awarded.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effectLst/>
                <a:latin typeface="+mn-lt"/>
                <a:ea typeface="Times New Roman" panose="02020603050405020304" pitchFamily="18" charset="0"/>
              </a:rPr>
              <a:t>Working Group evaluated several associate degree options, using three </a:t>
            </a:r>
            <a:r>
              <a:rPr lang="en-US" sz="1200" b="1" dirty="0">
                <a:solidFill>
                  <a:schemeClr val="tx1"/>
                </a:solidFill>
                <a:effectLst/>
                <a:latin typeface="+mn-lt"/>
                <a:ea typeface="Times New Roman" panose="02020603050405020304" pitchFamily="18" charset="0"/>
              </a:rPr>
              <a:t>criteria</a:t>
            </a:r>
            <a:r>
              <a:rPr lang="en-US" sz="1200" dirty="0">
                <a:solidFill>
                  <a:schemeClr val="tx1"/>
                </a:solidFill>
                <a:effectLst/>
                <a:latin typeface="+mn-lt"/>
                <a:ea typeface="Times New Roman" panose="02020603050405020304" pitchFamily="18" charset="0"/>
              </a:rPr>
              <a:t>:</a:t>
            </a:r>
          </a:p>
          <a:p>
            <a:pPr marL="228600" indent="-228600">
              <a:buFont typeface="+mj-lt"/>
              <a:buAutoNum type="arabicPeriod"/>
            </a:pPr>
            <a:r>
              <a:rPr lang="en-US" sz="1200" kern="100" dirty="0">
                <a:solidFill>
                  <a:schemeClr val="tx1"/>
                </a:solidFill>
                <a:effectLst/>
                <a:latin typeface="+mn-lt"/>
                <a:ea typeface="Calibri" panose="020F0502020204030204" pitchFamily="34" charset="0"/>
                <a:cs typeface="Times New Roman" panose="02020603050405020304" pitchFamily="18" charset="0"/>
              </a:rPr>
              <a:t>The ability to award the degree to as many students as possible (specific course &amp; credit requirements)</a:t>
            </a:r>
            <a:endParaRPr lang="en-US" sz="1200" kern="100" dirty="0">
              <a:solidFill>
                <a:schemeClr val="tx1"/>
              </a:solidFill>
              <a:latin typeface="+mn-lt"/>
              <a:ea typeface="Calibri" panose="020F0502020204030204" pitchFamily="34" charset="0"/>
              <a:cs typeface="Times New Roman" panose="02020603050405020304" pitchFamily="18" charset="0"/>
            </a:endParaRPr>
          </a:p>
          <a:p>
            <a:pPr marL="228600" indent="-228600">
              <a:buFont typeface="+mj-lt"/>
              <a:buAutoNum type="arabicPeriod"/>
            </a:pPr>
            <a:r>
              <a:rPr lang="en-US" sz="1200" kern="100" dirty="0">
                <a:solidFill>
                  <a:schemeClr val="tx1"/>
                </a:solidFill>
                <a:effectLst/>
                <a:latin typeface="+mn-lt"/>
                <a:ea typeface="Calibri" panose="020F0502020204030204" pitchFamily="34" charset="0"/>
                <a:cs typeface="Times New Roman" panose="02020603050405020304" pitchFamily="18" charset="0"/>
              </a:rPr>
              <a:t>Ensuring students receive a credential of value (earnings and employability) </a:t>
            </a:r>
          </a:p>
          <a:p>
            <a:pPr marL="228600" indent="-228600">
              <a:buFont typeface="+mj-lt"/>
              <a:buAutoNum type="arabicPeriod"/>
            </a:pPr>
            <a:r>
              <a:rPr lang="en-US" sz="1200" kern="100" dirty="0">
                <a:solidFill>
                  <a:schemeClr val="tx1"/>
                </a:solidFill>
                <a:effectLst/>
                <a:latin typeface="+mn-lt"/>
                <a:ea typeface="Calibri" panose="020F0502020204030204" pitchFamily="34" charset="0"/>
                <a:cs typeface="Times New Roman" panose="02020603050405020304" pitchFamily="18" charset="0"/>
              </a:rPr>
              <a:t>Transferability of the degree to a bachelor’s program</a:t>
            </a:r>
          </a:p>
          <a:p>
            <a:pPr marL="228600" indent="-228600">
              <a:buFont typeface="+mj-lt"/>
              <a:buAutoNum type="arabicPeriod"/>
            </a:pPr>
            <a:endParaRPr lang="en-US" sz="1200" kern="1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dirty="0">
                <a:solidFill>
                  <a:schemeClr val="tx1"/>
                </a:solidFill>
                <a:effectLst/>
                <a:latin typeface="+mn-lt"/>
                <a:ea typeface="Calibri" panose="020F0502020204030204" pitchFamily="34" charset="0"/>
                <a:cs typeface="Times New Roman" panose="02020603050405020304" pitchFamily="18" charset="0"/>
              </a:rPr>
              <a:t>If we map those </a:t>
            </a:r>
            <a:r>
              <a:rPr lang="en-US" sz="1200" b="1" dirty="0">
                <a:solidFill>
                  <a:schemeClr val="tx1"/>
                </a:solidFill>
                <a:effectLst/>
                <a:latin typeface="+mn-lt"/>
                <a:ea typeface="Calibri" panose="020F0502020204030204" pitchFamily="34" charset="0"/>
                <a:cs typeface="Times New Roman" panose="02020603050405020304" pitchFamily="18" charset="0"/>
              </a:rPr>
              <a:t>three criteria </a:t>
            </a:r>
            <a:r>
              <a:rPr lang="en-US" sz="1200" b="0" dirty="0">
                <a:solidFill>
                  <a:schemeClr val="tx1"/>
                </a:solidFill>
                <a:effectLst/>
                <a:latin typeface="+mn-lt"/>
                <a:ea typeface="Calibri" panose="020F0502020204030204" pitchFamily="34" charset="0"/>
                <a:cs typeface="Times New Roman" panose="02020603050405020304" pitchFamily="18" charset="0"/>
              </a:rPr>
              <a:t>against the possible associate degree types… </a:t>
            </a:r>
            <a:r>
              <a:rPr lang="en-US" sz="1200" b="1" dirty="0">
                <a:solidFill>
                  <a:srgbClr val="FF0000"/>
                </a:solidFill>
                <a:latin typeface="+mn-lt"/>
              </a:rPr>
              <a:t>&lt;NEXT&gt;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dirty="0">
              <a:effectLst/>
              <a:latin typeface="+mn-lt"/>
              <a:ea typeface="Calibri" panose="020F0502020204030204" pitchFamily="34" charset="0"/>
              <a:cs typeface="Times New Roman" panose="02020603050405020304" pitchFamily="18" charset="0"/>
            </a:endParaRPr>
          </a:p>
          <a:p>
            <a:pPr marL="228600" indent="-228600">
              <a:buFont typeface="+mj-lt"/>
              <a:buAutoNum type="arabicPeriod"/>
            </a:pPr>
            <a:endParaRPr lang="en-US" sz="1200" kern="100" dirty="0">
              <a:solidFill>
                <a:schemeClr val="tx1">
                  <a:lumMod val="65000"/>
                  <a:lumOff val="35000"/>
                </a:schemeClr>
              </a:solidFill>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108910-1798-4BB8-9BFD-BFB94F8ED0EA}" type="slidenum">
              <a:rPr lang="en-US" smtClean="0"/>
              <a:t>6</a:t>
            </a:fld>
            <a:endParaRPr lang="en-US"/>
          </a:p>
        </p:txBody>
      </p:sp>
    </p:spTree>
    <p:extLst>
      <p:ext uri="{BB962C8B-B14F-4D97-AF65-F5344CB8AC3E}">
        <p14:creationId xmlns:p14="http://schemas.microsoft.com/office/powerpoint/2010/main" val="3694167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dirty="0">
                <a:effectLst/>
                <a:latin typeface="+mn-lt"/>
                <a:ea typeface="Calibri" panose="020F0502020204030204" pitchFamily="34" charset="0"/>
                <a:cs typeface="Times New Roman" panose="02020603050405020304" pitchFamily="18" charset="0"/>
              </a:rPr>
              <a:t>…We get this </a:t>
            </a:r>
            <a:r>
              <a:rPr lang="en-US" sz="1200" b="0" u="sng" dirty="0">
                <a:effectLst/>
                <a:latin typeface="+mn-lt"/>
                <a:ea typeface="Calibri" panose="020F0502020204030204" pitchFamily="34" charset="0"/>
                <a:cs typeface="Times New Roman" panose="02020603050405020304" pitchFamily="18" charset="0"/>
              </a:rPr>
              <a:t>very simplified</a:t>
            </a:r>
            <a:r>
              <a:rPr lang="en-US" sz="1200" b="0" u="none" dirty="0">
                <a:effectLst/>
                <a:latin typeface="+mn-lt"/>
                <a:ea typeface="Calibri" panose="020F0502020204030204" pitchFamily="34" charset="0"/>
                <a:cs typeface="Times New Roman" panose="02020603050405020304" pitchFamily="18" charset="0"/>
              </a:rPr>
              <a:t> </a:t>
            </a:r>
            <a:r>
              <a:rPr lang="en-US" sz="1200" b="0" dirty="0">
                <a:effectLst/>
                <a:latin typeface="+mn-lt"/>
                <a:ea typeface="Calibri" panose="020F0502020204030204" pitchFamily="34" charset="0"/>
                <a:cs typeface="Times New Roman" panose="02020603050405020304" pitchFamily="18" charset="0"/>
              </a:rPr>
              <a:t>representation of several months’ worth of research and deliberation by the WG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8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strike="noStrike" dirty="0">
                <a:effectLst/>
                <a:latin typeface="+mn-lt"/>
                <a:ea typeface="Calibri" panose="020F0502020204030204" pitchFamily="34" charset="0"/>
                <a:cs typeface="Times New Roman" panose="02020603050405020304" pitchFamily="18" charset="0"/>
              </a:rPr>
              <a:t>In the end… </a:t>
            </a:r>
            <a:r>
              <a:rPr lang="en-US" sz="1200" b="1" dirty="0">
                <a:solidFill>
                  <a:srgbClr val="FF0000"/>
                </a:solidFill>
                <a:effectLst/>
                <a:latin typeface="+mn-lt"/>
                <a:ea typeface="Calibri" panose="020F0502020204030204" pitchFamily="34" charset="0"/>
                <a:cs typeface="Times New Roman" panose="02020603050405020304" pitchFamily="18" charset="0"/>
              </a:rPr>
              <a:t>&lt;NEXT&gt;</a:t>
            </a:r>
            <a:endParaRPr lang="en-US" sz="1200" strike="noStrike"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dirty="0">
                <a:effectLst/>
                <a:latin typeface="+mn-lt"/>
                <a:ea typeface="Calibri" panose="020F0502020204030204" pitchFamily="34" charset="0"/>
                <a:cs typeface="Times New Roman" panose="02020603050405020304" pitchFamily="18" charset="0"/>
              </a:rPr>
              <a:t>The WG Recommended: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effectLst/>
                <a:latin typeface="+mn-lt"/>
                <a:ea typeface="Calibri" panose="020F0502020204030204" pitchFamily="34" charset="0"/>
                <a:cs typeface="Times New Roman" panose="02020603050405020304" pitchFamily="18" charset="0"/>
              </a:rPr>
              <a:t>All participating institutions should offer the Associate of General Studies degree.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effectLst/>
                <a:latin typeface="+mn-lt"/>
                <a:ea typeface="Calibri" panose="020F0502020204030204" pitchFamily="34" charset="0"/>
                <a:cs typeface="Times New Roman" panose="02020603050405020304" pitchFamily="18" charset="0"/>
              </a:rPr>
              <a:t>But, institutions can also choose to award additional associate degree types (now or in future years of the program).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effectLst/>
                <a:latin typeface="+mn-lt"/>
                <a:ea typeface="Calibri" panose="020F0502020204030204" pitchFamily="34" charset="0"/>
                <a:cs typeface="Times New Roman" panose="02020603050405020304" pitchFamily="18" charset="0"/>
              </a:rPr>
              <a:t> </a:t>
            </a:r>
            <a:endParaRPr lang="en-US" sz="8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latin typeface="+mn-lt"/>
              </a:rPr>
              <a:t>UNC and CSU Pueblo have opted to offer Assoc. of Arts to students who qualify.</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800" strike="noStrike" baseline="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strike="noStrike" baseline="0" dirty="0">
                <a:effectLst/>
                <a:latin typeface="+mn-lt"/>
                <a:ea typeface="Calibri" panose="020F0502020204030204" pitchFamily="34" charset="0"/>
                <a:cs typeface="Times New Roman" panose="02020603050405020304" pitchFamily="18" charset="0"/>
              </a:rPr>
              <a:t>HELEN CAPRIOGLIO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strike="noStrike" baseline="0" dirty="0">
                <a:effectLst/>
                <a:latin typeface="+mn-lt"/>
                <a:ea typeface="Calibri" panose="020F0502020204030204" pitchFamily="34" charset="0"/>
                <a:cs typeface="Times New Roman" panose="02020603050405020304" pitchFamily="18" charset="0"/>
              </a:rPr>
              <a:t>Perspectives on Why the AGS degree?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trike="noStrike" baseline="0" dirty="0">
                <a:effectLst/>
                <a:latin typeface="+mn-lt"/>
                <a:ea typeface="Calibri" panose="020F0502020204030204" pitchFamily="34" charset="0"/>
                <a:cs typeface="Times New Roman" panose="02020603050405020304" pitchFamily="18" charset="0"/>
              </a:rPr>
              <a:t>Allows greater flexibility in terms of required courses and credits.  Which means many more former students will be able to fulfill the requirements for an AGS than any other type of associate degree.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trike="noStrike" baseline="0" dirty="0">
                <a:effectLst/>
                <a:latin typeface="+mn-lt"/>
                <a:ea typeface="Calibri" panose="020F0502020204030204" pitchFamily="34" charset="0"/>
                <a:cs typeface="Times New Roman" panose="02020603050405020304" pitchFamily="18" charset="0"/>
              </a:rPr>
              <a:t>It’s the degree most commonly awarded under Reverse Transfer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trike="noStrike" baseline="0" dirty="0">
                <a:effectLst/>
                <a:latin typeface="+mn-lt"/>
                <a:ea typeface="Calibri" panose="020F0502020204030204" pitchFamily="34" charset="0"/>
                <a:cs typeface="Times New Roman" panose="02020603050405020304" pitchFamily="18" charset="0"/>
              </a:rPr>
              <a:t>Avg. Income not substantially different than AA/AS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trike="noStrike" baseline="0" dirty="0">
                <a:effectLst/>
                <a:latin typeface="+mn-lt"/>
                <a:ea typeface="Calibri" panose="020F0502020204030204" pitchFamily="34" charset="0"/>
                <a:cs typeface="Times New Roman" panose="02020603050405020304" pitchFamily="18" charset="0"/>
              </a:rPr>
              <a:t>Remember that these students did not intend to earn an associate’s degree.  Different curriculum and course sequence.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strike="noStrike" baseline="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108910-1798-4BB8-9BFD-BFB94F8ED0EA}" type="slidenum">
              <a:rPr lang="en-US" smtClean="0"/>
              <a:t>7</a:t>
            </a:fld>
            <a:endParaRPr lang="en-US"/>
          </a:p>
        </p:txBody>
      </p:sp>
    </p:spTree>
    <p:extLst>
      <p:ext uri="{BB962C8B-B14F-4D97-AF65-F5344CB8AC3E}">
        <p14:creationId xmlns:p14="http://schemas.microsoft.com/office/powerpoint/2010/main" val="2163289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0"/>
              </a:spcAft>
            </a:pPr>
            <a:r>
              <a:rPr lang="en-US" sz="1100" strike="noStrike" baseline="0" dirty="0">
                <a:solidFill>
                  <a:schemeClr val="tx1"/>
                </a:solidFill>
                <a:effectLst/>
                <a:latin typeface="+mn-lt"/>
                <a:ea typeface="Calibri" panose="020F0502020204030204" pitchFamily="34" charset="0"/>
                <a:cs typeface="Times New Roman" panose="02020603050405020304" pitchFamily="18" charset="0"/>
              </a:rPr>
              <a:t>WG also established guidelines re: General Education credits  (within the 70-credit minimum).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t>For the AGS degree;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WG had some discretion in determining total # of Gen. Ed. credits required.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Decided on 15.  Most AGS degrees awarded by the state’s community colleges require 15 Gen. Ed. credits – some a few less, some more.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Each institution can set own requirements for </a:t>
            </a:r>
            <a:r>
              <a:rPr lang="en-US" sz="1100" strike="noStrike" baseline="0" dirty="0">
                <a:solidFill>
                  <a:schemeClr val="tx1"/>
                </a:solidFill>
                <a:effectLst/>
                <a:latin typeface="+mn-lt"/>
                <a:ea typeface="Calibri" panose="020F0502020204030204" pitchFamily="34" charset="0"/>
                <a:cs typeface="Times New Roman" panose="02020603050405020304" pitchFamily="18" charset="0"/>
              </a:rPr>
              <a:t>Gen. Ed. credits by category (Written Communication, Mathematics, N</a:t>
            </a:r>
            <a:r>
              <a:rPr lang="en-US" sz="1100" dirty="0"/>
              <a:t>atural &amp; Physical Sciences, etc</a:t>
            </a:r>
            <a:r>
              <a:rPr lang="en-US" sz="1100" strike="noStrike" baseline="0" dirty="0">
                <a:solidFill>
                  <a:schemeClr val="tx1"/>
                </a:solidFill>
                <a:effectLst/>
                <a:latin typeface="+mn-lt"/>
                <a:ea typeface="Calibri" panose="020F0502020204030204" pitchFamily="34" charset="0"/>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t>No such flexibility for Associate of Arts: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Colorado requires a minimum of 31 credits from Guaranteed Transfer Pathways courses for any Associate of Arts.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Same state standards also specify the number and type of GT Pathways courses and credits required by category.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strike="noStrike" baseline="0" dirty="0">
                <a:solidFill>
                  <a:schemeClr val="tx1"/>
                </a:solidFill>
                <a:effectLst/>
                <a:latin typeface="+mn-lt"/>
                <a:ea typeface="Calibri" panose="020F0502020204030204" pitchFamily="34" charset="0"/>
                <a:cs typeface="Times New Roman" panose="02020603050405020304" pitchFamily="18" charset="0"/>
              </a:rPr>
              <a:t>Local decisions re: other course or credit requirements beyond these minimums</a:t>
            </a:r>
          </a:p>
        </p:txBody>
      </p:sp>
      <p:sp>
        <p:nvSpPr>
          <p:cNvPr id="4" name="Slide Number Placeholder 3"/>
          <p:cNvSpPr>
            <a:spLocks noGrp="1"/>
          </p:cNvSpPr>
          <p:nvPr>
            <p:ph type="sldNum" sz="quarter" idx="5"/>
          </p:nvPr>
        </p:nvSpPr>
        <p:spPr/>
        <p:txBody>
          <a:bodyPr/>
          <a:lstStyle/>
          <a:p>
            <a:fld id="{BE108910-1798-4BB8-9BFD-BFB94F8ED0EA}" type="slidenum">
              <a:rPr lang="en-US" smtClean="0"/>
              <a:t>8</a:t>
            </a:fld>
            <a:endParaRPr lang="en-US"/>
          </a:p>
        </p:txBody>
      </p:sp>
    </p:spTree>
    <p:extLst>
      <p:ext uri="{BB962C8B-B14F-4D97-AF65-F5344CB8AC3E}">
        <p14:creationId xmlns:p14="http://schemas.microsoft.com/office/powerpoint/2010/main" val="42764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Second major phase of work – IMPLEMENTATION.</a:t>
            </a:r>
          </a:p>
          <a:p>
            <a:endParaRPr lang="en-US" dirty="0"/>
          </a:p>
          <a:p>
            <a:r>
              <a:rPr lang="en-US" dirty="0"/>
              <a:t>At this point (Fall of 2022) the Department asked each institution for a </a:t>
            </a:r>
            <a:r>
              <a:rPr lang="en-US" b="1" dirty="0"/>
              <a:t>firm commitment to join the initiative.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From Fort Collins to Pueblo, and from Greeley to Durango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We are delighted to have so many of Colorado’s institutions join the initiative in this inaugural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mn-lt"/>
            </a:endParaRPr>
          </a:p>
          <a:p>
            <a:pPr marL="228600" indent="-228600">
              <a:buFont typeface="+mj-lt"/>
              <a:buAutoNum type="arabicPeriod"/>
            </a:pPr>
            <a:r>
              <a:rPr lang="en-US" sz="1000" b="0" i="0" u="none" strike="noStrike" dirty="0">
                <a:solidFill>
                  <a:srgbClr val="000000"/>
                </a:solidFill>
                <a:effectLst/>
                <a:latin typeface="+mn-lt"/>
              </a:rPr>
              <a:t>Colorado State University - Fort Collins</a:t>
            </a:r>
            <a:r>
              <a:rPr lang="en-US" sz="1000" dirty="0">
                <a:latin typeface="+mn-lt"/>
              </a:rPr>
              <a:t> (north central)</a:t>
            </a:r>
          </a:p>
          <a:p>
            <a:pPr marL="228600" indent="-228600">
              <a:buFont typeface="+mj-lt"/>
              <a:buAutoNum type="arabicPeriod"/>
            </a:pPr>
            <a:r>
              <a:rPr lang="en-US" sz="1000" dirty="0">
                <a:latin typeface="+mn-lt"/>
              </a:rPr>
              <a:t>Colorado State University – Pueblo (south central)</a:t>
            </a:r>
          </a:p>
          <a:p>
            <a:pPr marL="228600" indent="-228600">
              <a:buFont typeface="+mj-lt"/>
              <a:buAutoNum type="arabicPeriod"/>
            </a:pPr>
            <a:r>
              <a:rPr lang="en-US" sz="1000" b="0" i="0" u="none" strike="noStrike" dirty="0">
                <a:solidFill>
                  <a:srgbClr val="000000"/>
                </a:solidFill>
                <a:effectLst/>
                <a:latin typeface="+mn-lt"/>
              </a:rPr>
              <a:t>Fort Lewis College</a:t>
            </a:r>
            <a:r>
              <a:rPr lang="en-US" sz="1000" dirty="0">
                <a:latin typeface="+mn-lt"/>
              </a:rPr>
              <a:t> (Durango – SW corner)</a:t>
            </a:r>
          </a:p>
          <a:p>
            <a:pPr marL="228600" indent="-228600">
              <a:buFont typeface="+mj-lt"/>
              <a:buAutoNum type="arabicPeriod"/>
            </a:pPr>
            <a:r>
              <a:rPr lang="en-US" sz="1000" b="0" i="0" u="none" strike="noStrike" dirty="0">
                <a:solidFill>
                  <a:srgbClr val="000000"/>
                </a:solidFill>
                <a:effectLst/>
                <a:latin typeface="+mn-lt"/>
              </a:rPr>
              <a:t>Metropolitan State University</a:t>
            </a:r>
            <a:r>
              <a:rPr lang="en-US" sz="1000" dirty="0">
                <a:latin typeface="+mn-lt"/>
              </a:rPr>
              <a:t> of Denver</a:t>
            </a:r>
          </a:p>
          <a:p>
            <a:pPr marL="228600" indent="-228600">
              <a:buFont typeface="+mj-lt"/>
              <a:buAutoNum type="arabicPeriod"/>
            </a:pPr>
            <a:r>
              <a:rPr lang="en-US" sz="1000" b="0" i="0" u="none" strike="noStrike" dirty="0">
                <a:solidFill>
                  <a:srgbClr val="000000"/>
                </a:solidFill>
                <a:effectLst/>
                <a:latin typeface="+mn-lt"/>
              </a:rPr>
              <a:t>University of Colorado - Denver</a:t>
            </a:r>
            <a:r>
              <a:rPr lang="en-US" sz="1000" dirty="0">
                <a:latin typeface="+mn-lt"/>
              </a:rPr>
              <a:t> </a:t>
            </a:r>
          </a:p>
          <a:p>
            <a:pPr marL="228600" indent="-228600">
              <a:buFont typeface="+mj-lt"/>
              <a:buAutoNum type="arabicPeriod"/>
            </a:pPr>
            <a:r>
              <a:rPr lang="en-US" sz="1000" b="0" i="0" u="none" strike="noStrike" dirty="0">
                <a:solidFill>
                  <a:srgbClr val="000000"/>
                </a:solidFill>
                <a:effectLst/>
                <a:latin typeface="+mn-lt"/>
              </a:rPr>
              <a:t>University of Colorado - Colorado Springs</a:t>
            </a:r>
            <a:r>
              <a:rPr lang="en-US" sz="1000" dirty="0">
                <a:latin typeface="+mn-lt"/>
              </a:rPr>
              <a:t> </a:t>
            </a:r>
          </a:p>
          <a:p>
            <a:pPr marL="228600" indent="-228600">
              <a:buFont typeface="+mj-lt"/>
              <a:buAutoNum type="arabicPeriod"/>
            </a:pPr>
            <a:r>
              <a:rPr lang="en-US" sz="1000" b="0" i="0" u="none" strike="noStrike" dirty="0">
                <a:solidFill>
                  <a:srgbClr val="000000"/>
                </a:solidFill>
                <a:effectLst/>
                <a:latin typeface="+mn-lt"/>
              </a:rPr>
              <a:t>University of Northern Colorado</a:t>
            </a:r>
            <a:r>
              <a:rPr lang="en-US" sz="1000" dirty="0">
                <a:latin typeface="+mn-lt"/>
              </a:rPr>
              <a:t> (Greeley – north east)</a:t>
            </a:r>
          </a:p>
          <a:p>
            <a:endParaRPr lang="en-US" sz="800" dirty="0">
              <a:latin typeface="+mn-lt"/>
            </a:endParaRPr>
          </a:p>
          <a:p>
            <a:r>
              <a:rPr lang="en-US" sz="1000" dirty="0">
                <a:latin typeface="+mn-lt"/>
              </a:rPr>
              <a:t>Western Colorado University (Gunnison) – In discussions – plans to participate in 23-24</a:t>
            </a:r>
          </a:p>
          <a:p>
            <a:r>
              <a:rPr lang="en-US" sz="1000" dirty="0">
                <a:latin typeface="+mn-lt"/>
              </a:rPr>
              <a:t>CU-Boulder - In preliminary discussions </a:t>
            </a:r>
          </a:p>
          <a:p>
            <a:r>
              <a:rPr lang="en-US" sz="1000" dirty="0">
                <a:latin typeface="+mn-lt"/>
              </a:rPr>
              <a:t>CSU – Global (online) – determined that most students would not meet the 18 credits in residence eligibility requirement.</a:t>
            </a:r>
          </a:p>
          <a:p>
            <a:r>
              <a:rPr lang="en-US" sz="1000" dirty="0">
                <a:latin typeface="+mn-lt"/>
              </a:rPr>
              <a:t>Colorado Mesa University (Grand Junction) -- Western Colorado Community College (now CMU Tech) is a division of Colorado Mesa U)</a:t>
            </a:r>
          </a:p>
          <a:p>
            <a:r>
              <a:rPr lang="en-US" sz="1000" dirty="0">
                <a:latin typeface="+mn-lt"/>
              </a:rPr>
              <a:t>Colorado School of Mines – very few stop-outs</a:t>
            </a:r>
          </a:p>
          <a:p>
            <a:r>
              <a:rPr lang="en-US" sz="1000" dirty="0">
                <a:latin typeface="+mn-lt"/>
              </a:rPr>
              <a:t>Adams State University – Dual mission - offers AA and AS degrees</a:t>
            </a:r>
          </a:p>
          <a:p>
            <a:r>
              <a:rPr lang="en-US" sz="1000" dirty="0">
                <a:latin typeface="+mn-lt"/>
              </a:rPr>
              <a:t>Colorado Mountain College – Dual mission - offers AGS, AA and AS degrees</a:t>
            </a:r>
          </a:p>
        </p:txBody>
      </p:sp>
      <p:sp>
        <p:nvSpPr>
          <p:cNvPr id="4" name="Slide Number Placeholder 3"/>
          <p:cNvSpPr>
            <a:spLocks noGrp="1"/>
          </p:cNvSpPr>
          <p:nvPr>
            <p:ph type="sldNum" sz="quarter" idx="5"/>
          </p:nvPr>
        </p:nvSpPr>
        <p:spPr/>
        <p:txBody>
          <a:bodyPr/>
          <a:lstStyle/>
          <a:p>
            <a:fld id="{97417920-EED0-46D1-9D91-7C836E7DF9E9}" type="slidenum">
              <a:rPr lang="en-US" smtClean="0"/>
              <a:t>9</a:t>
            </a:fld>
            <a:endParaRPr lang="en-US"/>
          </a:p>
        </p:txBody>
      </p:sp>
    </p:spTree>
    <p:extLst>
      <p:ext uri="{BB962C8B-B14F-4D97-AF65-F5344CB8AC3E}">
        <p14:creationId xmlns:p14="http://schemas.microsoft.com/office/powerpoint/2010/main" val="1431214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2F83B-E6C2-539B-EB83-ACDDB863E4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0697D8-2345-58B4-3BE8-8C564C944B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A60882-90C7-AC70-E3CB-17A86F785CB4}"/>
              </a:ext>
            </a:extLst>
          </p:cNvPr>
          <p:cNvSpPr>
            <a:spLocks noGrp="1"/>
          </p:cNvSpPr>
          <p:nvPr>
            <p:ph type="dt" sz="half" idx="10"/>
          </p:nvPr>
        </p:nvSpPr>
        <p:spPr/>
        <p:txBody>
          <a:bodyPr/>
          <a:lstStyle/>
          <a:p>
            <a:fld id="{8AF9B371-50DB-4809-B9AE-86944612498F}" type="datetimeFigureOut">
              <a:rPr lang="en-US" smtClean="0"/>
              <a:t>8/28/2023</a:t>
            </a:fld>
            <a:endParaRPr lang="en-US"/>
          </a:p>
        </p:txBody>
      </p:sp>
      <p:sp>
        <p:nvSpPr>
          <p:cNvPr id="5" name="Footer Placeholder 4">
            <a:extLst>
              <a:ext uri="{FF2B5EF4-FFF2-40B4-BE49-F238E27FC236}">
                <a16:creationId xmlns:a16="http://schemas.microsoft.com/office/drawing/2014/main" id="{3A433C59-DE18-A5B4-A24D-ADC6D006A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746992-709E-7DF1-9F55-62430E6182AD}"/>
              </a:ext>
            </a:extLst>
          </p:cNvPr>
          <p:cNvSpPr>
            <a:spLocks noGrp="1"/>
          </p:cNvSpPr>
          <p:nvPr>
            <p:ph type="sldNum" sz="quarter" idx="12"/>
          </p:nvPr>
        </p:nvSpPr>
        <p:spPr/>
        <p:txBody>
          <a:bodyPr/>
          <a:lstStyle/>
          <a:p>
            <a:fld id="{B5E52A04-EBAA-46AA-8B96-5C04052384A6}" type="slidenum">
              <a:rPr lang="en-US" smtClean="0"/>
              <a:t>‹#›</a:t>
            </a:fld>
            <a:endParaRPr lang="en-US"/>
          </a:p>
        </p:txBody>
      </p:sp>
    </p:spTree>
    <p:extLst>
      <p:ext uri="{BB962C8B-B14F-4D97-AF65-F5344CB8AC3E}">
        <p14:creationId xmlns:p14="http://schemas.microsoft.com/office/powerpoint/2010/main" val="465404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16CB0-DAC5-A20D-8E4C-C32E6CC315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699DA2-5FFF-D7E1-5295-DB46DDC73C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ACFBA-5FEE-68FF-D5A1-DEAE4587F03C}"/>
              </a:ext>
            </a:extLst>
          </p:cNvPr>
          <p:cNvSpPr>
            <a:spLocks noGrp="1"/>
          </p:cNvSpPr>
          <p:nvPr>
            <p:ph type="dt" sz="half" idx="10"/>
          </p:nvPr>
        </p:nvSpPr>
        <p:spPr/>
        <p:txBody>
          <a:bodyPr/>
          <a:lstStyle/>
          <a:p>
            <a:fld id="{8AF9B371-50DB-4809-B9AE-86944612498F}" type="datetimeFigureOut">
              <a:rPr lang="en-US" smtClean="0"/>
              <a:t>8/28/2023</a:t>
            </a:fld>
            <a:endParaRPr lang="en-US"/>
          </a:p>
        </p:txBody>
      </p:sp>
      <p:sp>
        <p:nvSpPr>
          <p:cNvPr id="5" name="Footer Placeholder 4">
            <a:extLst>
              <a:ext uri="{FF2B5EF4-FFF2-40B4-BE49-F238E27FC236}">
                <a16:creationId xmlns:a16="http://schemas.microsoft.com/office/drawing/2014/main" id="{D6B66170-701F-99B9-47F7-F29017AEB9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4AD64-E50F-48AD-C7BA-FF057B7334DE}"/>
              </a:ext>
            </a:extLst>
          </p:cNvPr>
          <p:cNvSpPr>
            <a:spLocks noGrp="1"/>
          </p:cNvSpPr>
          <p:nvPr>
            <p:ph type="sldNum" sz="quarter" idx="12"/>
          </p:nvPr>
        </p:nvSpPr>
        <p:spPr/>
        <p:txBody>
          <a:bodyPr/>
          <a:lstStyle/>
          <a:p>
            <a:fld id="{B5E52A04-EBAA-46AA-8B96-5C04052384A6}" type="slidenum">
              <a:rPr lang="en-US" smtClean="0"/>
              <a:t>‹#›</a:t>
            </a:fld>
            <a:endParaRPr lang="en-US"/>
          </a:p>
        </p:txBody>
      </p:sp>
    </p:spTree>
    <p:extLst>
      <p:ext uri="{BB962C8B-B14F-4D97-AF65-F5344CB8AC3E}">
        <p14:creationId xmlns:p14="http://schemas.microsoft.com/office/powerpoint/2010/main" val="1334578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F7E00B-83DC-2C74-A3D9-9DB1806B6E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E867A3-0C70-C091-2692-3F4EB079F9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F0235D-DEEC-A1A2-BE0F-F49C6749BC1C}"/>
              </a:ext>
            </a:extLst>
          </p:cNvPr>
          <p:cNvSpPr>
            <a:spLocks noGrp="1"/>
          </p:cNvSpPr>
          <p:nvPr>
            <p:ph type="dt" sz="half" idx="10"/>
          </p:nvPr>
        </p:nvSpPr>
        <p:spPr/>
        <p:txBody>
          <a:bodyPr/>
          <a:lstStyle/>
          <a:p>
            <a:fld id="{8AF9B371-50DB-4809-B9AE-86944612498F}" type="datetimeFigureOut">
              <a:rPr lang="en-US" smtClean="0"/>
              <a:t>8/28/2023</a:t>
            </a:fld>
            <a:endParaRPr lang="en-US"/>
          </a:p>
        </p:txBody>
      </p:sp>
      <p:sp>
        <p:nvSpPr>
          <p:cNvPr id="5" name="Footer Placeholder 4">
            <a:extLst>
              <a:ext uri="{FF2B5EF4-FFF2-40B4-BE49-F238E27FC236}">
                <a16:creationId xmlns:a16="http://schemas.microsoft.com/office/drawing/2014/main" id="{66964898-B21D-E58C-6DF6-0384A6D05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8D1E0-3968-EC78-D6CA-1274C94DB650}"/>
              </a:ext>
            </a:extLst>
          </p:cNvPr>
          <p:cNvSpPr>
            <a:spLocks noGrp="1"/>
          </p:cNvSpPr>
          <p:nvPr>
            <p:ph type="sldNum" sz="quarter" idx="12"/>
          </p:nvPr>
        </p:nvSpPr>
        <p:spPr/>
        <p:txBody>
          <a:bodyPr/>
          <a:lstStyle/>
          <a:p>
            <a:fld id="{B5E52A04-EBAA-46AA-8B96-5C04052384A6}" type="slidenum">
              <a:rPr lang="en-US" smtClean="0"/>
              <a:t>‹#›</a:t>
            </a:fld>
            <a:endParaRPr lang="en-US"/>
          </a:p>
        </p:txBody>
      </p:sp>
    </p:spTree>
    <p:extLst>
      <p:ext uri="{BB962C8B-B14F-4D97-AF65-F5344CB8AC3E}">
        <p14:creationId xmlns:p14="http://schemas.microsoft.com/office/powerpoint/2010/main" val="29047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8F0D-D18C-81C4-8A3E-C70E1D2F17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D6808C-C0FF-C2ED-E76E-16C1DC50C5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9DE770-66E8-C744-01BC-DF9F07BACECF}"/>
              </a:ext>
            </a:extLst>
          </p:cNvPr>
          <p:cNvSpPr>
            <a:spLocks noGrp="1"/>
          </p:cNvSpPr>
          <p:nvPr>
            <p:ph type="dt" sz="half" idx="10"/>
          </p:nvPr>
        </p:nvSpPr>
        <p:spPr/>
        <p:txBody>
          <a:bodyPr/>
          <a:lstStyle/>
          <a:p>
            <a:fld id="{8AF9B371-50DB-4809-B9AE-86944612498F}" type="datetimeFigureOut">
              <a:rPr lang="en-US" smtClean="0"/>
              <a:t>8/28/2023</a:t>
            </a:fld>
            <a:endParaRPr lang="en-US"/>
          </a:p>
        </p:txBody>
      </p:sp>
      <p:sp>
        <p:nvSpPr>
          <p:cNvPr id="5" name="Footer Placeholder 4">
            <a:extLst>
              <a:ext uri="{FF2B5EF4-FFF2-40B4-BE49-F238E27FC236}">
                <a16:creationId xmlns:a16="http://schemas.microsoft.com/office/drawing/2014/main" id="{AE741EF4-20BA-3B08-55E1-ED19AB1C04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AB17E9-5D10-726A-6392-7A2126E254E3}"/>
              </a:ext>
            </a:extLst>
          </p:cNvPr>
          <p:cNvSpPr>
            <a:spLocks noGrp="1"/>
          </p:cNvSpPr>
          <p:nvPr>
            <p:ph type="sldNum" sz="quarter" idx="12"/>
          </p:nvPr>
        </p:nvSpPr>
        <p:spPr/>
        <p:txBody>
          <a:bodyPr/>
          <a:lstStyle/>
          <a:p>
            <a:fld id="{B5E52A04-EBAA-46AA-8B96-5C04052384A6}" type="slidenum">
              <a:rPr lang="en-US" smtClean="0"/>
              <a:t>‹#›</a:t>
            </a:fld>
            <a:endParaRPr lang="en-US"/>
          </a:p>
        </p:txBody>
      </p:sp>
    </p:spTree>
    <p:extLst>
      <p:ext uri="{BB962C8B-B14F-4D97-AF65-F5344CB8AC3E}">
        <p14:creationId xmlns:p14="http://schemas.microsoft.com/office/powerpoint/2010/main" val="50014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FE616-15F1-D140-4B7E-E01D4BD29D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8EAB6C-EE3D-0F38-DED2-FA8D499D03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82AF14-7527-2003-47AE-83E0A468C631}"/>
              </a:ext>
            </a:extLst>
          </p:cNvPr>
          <p:cNvSpPr>
            <a:spLocks noGrp="1"/>
          </p:cNvSpPr>
          <p:nvPr>
            <p:ph type="dt" sz="half" idx="10"/>
          </p:nvPr>
        </p:nvSpPr>
        <p:spPr/>
        <p:txBody>
          <a:bodyPr/>
          <a:lstStyle/>
          <a:p>
            <a:fld id="{8AF9B371-50DB-4809-B9AE-86944612498F}" type="datetimeFigureOut">
              <a:rPr lang="en-US" smtClean="0"/>
              <a:t>8/28/2023</a:t>
            </a:fld>
            <a:endParaRPr lang="en-US"/>
          </a:p>
        </p:txBody>
      </p:sp>
      <p:sp>
        <p:nvSpPr>
          <p:cNvPr id="5" name="Footer Placeholder 4">
            <a:extLst>
              <a:ext uri="{FF2B5EF4-FFF2-40B4-BE49-F238E27FC236}">
                <a16:creationId xmlns:a16="http://schemas.microsoft.com/office/drawing/2014/main" id="{F8903ACC-EDF5-259E-7C12-C665B1B2A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B2883-0BBD-B8F8-85DD-915907E80C76}"/>
              </a:ext>
            </a:extLst>
          </p:cNvPr>
          <p:cNvSpPr>
            <a:spLocks noGrp="1"/>
          </p:cNvSpPr>
          <p:nvPr>
            <p:ph type="sldNum" sz="quarter" idx="12"/>
          </p:nvPr>
        </p:nvSpPr>
        <p:spPr/>
        <p:txBody>
          <a:bodyPr/>
          <a:lstStyle/>
          <a:p>
            <a:fld id="{B5E52A04-EBAA-46AA-8B96-5C04052384A6}" type="slidenum">
              <a:rPr lang="en-US" smtClean="0"/>
              <a:t>‹#›</a:t>
            </a:fld>
            <a:endParaRPr lang="en-US"/>
          </a:p>
        </p:txBody>
      </p:sp>
    </p:spTree>
    <p:extLst>
      <p:ext uri="{BB962C8B-B14F-4D97-AF65-F5344CB8AC3E}">
        <p14:creationId xmlns:p14="http://schemas.microsoft.com/office/powerpoint/2010/main" val="368752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186E6-5EB3-A083-9BD8-75607BA5B8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B28E3F-41F5-09CD-BFCC-D22C77A515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797475-2393-E087-2CC2-62C59DCBBE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2507D2-8E3C-538A-9980-BC48D4DC008A}"/>
              </a:ext>
            </a:extLst>
          </p:cNvPr>
          <p:cNvSpPr>
            <a:spLocks noGrp="1"/>
          </p:cNvSpPr>
          <p:nvPr>
            <p:ph type="dt" sz="half" idx="10"/>
          </p:nvPr>
        </p:nvSpPr>
        <p:spPr/>
        <p:txBody>
          <a:bodyPr/>
          <a:lstStyle/>
          <a:p>
            <a:fld id="{8AF9B371-50DB-4809-B9AE-86944612498F}" type="datetimeFigureOut">
              <a:rPr lang="en-US" smtClean="0"/>
              <a:t>8/28/2023</a:t>
            </a:fld>
            <a:endParaRPr lang="en-US"/>
          </a:p>
        </p:txBody>
      </p:sp>
      <p:sp>
        <p:nvSpPr>
          <p:cNvPr id="6" name="Footer Placeholder 5">
            <a:extLst>
              <a:ext uri="{FF2B5EF4-FFF2-40B4-BE49-F238E27FC236}">
                <a16:creationId xmlns:a16="http://schemas.microsoft.com/office/drawing/2014/main" id="{04FACE97-78E3-FE30-29FE-F5CB4E1EAD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78F4D3-9C36-C741-6D3F-6EE59B1C806C}"/>
              </a:ext>
            </a:extLst>
          </p:cNvPr>
          <p:cNvSpPr>
            <a:spLocks noGrp="1"/>
          </p:cNvSpPr>
          <p:nvPr>
            <p:ph type="sldNum" sz="quarter" idx="12"/>
          </p:nvPr>
        </p:nvSpPr>
        <p:spPr/>
        <p:txBody>
          <a:bodyPr/>
          <a:lstStyle/>
          <a:p>
            <a:fld id="{B5E52A04-EBAA-46AA-8B96-5C04052384A6}" type="slidenum">
              <a:rPr lang="en-US" smtClean="0"/>
              <a:t>‹#›</a:t>
            </a:fld>
            <a:endParaRPr lang="en-US"/>
          </a:p>
        </p:txBody>
      </p:sp>
    </p:spTree>
    <p:extLst>
      <p:ext uri="{BB962C8B-B14F-4D97-AF65-F5344CB8AC3E}">
        <p14:creationId xmlns:p14="http://schemas.microsoft.com/office/powerpoint/2010/main" val="186142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A9C41-9B94-736C-E261-B4E66A7AB7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F8E7A2-D821-E681-D48D-A44F5ABD7A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1B2707-38BE-EC17-14A4-F348CBD50E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2647A3-BCC4-9565-6016-A7C8F8CEA9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F1E763-735E-E731-90DD-ED76C892A7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27C233-1C5C-CA26-DE21-0F1DD56A9FFE}"/>
              </a:ext>
            </a:extLst>
          </p:cNvPr>
          <p:cNvSpPr>
            <a:spLocks noGrp="1"/>
          </p:cNvSpPr>
          <p:nvPr>
            <p:ph type="dt" sz="half" idx="10"/>
          </p:nvPr>
        </p:nvSpPr>
        <p:spPr/>
        <p:txBody>
          <a:bodyPr/>
          <a:lstStyle/>
          <a:p>
            <a:fld id="{8AF9B371-50DB-4809-B9AE-86944612498F}" type="datetimeFigureOut">
              <a:rPr lang="en-US" smtClean="0"/>
              <a:t>8/28/2023</a:t>
            </a:fld>
            <a:endParaRPr lang="en-US"/>
          </a:p>
        </p:txBody>
      </p:sp>
      <p:sp>
        <p:nvSpPr>
          <p:cNvPr id="8" name="Footer Placeholder 7">
            <a:extLst>
              <a:ext uri="{FF2B5EF4-FFF2-40B4-BE49-F238E27FC236}">
                <a16:creationId xmlns:a16="http://schemas.microsoft.com/office/drawing/2014/main" id="{F708E420-9FC5-3613-2FB2-C8DCB75B9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13F01A-2C10-0373-7340-51C2D923B7F5}"/>
              </a:ext>
            </a:extLst>
          </p:cNvPr>
          <p:cNvSpPr>
            <a:spLocks noGrp="1"/>
          </p:cNvSpPr>
          <p:nvPr>
            <p:ph type="sldNum" sz="quarter" idx="12"/>
          </p:nvPr>
        </p:nvSpPr>
        <p:spPr/>
        <p:txBody>
          <a:bodyPr/>
          <a:lstStyle/>
          <a:p>
            <a:fld id="{B5E52A04-EBAA-46AA-8B96-5C04052384A6}" type="slidenum">
              <a:rPr lang="en-US" smtClean="0"/>
              <a:t>‹#›</a:t>
            </a:fld>
            <a:endParaRPr lang="en-US"/>
          </a:p>
        </p:txBody>
      </p:sp>
    </p:spTree>
    <p:extLst>
      <p:ext uri="{BB962C8B-B14F-4D97-AF65-F5344CB8AC3E}">
        <p14:creationId xmlns:p14="http://schemas.microsoft.com/office/powerpoint/2010/main" val="3947531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84633-B393-9E6B-6F42-33AF170EAE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4CEA8E-AA7C-C36B-EE71-B45DD54AC470}"/>
              </a:ext>
            </a:extLst>
          </p:cNvPr>
          <p:cNvSpPr>
            <a:spLocks noGrp="1"/>
          </p:cNvSpPr>
          <p:nvPr>
            <p:ph type="dt" sz="half" idx="10"/>
          </p:nvPr>
        </p:nvSpPr>
        <p:spPr/>
        <p:txBody>
          <a:bodyPr/>
          <a:lstStyle/>
          <a:p>
            <a:fld id="{8AF9B371-50DB-4809-B9AE-86944612498F}" type="datetimeFigureOut">
              <a:rPr lang="en-US" smtClean="0"/>
              <a:t>8/28/2023</a:t>
            </a:fld>
            <a:endParaRPr lang="en-US"/>
          </a:p>
        </p:txBody>
      </p:sp>
      <p:sp>
        <p:nvSpPr>
          <p:cNvPr id="4" name="Footer Placeholder 3">
            <a:extLst>
              <a:ext uri="{FF2B5EF4-FFF2-40B4-BE49-F238E27FC236}">
                <a16:creationId xmlns:a16="http://schemas.microsoft.com/office/drawing/2014/main" id="{647D8F1F-2CD7-BE33-E996-21F845FD63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3EE273-8660-8292-4E01-7A663B922D63}"/>
              </a:ext>
            </a:extLst>
          </p:cNvPr>
          <p:cNvSpPr>
            <a:spLocks noGrp="1"/>
          </p:cNvSpPr>
          <p:nvPr>
            <p:ph type="sldNum" sz="quarter" idx="12"/>
          </p:nvPr>
        </p:nvSpPr>
        <p:spPr/>
        <p:txBody>
          <a:bodyPr/>
          <a:lstStyle/>
          <a:p>
            <a:fld id="{B5E52A04-EBAA-46AA-8B96-5C04052384A6}" type="slidenum">
              <a:rPr lang="en-US" smtClean="0"/>
              <a:t>‹#›</a:t>
            </a:fld>
            <a:endParaRPr lang="en-US"/>
          </a:p>
        </p:txBody>
      </p:sp>
    </p:spTree>
    <p:extLst>
      <p:ext uri="{BB962C8B-B14F-4D97-AF65-F5344CB8AC3E}">
        <p14:creationId xmlns:p14="http://schemas.microsoft.com/office/powerpoint/2010/main" val="74514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E9CC51-923A-2C4B-B82F-61372027C843}"/>
              </a:ext>
            </a:extLst>
          </p:cNvPr>
          <p:cNvSpPr>
            <a:spLocks noGrp="1"/>
          </p:cNvSpPr>
          <p:nvPr>
            <p:ph type="dt" sz="half" idx="10"/>
          </p:nvPr>
        </p:nvSpPr>
        <p:spPr/>
        <p:txBody>
          <a:bodyPr/>
          <a:lstStyle/>
          <a:p>
            <a:fld id="{8AF9B371-50DB-4809-B9AE-86944612498F}" type="datetimeFigureOut">
              <a:rPr lang="en-US" smtClean="0"/>
              <a:t>8/28/2023</a:t>
            </a:fld>
            <a:endParaRPr lang="en-US"/>
          </a:p>
        </p:txBody>
      </p:sp>
      <p:sp>
        <p:nvSpPr>
          <p:cNvPr id="3" name="Footer Placeholder 2">
            <a:extLst>
              <a:ext uri="{FF2B5EF4-FFF2-40B4-BE49-F238E27FC236}">
                <a16:creationId xmlns:a16="http://schemas.microsoft.com/office/drawing/2014/main" id="{FA35EFF2-F267-E1BC-C5DD-313B326B23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A4EF54-8CE5-49CD-29C1-F2D38A5E2202}"/>
              </a:ext>
            </a:extLst>
          </p:cNvPr>
          <p:cNvSpPr>
            <a:spLocks noGrp="1"/>
          </p:cNvSpPr>
          <p:nvPr>
            <p:ph type="sldNum" sz="quarter" idx="12"/>
          </p:nvPr>
        </p:nvSpPr>
        <p:spPr/>
        <p:txBody>
          <a:bodyPr/>
          <a:lstStyle/>
          <a:p>
            <a:fld id="{B5E52A04-EBAA-46AA-8B96-5C04052384A6}" type="slidenum">
              <a:rPr lang="en-US" smtClean="0"/>
              <a:t>‹#›</a:t>
            </a:fld>
            <a:endParaRPr lang="en-US"/>
          </a:p>
        </p:txBody>
      </p:sp>
    </p:spTree>
    <p:extLst>
      <p:ext uri="{BB962C8B-B14F-4D97-AF65-F5344CB8AC3E}">
        <p14:creationId xmlns:p14="http://schemas.microsoft.com/office/powerpoint/2010/main" val="59715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56A22-9B7F-373C-E9E1-99A059EC56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011B03-E8D8-D64C-A10B-C74BFA4B6D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64F84A-00CD-EDC0-0ACD-E5C2DEBB7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FC9937-CE72-DC0A-B8A0-F3A88123CF91}"/>
              </a:ext>
            </a:extLst>
          </p:cNvPr>
          <p:cNvSpPr>
            <a:spLocks noGrp="1"/>
          </p:cNvSpPr>
          <p:nvPr>
            <p:ph type="dt" sz="half" idx="10"/>
          </p:nvPr>
        </p:nvSpPr>
        <p:spPr/>
        <p:txBody>
          <a:bodyPr/>
          <a:lstStyle/>
          <a:p>
            <a:fld id="{8AF9B371-50DB-4809-B9AE-86944612498F}" type="datetimeFigureOut">
              <a:rPr lang="en-US" smtClean="0"/>
              <a:t>8/28/2023</a:t>
            </a:fld>
            <a:endParaRPr lang="en-US"/>
          </a:p>
        </p:txBody>
      </p:sp>
      <p:sp>
        <p:nvSpPr>
          <p:cNvPr id="6" name="Footer Placeholder 5">
            <a:extLst>
              <a:ext uri="{FF2B5EF4-FFF2-40B4-BE49-F238E27FC236}">
                <a16:creationId xmlns:a16="http://schemas.microsoft.com/office/drawing/2014/main" id="{08206FAB-D4B4-91E3-B76E-294848824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8131F6-C5D2-3EB3-6FCC-90147F74FB9C}"/>
              </a:ext>
            </a:extLst>
          </p:cNvPr>
          <p:cNvSpPr>
            <a:spLocks noGrp="1"/>
          </p:cNvSpPr>
          <p:nvPr>
            <p:ph type="sldNum" sz="quarter" idx="12"/>
          </p:nvPr>
        </p:nvSpPr>
        <p:spPr/>
        <p:txBody>
          <a:bodyPr/>
          <a:lstStyle/>
          <a:p>
            <a:fld id="{B5E52A04-EBAA-46AA-8B96-5C04052384A6}" type="slidenum">
              <a:rPr lang="en-US" smtClean="0"/>
              <a:t>‹#›</a:t>
            </a:fld>
            <a:endParaRPr lang="en-US"/>
          </a:p>
        </p:txBody>
      </p:sp>
    </p:spTree>
    <p:extLst>
      <p:ext uri="{BB962C8B-B14F-4D97-AF65-F5344CB8AC3E}">
        <p14:creationId xmlns:p14="http://schemas.microsoft.com/office/powerpoint/2010/main" val="213741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BC949-B033-244A-E36D-CDB74AB2FD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A6547D-7A76-11A3-6528-3D47BD7399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980073-25B1-9377-DD2C-187D7FA65D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72C88E-AFA1-145F-69E6-D13220C868DC}"/>
              </a:ext>
            </a:extLst>
          </p:cNvPr>
          <p:cNvSpPr>
            <a:spLocks noGrp="1"/>
          </p:cNvSpPr>
          <p:nvPr>
            <p:ph type="dt" sz="half" idx="10"/>
          </p:nvPr>
        </p:nvSpPr>
        <p:spPr/>
        <p:txBody>
          <a:bodyPr/>
          <a:lstStyle/>
          <a:p>
            <a:fld id="{8AF9B371-50DB-4809-B9AE-86944612498F}" type="datetimeFigureOut">
              <a:rPr lang="en-US" smtClean="0"/>
              <a:t>8/28/2023</a:t>
            </a:fld>
            <a:endParaRPr lang="en-US"/>
          </a:p>
        </p:txBody>
      </p:sp>
      <p:sp>
        <p:nvSpPr>
          <p:cNvPr id="6" name="Footer Placeholder 5">
            <a:extLst>
              <a:ext uri="{FF2B5EF4-FFF2-40B4-BE49-F238E27FC236}">
                <a16:creationId xmlns:a16="http://schemas.microsoft.com/office/drawing/2014/main" id="{387CC30E-5720-EED9-FBAA-26E1E0B9E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35EED3-3837-FAF4-DFA7-6E477FF48A41}"/>
              </a:ext>
            </a:extLst>
          </p:cNvPr>
          <p:cNvSpPr>
            <a:spLocks noGrp="1"/>
          </p:cNvSpPr>
          <p:nvPr>
            <p:ph type="sldNum" sz="quarter" idx="12"/>
          </p:nvPr>
        </p:nvSpPr>
        <p:spPr/>
        <p:txBody>
          <a:bodyPr/>
          <a:lstStyle/>
          <a:p>
            <a:fld id="{B5E52A04-EBAA-46AA-8B96-5C04052384A6}" type="slidenum">
              <a:rPr lang="en-US" smtClean="0"/>
              <a:t>‹#›</a:t>
            </a:fld>
            <a:endParaRPr lang="en-US"/>
          </a:p>
        </p:txBody>
      </p:sp>
    </p:spTree>
    <p:extLst>
      <p:ext uri="{BB962C8B-B14F-4D97-AF65-F5344CB8AC3E}">
        <p14:creationId xmlns:p14="http://schemas.microsoft.com/office/powerpoint/2010/main" val="807860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61BD43-8155-C4EC-8B9D-D984BD4C44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97A61D-D079-195E-E742-C6B44ABA2D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F1027-198D-D097-FB64-CEBAF5CECC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9B371-50DB-4809-B9AE-86944612498F}" type="datetimeFigureOut">
              <a:rPr lang="en-US" smtClean="0"/>
              <a:t>8/28/2023</a:t>
            </a:fld>
            <a:endParaRPr lang="en-US"/>
          </a:p>
        </p:txBody>
      </p:sp>
      <p:sp>
        <p:nvSpPr>
          <p:cNvPr id="5" name="Footer Placeholder 4">
            <a:extLst>
              <a:ext uri="{FF2B5EF4-FFF2-40B4-BE49-F238E27FC236}">
                <a16:creationId xmlns:a16="http://schemas.microsoft.com/office/drawing/2014/main" id="{4CA61758-45ED-D830-22C0-1170F6E931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F4E4EE-618E-2D1D-887B-2963694D4D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52A04-EBAA-46AA-8B96-5C04052384A6}" type="slidenum">
              <a:rPr lang="en-US" smtClean="0"/>
              <a:t>‹#›</a:t>
            </a:fld>
            <a:endParaRPr lang="en-US"/>
          </a:p>
        </p:txBody>
      </p:sp>
    </p:spTree>
    <p:extLst>
      <p:ext uri="{BB962C8B-B14F-4D97-AF65-F5344CB8AC3E}">
        <p14:creationId xmlns:p14="http://schemas.microsoft.com/office/powerpoint/2010/main" val="77371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4.sv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svg"/><Relationship Id="rId3" Type="http://schemas.openxmlformats.org/officeDocument/2006/relationships/image" Target="../media/image3.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34.png"/><Relationship Id="rId5" Type="http://schemas.openxmlformats.org/officeDocument/2006/relationships/image" Target="../media/image7.png"/><Relationship Id="rId15" Type="http://schemas.openxmlformats.org/officeDocument/2006/relationships/image" Target="../media/image38.svg"/><Relationship Id="rId10" Type="http://schemas.openxmlformats.org/officeDocument/2006/relationships/image" Target="../media/image33.svg"/><Relationship Id="rId4" Type="http://schemas.openxmlformats.org/officeDocument/2006/relationships/image" Target="../media/image4.svg"/><Relationship Id="rId9" Type="http://schemas.openxmlformats.org/officeDocument/2006/relationships/image" Target="../media/image32.png"/><Relationship Id="rId1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4.sv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cdhe.colorado.gov/students/attending-college/colorado-re-engaged-core-initiativ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A963C1-F8B7-82C8-8C92-166E200A3213}"/>
              </a:ext>
            </a:extLst>
          </p:cNvPr>
          <p:cNvSpPr/>
          <p:nvPr/>
        </p:nvSpPr>
        <p:spPr>
          <a:xfrm>
            <a:off x="0" y="1273"/>
            <a:ext cx="12192000" cy="6856727"/>
          </a:xfrm>
          <a:prstGeom prst="rect">
            <a:avLst/>
          </a:prstGeom>
          <a:gradFill flip="none" rotWithShape="1">
            <a:gsLst>
              <a:gs pos="0">
                <a:srgbClr val="161D28"/>
              </a:gs>
              <a:gs pos="29880">
                <a:srgbClr val="1B2331"/>
              </a:gs>
              <a:gs pos="60000">
                <a:srgbClr val="283848"/>
              </a:gs>
              <a:gs pos="100000">
                <a:srgbClr val="2C4E8C"/>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1B348BB-C199-D3A5-0AB0-2E314FCA9885}"/>
              </a:ext>
            </a:extLst>
          </p:cNvPr>
          <p:cNvSpPr txBox="1"/>
          <p:nvPr/>
        </p:nvSpPr>
        <p:spPr>
          <a:xfrm>
            <a:off x="1838683" y="2143266"/>
            <a:ext cx="4634602" cy="3016210"/>
          </a:xfrm>
          <a:prstGeom prst="rect">
            <a:avLst/>
          </a:prstGeom>
          <a:noFill/>
        </p:spPr>
        <p:txBody>
          <a:bodyPr wrap="none" rtlCol="0">
            <a:spAutoFit/>
          </a:bodyPr>
          <a:lstStyle/>
          <a:p>
            <a:pPr>
              <a:lnSpc>
                <a:spcPts val="4200"/>
              </a:lnSpc>
            </a:pPr>
            <a:r>
              <a:rPr lang="en-US" sz="6000" b="1" dirty="0">
                <a:solidFill>
                  <a:schemeClr val="accent4">
                    <a:lumMod val="60000"/>
                    <a:lumOff val="40000"/>
                  </a:schemeClr>
                </a:solidFill>
                <a:latin typeface="Arabic Typesetting" panose="020F0502020204030204" pitchFamily="66" charset="-78"/>
                <a:cs typeface="Arabic Typesetting" panose="020F0502020204030204" pitchFamily="66" charset="-78"/>
              </a:rPr>
              <a:t>COLORADO </a:t>
            </a:r>
          </a:p>
          <a:p>
            <a:pPr>
              <a:lnSpc>
                <a:spcPts val="4200"/>
              </a:lnSpc>
            </a:pPr>
            <a:r>
              <a:rPr lang="en-US" sz="6000" b="1" dirty="0">
                <a:solidFill>
                  <a:schemeClr val="accent4">
                    <a:lumMod val="60000"/>
                    <a:lumOff val="40000"/>
                  </a:schemeClr>
                </a:solidFill>
                <a:latin typeface="Arabic Typesetting" panose="020F0502020204030204" pitchFamily="66" charset="-78"/>
                <a:cs typeface="Arabic Typesetting" panose="020F0502020204030204" pitchFamily="66" charset="-78"/>
              </a:rPr>
              <a:t>RE-ENGAGED</a:t>
            </a:r>
          </a:p>
          <a:p>
            <a:endParaRPr lang="en-US" sz="6000" b="1" dirty="0">
              <a:solidFill>
                <a:schemeClr val="accent4">
                  <a:lumMod val="60000"/>
                  <a:lumOff val="40000"/>
                </a:schemeClr>
              </a:solidFill>
              <a:latin typeface="Arabic Typesetting" panose="020F0502020204030204" pitchFamily="66" charset="-78"/>
              <a:cs typeface="Arabic Typesetting" panose="020F0502020204030204" pitchFamily="66" charset="-78"/>
            </a:endParaRPr>
          </a:p>
          <a:p>
            <a:r>
              <a:rPr lang="en-US" sz="6000" b="1" dirty="0">
                <a:solidFill>
                  <a:schemeClr val="accent4">
                    <a:lumMod val="60000"/>
                    <a:lumOff val="40000"/>
                  </a:schemeClr>
                </a:solidFill>
                <a:latin typeface="Arabic Typesetting" panose="020F0502020204030204" pitchFamily="66" charset="-78"/>
                <a:cs typeface="Arabic Typesetting" panose="020F0502020204030204" pitchFamily="66" charset="-78"/>
              </a:rPr>
              <a:t>The CORE Initiative</a:t>
            </a:r>
          </a:p>
        </p:txBody>
      </p:sp>
      <p:pic>
        <p:nvPicPr>
          <p:cNvPr id="30" name="Picture 29">
            <a:extLst>
              <a:ext uri="{FF2B5EF4-FFF2-40B4-BE49-F238E27FC236}">
                <a16:creationId xmlns:a16="http://schemas.microsoft.com/office/drawing/2014/main" id="{09555438-4738-E62D-FA51-45CB4831522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46000"/>
                    </a14:imgEffect>
                    <a14:imgEffect>
                      <a14:brightnessContrast bright="-4000" contrast="20000"/>
                    </a14:imgEffect>
                  </a14:imgLayer>
                </a14:imgProps>
              </a:ext>
            </a:extLst>
          </a:blip>
          <a:srcRect l="1067" r="1"/>
          <a:stretch/>
        </p:blipFill>
        <p:spPr>
          <a:xfrm>
            <a:off x="7487318" y="-18970"/>
            <a:ext cx="4705117" cy="6871818"/>
          </a:xfrm>
          <a:prstGeom prst="rect">
            <a:avLst/>
          </a:prstGeom>
        </p:spPr>
      </p:pic>
      <p:grpSp>
        <p:nvGrpSpPr>
          <p:cNvPr id="20" name="Group 19">
            <a:extLst>
              <a:ext uri="{FF2B5EF4-FFF2-40B4-BE49-F238E27FC236}">
                <a16:creationId xmlns:a16="http://schemas.microsoft.com/office/drawing/2014/main" id="{A096BE63-A236-288A-10E4-DA74519A4FBD}"/>
              </a:ext>
            </a:extLst>
          </p:cNvPr>
          <p:cNvGrpSpPr/>
          <p:nvPr/>
        </p:nvGrpSpPr>
        <p:grpSpPr>
          <a:xfrm>
            <a:off x="190550" y="2059924"/>
            <a:ext cx="773688" cy="2707684"/>
            <a:chOff x="150794" y="1712055"/>
            <a:chExt cx="773688" cy="2707684"/>
          </a:xfrm>
        </p:grpSpPr>
        <p:sp>
          <p:nvSpPr>
            <p:cNvPr id="4" name="Freeform: Shape 3">
              <a:extLst>
                <a:ext uri="{FF2B5EF4-FFF2-40B4-BE49-F238E27FC236}">
                  <a16:creationId xmlns:a16="http://schemas.microsoft.com/office/drawing/2014/main" id="{FA99D30C-2888-31B1-5342-16B57995E0F5}"/>
                </a:ext>
              </a:extLst>
            </p:cNvPr>
            <p:cNvSpPr/>
            <p:nvPr/>
          </p:nvSpPr>
          <p:spPr>
            <a:xfrm>
              <a:off x="150794" y="1712055"/>
              <a:ext cx="773688" cy="773688"/>
            </a:xfrm>
            <a:custGeom>
              <a:avLst/>
              <a:gdLst>
                <a:gd name="connsiteX0" fmla="*/ 668550 w 1348990"/>
                <a:gd name="connsiteY0" fmla="*/ 186971 h 1348990"/>
                <a:gd name="connsiteX1" fmla="*/ 184318 w 1348990"/>
                <a:gd name="connsiteY1" fmla="*/ 671203 h 1348990"/>
                <a:gd name="connsiteX2" fmla="*/ 668550 w 1348990"/>
                <a:gd name="connsiteY2" fmla="*/ 1155435 h 1348990"/>
                <a:gd name="connsiteX3" fmla="*/ 1152782 w 1348990"/>
                <a:gd name="connsiteY3" fmla="*/ 671203 h 1348990"/>
                <a:gd name="connsiteX4" fmla="*/ 668550 w 1348990"/>
                <a:gd name="connsiteY4" fmla="*/ 186971 h 1348990"/>
                <a:gd name="connsiteX5" fmla="*/ 674495 w 1348990"/>
                <a:gd name="connsiteY5" fmla="*/ 0 h 1348990"/>
                <a:gd name="connsiteX6" fmla="*/ 1348990 w 1348990"/>
                <a:gd name="connsiteY6" fmla="*/ 674495 h 1348990"/>
                <a:gd name="connsiteX7" fmla="*/ 674495 w 1348990"/>
                <a:gd name="connsiteY7" fmla="*/ 1348990 h 1348990"/>
                <a:gd name="connsiteX8" fmla="*/ 0 w 1348990"/>
                <a:gd name="connsiteY8" fmla="*/ 674495 h 1348990"/>
                <a:gd name="connsiteX9" fmla="*/ 674495 w 1348990"/>
                <a:gd name="connsiteY9" fmla="*/ 0 h 13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8990" h="1348990">
                  <a:moveTo>
                    <a:pt x="668550" y="186971"/>
                  </a:moveTo>
                  <a:cubicBezTo>
                    <a:pt x="401116" y="186971"/>
                    <a:pt x="184318" y="403769"/>
                    <a:pt x="184318" y="671203"/>
                  </a:cubicBezTo>
                  <a:cubicBezTo>
                    <a:pt x="184318" y="938637"/>
                    <a:pt x="401116" y="1155435"/>
                    <a:pt x="668550" y="1155435"/>
                  </a:cubicBezTo>
                  <a:cubicBezTo>
                    <a:pt x="935984" y="1155435"/>
                    <a:pt x="1152782" y="938637"/>
                    <a:pt x="1152782" y="671203"/>
                  </a:cubicBezTo>
                  <a:cubicBezTo>
                    <a:pt x="1152782" y="403769"/>
                    <a:pt x="935984" y="186971"/>
                    <a:pt x="668550" y="186971"/>
                  </a:cubicBezTo>
                  <a:close/>
                  <a:moveTo>
                    <a:pt x="674495" y="0"/>
                  </a:moveTo>
                  <a:cubicBezTo>
                    <a:pt x="1047008" y="0"/>
                    <a:pt x="1348990" y="301982"/>
                    <a:pt x="1348990" y="674495"/>
                  </a:cubicBezTo>
                  <a:cubicBezTo>
                    <a:pt x="1348990" y="1047008"/>
                    <a:pt x="1047008" y="1348990"/>
                    <a:pt x="674495" y="1348990"/>
                  </a:cubicBezTo>
                  <a:cubicBezTo>
                    <a:pt x="301982" y="1348990"/>
                    <a:pt x="0" y="1047008"/>
                    <a:pt x="0" y="674495"/>
                  </a:cubicBezTo>
                  <a:cubicBezTo>
                    <a:pt x="0" y="301982"/>
                    <a:pt x="301982" y="0"/>
                    <a:pt x="674495" y="0"/>
                  </a:cubicBezTo>
                  <a:close/>
                </a:path>
              </a:pathLst>
            </a:custGeom>
            <a:gradFill flip="none" rotWithShape="1">
              <a:gsLst>
                <a:gs pos="1000">
                  <a:srgbClr val="000308"/>
                </a:gs>
                <a:gs pos="53000">
                  <a:srgbClr val="001642"/>
                </a:gs>
                <a:gs pos="99000">
                  <a:srgbClr val="9CB9BE"/>
                </a:gs>
              </a:gsLst>
              <a:path path="circle">
                <a:fillToRect t="100000" r="100000"/>
              </a:path>
              <a:tileRect l="-100000" b="-10000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D3FBCDB7-72CB-6C9B-96DC-306ABD4F2DBC}"/>
                </a:ext>
              </a:extLst>
            </p:cNvPr>
            <p:cNvSpPr/>
            <p:nvPr/>
          </p:nvSpPr>
          <p:spPr>
            <a:xfrm>
              <a:off x="150794" y="2195554"/>
              <a:ext cx="773688" cy="773688"/>
            </a:xfrm>
            <a:custGeom>
              <a:avLst/>
              <a:gdLst>
                <a:gd name="connsiteX0" fmla="*/ 668550 w 1348990"/>
                <a:gd name="connsiteY0" fmla="*/ 186971 h 1348990"/>
                <a:gd name="connsiteX1" fmla="*/ 184318 w 1348990"/>
                <a:gd name="connsiteY1" fmla="*/ 671203 h 1348990"/>
                <a:gd name="connsiteX2" fmla="*/ 668550 w 1348990"/>
                <a:gd name="connsiteY2" fmla="*/ 1155435 h 1348990"/>
                <a:gd name="connsiteX3" fmla="*/ 1152782 w 1348990"/>
                <a:gd name="connsiteY3" fmla="*/ 671203 h 1348990"/>
                <a:gd name="connsiteX4" fmla="*/ 668550 w 1348990"/>
                <a:gd name="connsiteY4" fmla="*/ 186971 h 1348990"/>
                <a:gd name="connsiteX5" fmla="*/ 674495 w 1348990"/>
                <a:gd name="connsiteY5" fmla="*/ 0 h 1348990"/>
                <a:gd name="connsiteX6" fmla="*/ 1348990 w 1348990"/>
                <a:gd name="connsiteY6" fmla="*/ 674495 h 1348990"/>
                <a:gd name="connsiteX7" fmla="*/ 674495 w 1348990"/>
                <a:gd name="connsiteY7" fmla="*/ 1348990 h 1348990"/>
                <a:gd name="connsiteX8" fmla="*/ 0 w 1348990"/>
                <a:gd name="connsiteY8" fmla="*/ 674495 h 1348990"/>
                <a:gd name="connsiteX9" fmla="*/ 674495 w 1348990"/>
                <a:gd name="connsiteY9" fmla="*/ 0 h 13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8990" h="1348990">
                  <a:moveTo>
                    <a:pt x="668550" y="186971"/>
                  </a:moveTo>
                  <a:cubicBezTo>
                    <a:pt x="401116" y="186971"/>
                    <a:pt x="184318" y="403769"/>
                    <a:pt x="184318" y="671203"/>
                  </a:cubicBezTo>
                  <a:cubicBezTo>
                    <a:pt x="184318" y="938637"/>
                    <a:pt x="401116" y="1155435"/>
                    <a:pt x="668550" y="1155435"/>
                  </a:cubicBezTo>
                  <a:cubicBezTo>
                    <a:pt x="935984" y="1155435"/>
                    <a:pt x="1152782" y="938637"/>
                    <a:pt x="1152782" y="671203"/>
                  </a:cubicBezTo>
                  <a:cubicBezTo>
                    <a:pt x="1152782" y="403769"/>
                    <a:pt x="935984" y="186971"/>
                    <a:pt x="668550" y="186971"/>
                  </a:cubicBezTo>
                  <a:close/>
                  <a:moveTo>
                    <a:pt x="674495" y="0"/>
                  </a:moveTo>
                  <a:cubicBezTo>
                    <a:pt x="1047008" y="0"/>
                    <a:pt x="1348990" y="301982"/>
                    <a:pt x="1348990" y="674495"/>
                  </a:cubicBezTo>
                  <a:cubicBezTo>
                    <a:pt x="1348990" y="1047008"/>
                    <a:pt x="1047008" y="1348990"/>
                    <a:pt x="674495" y="1348990"/>
                  </a:cubicBezTo>
                  <a:cubicBezTo>
                    <a:pt x="301982" y="1348990"/>
                    <a:pt x="0" y="1047008"/>
                    <a:pt x="0" y="674495"/>
                  </a:cubicBezTo>
                  <a:cubicBezTo>
                    <a:pt x="0" y="301982"/>
                    <a:pt x="301982" y="0"/>
                    <a:pt x="674495" y="0"/>
                  </a:cubicBezTo>
                  <a:close/>
                </a:path>
              </a:pathLst>
            </a:custGeom>
            <a:gradFill flip="none" rotWithShape="1">
              <a:gsLst>
                <a:gs pos="1000">
                  <a:srgbClr val="213033"/>
                </a:gs>
                <a:gs pos="53000">
                  <a:srgbClr val="608D96"/>
                </a:gs>
                <a:gs pos="97000">
                  <a:srgbClr val="9FBBC1"/>
                </a:gs>
              </a:gsLst>
              <a:path path="circle">
                <a:fillToRect t="100000" r="100000"/>
              </a:path>
              <a:tileRect l="-100000" b="-10000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4">
              <a:extLst>
                <a:ext uri="{FF2B5EF4-FFF2-40B4-BE49-F238E27FC236}">
                  <a16:creationId xmlns:a16="http://schemas.microsoft.com/office/drawing/2014/main" id="{94A9741C-3415-9AD6-A00F-9B8522A23A80}"/>
                </a:ext>
              </a:extLst>
            </p:cNvPr>
            <p:cNvSpPr/>
            <p:nvPr/>
          </p:nvSpPr>
          <p:spPr>
            <a:xfrm>
              <a:off x="150794" y="2679053"/>
              <a:ext cx="773688" cy="773688"/>
            </a:xfrm>
            <a:custGeom>
              <a:avLst/>
              <a:gdLst>
                <a:gd name="connsiteX0" fmla="*/ 668550 w 1348990"/>
                <a:gd name="connsiteY0" fmla="*/ 186971 h 1348990"/>
                <a:gd name="connsiteX1" fmla="*/ 184318 w 1348990"/>
                <a:gd name="connsiteY1" fmla="*/ 671203 h 1348990"/>
                <a:gd name="connsiteX2" fmla="*/ 668550 w 1348990"/>
                <a:gd name="connsiteY2" fmla="*/ 1155435 h 1348990"/>
                <a:gd name="connsiteX3" fmla="*/ 1152782 w 1348990"/>
                <a:gd name="connsiteY3" fmla="*/ 671203 h 1348990"/>
                <a:gd name="connsiteX4" fmla="*/ 668550 w 1348990"/>
                <a:gd name="connsiteY4" fmla="*/ 186971 h 1348990"/>
                <a:gd name="connsiteX5" fmla="*/ 674495 w 1348990"/>
                <a:gd name="connsiteY5" fmla="*/ 0 h 1348990"/>
                <a:gd name="connsiteX6" fmla="*/ 1348990 w 1348990"/>
                <a:gd name="connsiteY6" fmla="*/ 674495 h 1348990"/>
                <a:gd name="connsiteX7" fmla="*/ 674495 w 1348990"/>
                <a:gd name="connsiteY7" fmla="*/ 1348990 h 1348990"/>
                <a:gd name="connsiteX8" fmla="*/ 0 w 1348990"/>
                <a:gd name="connsiteY8" fmla="*/ 674495 h 1348990"/>
                <a:gd name="connsiteX9" fmla="*/ 674495 w 1348990"/>
                <a:gd name="connsiteY9" fmla="*/ 0 h 13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8990" h="1348990">
                  <a:moveTo>
                    <a:pt x="668550" y="186971"/>
                  </a:moveTo>
                  <a:cubicBezTo>
                    <a:pt x="401116" y="186971"/>
                    <a:pt x="184318" y="403769"/>
                    <a:pt x="184318" y="671203"/>
                  </a:cubicBezTo>
                  <a:cubicBezTo>
                    <a:pt x="184318" y="938637"/>
                    <a:pt x="401116" y="1155435"/>
                    <a:pt x="668550" y="1155435"/>
                  </a:cubicBezTo>
                  <a:cubicBezTo>
                    <a:pt x="935984" y="1155435"/>
                    <a:pt x="1152782" y="938637"/>
                    <a:pt x="1152782" y="671203"/>
                  </a:cubicBezTo>
                  <a:cubicBezTo>
                    <a:pt x="1152782" y="403769"/>
                    <a:pt x="935984" y="186971"/>
                    <a:pt x="668550" y="186971"/>
                  </a:cubicBezTo>
                  <a:close/>
                  <a:moveTo>
                    <a:pt x="674495" y="0"/>
                  </a:moveTo>
                  <a:cubicBezTo>
                    <a:pt x="1047008" y="0"/>
                    <a:pt x="1348990" y="301982"/>
                    <a:pt x="1348990" y="674495"/>
                  </a:cubicBezTo>
                  <a:cubicBezTo>
                    <a:pt x="1348990" y="1047008"/>
                    <a:pt x="1047008" y="1348990"/>
                    <a:pt x="674495" y="1348990"/>
                  </a:cubicBezTo>
                  <a:cubicBezTo>
                    <a:pt x="301982" y="1348990"/>
                    <a:pt x="0" y="1047008"/>
                    <a:pt x="0" y="674495"/>
                  </a:cubicBezTo>
                  <a:cubicBezTo>
                    <a:pt x="0" y="301982"/>
                    <a:pt x="301982" y="0"/>
                    <a:pt x="674495" y="0"/>
                  </a:cubicBezTo>
                  <a:close/>
                </a:path>
              </a:pathLst>
            </a:custGeom>
            <a:gradFill flip="none" rotWithShape="1">
              <a:gsLst>
                <a:gs pos="0">
                  <a:srgbClr val="315171"/>
                </a:gs>
                <a:gs pos="53000">
                  <a:srgbClr val="3F6993"/>
                </a:gs>
                <a:gs pos="100000">
                  <a:srgbClr val="95EAF3"/>
                </a:gs>
              </a:gsLst>
              <a:path path="circle">
                <a:fillToRect t="100000" r="100000"/>
              </a:path>
              <a:tileRect l="-100000" b="-10000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a:extLst>
                <a:ext uri="{FF2B5EF4-FFF2-40B4-BE49-F238E27FC236}">
                  <a16:creationId xmlns:a16="http://schemas.microsoft.com/office/drawing/2014/main" id="{57133034-880B-9E3D-D296-2AF7F4249348}"/>
                </a:ext>
              </a:extLst>
            </p:cNvPr>
            <p:cNvSpPr/>
            <p:nvPr/>
          </p:nvSpPr>
          <p:spPr>
            <a:xfrm>
              <a:off x="150794" y="3162552"/>
              <a:ext cx="773688" cy="773688"/>
            </a:xfrm>
            <a:custGeom>
              <a:avLst/>
              <a:gdLst>
                <a:gd name="connsiteX0" fmla="*/ 668550 w 1348990"/>
                <a:gd name="connsiteY0" fmla="*/ 186971 h 1348990"/>
                <a:gd name="connsiteX1" fmla="*/ 184318 w 1348990"/>
                <a:gd name="connsiteY1" fmla="*/ 671203 h 1348990"/>
                <a:gd name="connsiteX2" fmla="*/ 668550 w 1348990"/>
                <a:gd name="connsiteY2" fmla="*/ 1155435 h 1348990"/>
                <a:gd name="connsiteX3" fmla="*/ 1152782 w 1348990"/>
                <a:gd name="connsiteY3" fmla="*/ 671203 h 1348990"/>
                <a:gd name="connsiteX4" fmla="*/ 668550 w 1348990"/>
                <a:gd name="connsiteY4" fmla="*/ 186971 h 1348990"/>
                <a:gd name="connsiteX5" fmla="*/ 674495 w 1348990"/>
                <a:gd name="connsiteY5" fmla="*/ 0 h 1348990"/>
                <a:gd name="connsiteX6" fmla="*/ 1348990 w 1348990"/>
                <a:gd name="connsiteY6" fmla="*/ 674495 h 1348990"/>
                <a:gd name="connsiteX7" fmla="*/ 674495 w 1348990"/>
                <a:gd name="connsiteY7" fmla="*/ 1348990 h 1348990"/>
                <a:gd name="connsiteX8" fmla="*/ 0 w 1348990"/>
                <a:gd name="connsiteY8" fmla="*/ 674495 h 1348990"/>
                <a:gd name="connsiteX9" fmla="*/ 674495 w 1348990"/>
                <a:gd name="connsiteY9" fmla="*/ 0 h 13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8990" h="1348990">
                  <a:moveTo>
                    <a:pt x="668550" y="186971"/>
                  </a:moveTo>
                  <a:cubicBezTo>
                    <a:pt x="401116" y="186971"/>
                    <a:pt x="184318" y="403769"/>
                    <a:pt x="184318" y="671203"/>
                  </a:cubicBezTo>
                  <a:cubicBezTo>
                    <a:pt x="184318" y="938637"/>
                    <a:pt x="401116" y="1155435"/>
                    <a:pt x="668550" y="1155435"/>
                  </a:cubicBezTo>
                  <a:cubicBezTo>
                    <a:pt x="935984" y="1155435"/>
                    <a:pt x="1152782" y="938637"/>
                    <a:pt x="1152782" y="671203"/>
                  </a:cubicBezTo>
                  <a:cubicBezTo>
                    <a:pt x="1152782" y="403769"/>
                    <a:pt x="935984" y="186971"/>
                    <a:pt x="668550" y="186971"/>
                  </a:cubicBezTo>
                  <a:close/>
                  <a:moveTo>
                    <a:pt x="674495" y="0"/>
                  </a:moveTo>
                  <a:cubicBezTo>
                    <a:pt x="1047008" y="0"/>
                    <a:pt x="1348990" y="301982"/>
                    <a:pt x="1348990" y="674495"/>
                  </a:cubicBezTo>
                  <a:cubicBezTo>
                    <a:pt x="1348990" y="1047008"/>
                    <a:pt x="1047008" y="1348990"/>
                    <a:pt x="674495" y="1348990"/>
                  </a:cubicBezTo>
                  <a:cubicBezTo>
                    <a:pt x="301982" y="1348990"/>
                    <a:pt x="0" y="1047008"/>
                    <a:pt x="0" y="674495"/>
                  </a:cubicBezTo>
                  <a:cubicBezTo>
                    <a:pt x="0" y="301982"/>
                    <a:pt x="301982" y="0"/>
                    <a:pt x="674495" y="0"/>
                  </a:cubicBezTo>
                  <a:close/>
                </a:path>
              </a:pathLst>
            </a:custGeom>
            <a:gradFill flip="none" rotWithShape="1">
              <a:gsLst>
                <a:gs pos="0">
                  <a:srgbClr val="826300"/>
                </a:gs>
                <a:gs pos="66000">
                  <a:srgbClr val="C09200"/>
                </a:gs>
                <a:gs pos="100000">
                  <a:srgbClr val="FFE07D"/>
                </a:gs>
              </a:gsLst>
              <a:path path="circle">
                <a:fillToRect t="100000" r="100000"/>
              </a:path>
              <a:tileRect l="-100000" b="-10000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49AF50A3-233A-2FA3-39D2-235772B91502}"/>
                </a:ext>
              </a:extLst>
            </p:cNvPr>
            <p:cNvSpPr/>
            <p:nvPr/>
          </p:nvSpPr>
          <p:spPr>
            <a:xfrm>
              <a:off x="150794" y="3646051"/>
              <a:ext cx="773688" cy="773688"/>
            </a:xfrm>
            <a:custGeom>
              <a:avLst/>
              <a:gdLst>
                <a:gd name="connsiteX0" fmla="*/ 668550 w 1348990"/>
                <a:gd name="connsiteY0" fmla="*/ 186971 h 1348990"/>
                <a:gd name="connsiteX1" fmla="*/ 184318 w 1348990"/>
                <a:gd name="connsiteY1" fmla="*/ 671203 h 1348990"/>
                <a:gd name="connsiteX2" fmla="*/ 668550 w 1348990"/>
                <a:gd name="connsiteY2" fmla="*/ 1155435 h 1348990"/>
                <a:gd name="connsiteX3" fmla="*/ 1152782 w 1348990"/>
                <a:gd name="connsiteY3" fmla="*/ 671203 h 1348990"/>
                <a:gd name="connsiteX4" fmla="*/ 668550 w 1348990"/>
                <a:gd name="connsiteY4" fmla="*/ 186971 h 1348990"/>
                <a:gd name="connsiteX5" fmla="*/ 674495 w 1348990"/>
                <a:gd name="connsiteY5" fmla="*/ 0 h 1348990"/>
                <a:gd name="connsiteX6" fmla="*/ 1348990 w 1348990"/>
                <a:gd name="connsiteY6" fmla="*/ 674495 h 1348990"/>
                <a:gd name="connsiteX7" fmla="*/ 674495 w 1348990"/>
                <a:gd name="connsiteY7" fmla="*/ 1348990 h 1348990"/>
                <a:gd name="connsiteX8" fmla="*/ 0 w 1348990"/>
                <a:gd name="connsiteY8" fmla="*/ 674495 h 1348990"/>
                <a:gd name="connsiteX9" fmla="*/ 674495 w 1348990"/>
                <a:gd name="connsiteY9" fmla="*/ 0 h 13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8990" h="1348990">
                  <a:moveTo>
                    <a:pt x="668550" y="186971"/>
                  </a:moveTo>
                  <a:cubicBezTo>
                    <a:pt x="401116" y="186971"/>
                    <a:pt x="184318" y="403769"/>
                    <a:pt x="184318" y="671203"/>
                  </a:cubicBezTo>
                  <a:cubicBezTo>
                    <a:pt x="184318" y="938637"/>
                    <a:pt x="401116" y="1155435"/>
                    <a:pt x="668550" y="1155435"/>
                  </a:cubicBezTo>
                  <a:cubicBezTo>
                    <a:pt x="935984" y="1155435"/>
                    <a:pt x="1152782" y="938637"/>
                    <a:pt x="1152782" y="671203"/>
                  </a:cubicBezTo>
                  <a:cubicBezTo>
                    <a:pt x="1152782" y="403769"/>
                    <a:pt x="935984" y="186971"/>
                    <a:pt x="668550" y="186971"/>
                  </a:cubicBezTo>
                  <a:close/>
                  <a:moveTo>
                    <a:pt x="674495" y="0"/>
                  </a:moveTo>
                  <a:cubicBezTo>
                    <a:pt x="1047008" y="0"/>
                    <a:pt x="1348990" y="301982"/>
                    <a:pt x="1348990" y="674495"/>
                  </a:cubicBezTo>
                  <a:cubicBezTo>
                    <a:pt x="1348990" y="1047008"/>
                    <a:pt x="1047008" y="1348990"/>
                    <a:pt x="674495" y="1348990"/>
                  </a:cubicBezTo>
                  <a:cubicBezTo>
                    <a:pt x="301982" y="1348990"/>
                    <a:pt x="0" y="1047008"/>
                    <a:pt x="0" y="674495"/>
                  </a:cubicBezTo>
                  <a:cubicBezTo>
                    <a:pt x="0" y="301982"/>
                    <a:pt x="301982" y="0"/>
                    <a:pt x="674495" y="0"/>
                  </a:cubicBezTo>
                  <a:close/>
                </a:path>
              </a:pathLst>
            </a:custGeom>
            <a:gradFill flip="none" rotWithShape="1">
              <a:gsLst>
                <a:gs pos="0">
                  <a:srgbClr val="461B00"/>
                </a:gs>
                <a:gs pos="58000">
                  <a:srgbClr val="752F00"/>
                </a:gs>
                <a:gs pos="100000">
                  <a:srgbClr val="A88499"/>
                </a:gs>
              </a:gsLst>
              <a:lin ang="189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0" name="Straight Connector 9">
            <a:extLst>
              <a:ext uri="{FF2B5EF4-FFF2-40B4-BE49-F238E27FC236}">
                <a16:creationId xmlns:a16="http://schemas.microsoft.com/office/drawing/2014/main" id="{93A9137F-026D-B806-469E-4149923C42C2}"/>
              </a:ext>
            </a:extLst>
          </p:cNvPr>
          <p:cNvCxnSpPr/>
          <p:nvPr/>
        </p:nvCxnSpPr>
        <p:spPr>
          <a:xfrm>
            <a:off x="7466510" y="-15091"/>
            <a:ext cx="0" cy="6871818"/>
          </a:xfrm>
          <a:prstGeom prst="line">
            <a:avLst/>
          </a:prstGeom>
          <a:ln w="38100">
            <a:solidFill>
              <a:srgbClr val="752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905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422A08-CC69-E241-E71E-1FE79083F13F}"/>
              </a:ext>
            </a:extLst>
          </p:cNvPr>
          <p:cNvSpPr/>
          <p:nvPr/>
        </p:nvSpPr>
        <p:spPr>
          <a:xfrm>
            <a:off x="-2696" y="-368"/>
            <a:ext cx="12192000" cy="6858000"/>
          </a:xfrm>
          <a:prstGeom prst="rect">
            <a:avLst/>
          </a:prstGeom>
          <a:solidFill>
            <a:srgbClr val="313C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dirty="0"/>
          </a:p>
        </p:txBody>
      </p:sp>
      <p:grpSp>
        <p:nvGrpSpPr>
          <p:cNvPr id="2" name="Group 1">
            <a:extLst>
              <a:ext uri="{FF2B5EF4-FFF2-40B4-BE49-F238E27FC236}">
                <a16:creationId xmlns:a16="http://schemas.microsoft.com/office/drawing/2014/main" id="{E6676BC5-33B0-F5E4-B673-F1505FF4D00F}"/>
              </a:ext>
            </a:extLst>
          </p:cNvPr>
          <p:cNvGrpSpPr/>
          <p:nvPr/>
        </p:nvGrpSpPr>
        <p:grpSpPr>
          <a:xfrm>
            <a:off x="176298" y="261988"/>
            <a:ext cx="782267" cy="782267"/>
            <a:chOff x="5921162" y="1376413"/>
            <a:chExt cx="1262980" cy="1262980"/>
          </a:xfrm>
          <a:effectLst>
            <a:outerShdw blurRad="50800" dist="38100" dir="2700000" algn="tl" rotWithShape="0">
              <a:prstClr val="black">
                <a:alpha val="40000"/>
              </a:prstClr>
            </a:outerShdw>
          </a:effectLst>
        </p:grpSpPr>
        <p:grpSp>
          <p:nvGrpSpPr>
            <p:cNvPr id="3" name="Group 2">
              <a:extLst>
                <a:ext uri="{FF2B5EF4-FFF2-40B4-BE49-F238E27FC236}">
                  <a16:creationId xmlns:a16="http://schemas.microsoft.com/office/drawing/2014/main" id="{DBA6E1B4-A0A4-DC63-C634-721C69623BFA}"/>
                </a:ext>
              </a:extLst>
            </p:cNvPr>
            <p:cNvGrpSpPr/>
            <p:nvPr/>
          </p:nvGrpSpPr>
          <p:grpSpPr>
            <a:xfrm>
              <a:off x="5921162" y="1376413"/>
              <a:ext cx="1262980" cy="1262980"/>
              <a:chOff x="6935648" y="2065153"/>
              <a:chExt cx="995348" cy="1034712"/>
            </a:xfrm>
          </p:grpSpPr>
          <p:sp>
            <p:nvSpPr>
              <p:cNvPr id="5" name="Oval 4">
                <a:extLst>
                  <a:ext uri="{FF2B5EF4-FFF2-40B4-BE49-F238E27FC236}">
                    <a16:creationId xmlns:a16="http://schemas.microsoft.com/office/drawing/2014/main" id="{8D689A97-3BE3-5183-2EE9-7BA30EC5C064}"/>
                  </a:ext>
                </a:extLst>
              </p:cNvPr>
              <p:cNvSpPr/>
              <p:nvPr/>
            </p:nvSpPr>
            <p:spPr>
              <a:xfrm>
                <a:off x="6935648" y="2065153"/>
                <a:ext cx="995348" cy="1034712"/>
              </a:xfrm>
              <a:prstGeom prst="ellipse">
                <a:avLst/>
              </a:prstGeom>
              <a:gradFill flip="none" rotWithShape="1">
                <a:gsLst>
                  <a:gs pos="1000">
                    <a:srgbClr val="213033"/>
                  </a:gs>
                  <a:gs pos="53000">
                    <a:srgbClr val="608D96"/>
                  </a:gs>
                  <a:gs pos="97000">
                    <a:srgbClr val="9FBBC1"/>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59D7631-153F-480A-F347-BFB36D4AF90D}"/>
                  </a:ext>
                </a:extLst>
              </p:cNvPr>
              <p:cNvSpPr/>
              <p:nvPr/>
            </p:nvSpPr>
            <p:spPr>
              <a:xfrm>
                <a:off x="7032459" y="2165793"/>
                <a:ext cx="801726" cy="833433"/>
              </a:xfrm>
              <a:prstGeom prst="ellipse">
                <a:avLst/>
              </a:prstGeom>
              <a:solidFill>
                <a:schemeClr val="bg1"/>
              </a:solidFill>
              <a:ln w="3175">
                <a:solidFill>
                  <a:schemeClr val="bg1">
                    <a:lumMod val="85000"/>
                  </a:schemeClr>
                </a:solidFill>
              </a:ln>
              <a:effectLst>
                <a:outerShdw blurRad="50800" dist="254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Graphic 3" descr="Tools outline">
              <a:extLst>
                <a:ext uri="{FF2B5EF4-FFF2-40B4-BE49-F238E27FC236}">
                  <a16:creationId xmlns:a16="http://schemas.microsoft.com/office/drawing/2014/main" id="{B007C1A8-1F03-234A-3293-04BB661E71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75129" y="1622817"/>
              <a:ext cx="768302" cy="768302"/>
            </a:xfrm>
            <a:prstGeom prst="rect">
              <a:avLst/>
            </a:prstGeom>
          </p:spPr>
        </p:pic>
      </p:grpSp>
      <p:sp>
        <p:nvSpPr>
          <p:cNvPr id="7" name="TextBox 6">
            <a:extLst>
              <a:ext uri="{FF2B5EF4-FFF2-40B4-BE49-F238E27FC236}">
                <a16:creationId xmlns:a16="http://schemas.microsoft.com/office/drawing/2014/main" id="{9FB4AA50-6CF2-47A8-32B3-4292B814706A}"/>
              </a:ext>
            </a:extLst>
          </p:cNvPr>
          <p:cNvSpPr txBox="1"/>
          <p:nvPr/>
        </p:nvSpPr>
        <p:spPr>
          <a:xfrm>
            <a:off x="1077752" y="366668"/>
            <a:ext cx="246310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a:solidFill>
                  <a:srgbClr val="608D96"/>
                </a:solidFill>
              </a:rPr>
              <a:t>Implementation Working Group </a:t>
            </a:r>
          </a:p>
        </p:txBody>
      </p:sp>
      <p:sp>
        <p:nvSpPr>
          <p:cNvPr id="16" name="TextBox 15">
            <a:extLst>
              <a:ext uri="{FF2B5EF4-FFF2-40B4-BE49-F238E27FC236}">
                <a16:creationId xmlns:a16="http://schemas.microsoft.com/office/drawing/2014/main" id="{2EAD473D-63B0-FD85-4DBB-31E33F8DB898}"/>
              </a:ext>
            </a:extLst>
          </p:cNvPr>
          <p:cNvSpPr txBox="1"/>
          <p:nvPr/>
        </p:nvSpPr>
        <p:spPr>
          <a:xfrm>
            <a:off x="189507" y="2701037"/>
            <a:ext cx="3211258" cy="1477328"/>
          </a:xfrm>
          <a:prstGeom prst="rect">
            <a:avLst/>
          </a:prstGeom>
          <a:noFill/>
          <a:effectLst>
            <a:outerShdw blurRad="50800" dist="38100" dir="2700000" algn="tl" rotWithShape="0">
              <a:prstClr val="black">
                <a:alpha val="40000"/>
              </a:prstClr>
            </a:outerShdw>
          </a:effectLst>
        </p:spPr>
        <p:txBody>
          <a:bodyPr wrap="square">
            <a:spAutoFit/>
          </a:bodyPr>
          <a:lstStyle/>
          <a:p>
            <a:pPr>
              <a:spcAft>
                <a:spcPts val="600"/>
              </a:spcAft>
            </a:pPr>
            <a:r>
              <a:rPr lang="en-US" sz="2800" b="1" i="0" dirty="0">
                <a:solidFill>
                  <a:srgbClr val="608D96"/>
                </a:solidFill>
                <a:effectLst/>
                <a:latin typeface="Raleway" pitchFamily="2" charset="0"/>
              </a:rPr>
              <a:t>Initial </a:t>
            </a:r>
            <a:r>
              <a:rPr lang="en-US" sz="2800" b="1" dirty="0">
                <a:solidFill>
                  <a:srgbClr val="608D96"/>
                </a:solidFill>
                <a:latin typeface="Raleway" pitchFamily="2" charset="0"/>
              </a:rPr>
              <a:t>Steps to</a:t>
            </a:r>
          </a:p>
          <a:p>
            <a:pPr>
              <a:spcAft>
                <a:spcPts val="600"/>
              </a:spcAft>
            </a:pPr>
            <a:r>
              <a:rPr lang="en-US" sz="2800" b="1" i="0" dirty="0">
                <a:solidFill>
                  <a:srgbClr val="608D96"/>
                </a:solidFill>
                <a:effectLst/>
                <a:latin typeface="Raleway" pitchFamily="2" charset="0"/>
              </a:rPr>
              <a:t>Implementation </a:t>
            </a:r>
            <a:endParaRPr lang="en-US" sz="2800" b="1" dirty="0">
              <a:solidFill>
                <a:srgbClr val="608D96"/>
              </a:solidFill>
              <a:latin typeface="Raleway" pitchFamily="2" charset="0"/>
            </a:endParaRPr>
          </a:p>
          <a:p>
            <a:r>
              <a:rPr lang="en-US" sz="2400" i="0" dirty="0">
                <a:solidFill>
                  <a:srgbClr val="608D96"/>
                </a:solidFill>
                <a:effectLst/>
                <a:latin typeface="Raleway" pitchFamily="2" charset="0"/>
              </a:rPr>
              <a:t>(Fall 2022)</a:t>
            </a:r>
          </a:p>
        </p:txBody>
      </p:sp>
      <p:pic>
        <p:nvPicPr>
          <p:cNvPr id="18" name="Graphic 17" descr="Chat outline">
            <a:extLst>
              <a:ext uri="{FF2B5EF4-FFF2-40B4-BE49-F238E27FC236}">
                <a16:creationId xmlns:a16="http://schemas.microsoft.com/office/drawing/2014/main" id="{3384A79F-C99C-0580-62B5-94A5F53F7A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73885" y="4962804"/>
            <a:ext cx="1377391" cy="1377391"/>
          </a:xfrm>
          <a:prstGeom prst="rect">
            <a:avLst/>
          </a:prstGeom>
        </p:spPr>
      </p:pic>
      <p:sp>
        <p:nvSpPr>
          <p:cNvPr id="19" name="TextBox 18">
            <a:extLst>
              <a:ext uri="{FF2B5EF4-FFF2-40B4-BE49-F238E27FC236}">
                <a16:creationId xmlns:a16="http://schemas.microsoft.com/office/drawing/2014/main" id="{F2B8625E-3420-A50A-79A2-6DF96F06B50E}"/>
              </a:ext>
            </a:extLst>
          </p:cNvPr>
          <p:cNvSpPr txBox="1"/>
          <p:nvPr/>
        </p:nvSpPr>
        <p:spPr>
          <a:xfrm>
            <a:off x="3751121" y="948033"/>
            <a:ext cx="5072664" cy="5539978"/>
          </a:xfrm>
          <a:prstGeom prst="rect">
            <a:avLst/>
          </a:prstGeom>
          <a:noFill/>
        </p:spPr>
        <p:txBody>
          <a:bodyPr wrap="square" rtlCol="0">
            <a:spAutoFit/>
          </a:bodyPr>
          <a:lstStyle/>
          <a:p>
            <a:pPr>
              <a:spcAft>
                <a:spcPts val="3600"/>
              </a:spcAft>
            </a:pPr>
            <a:r>
              <a:rPr lang="en-US" sz="2800" b="1" dirty="0">
                <a:solidFill>
                  <a:schemeClr val="bg1"/>
                </a:solidFill>
                <a:latin typeface="Raleway"/>
              </a:rPr>
              <a:t>Notify CDHE of institution’s intent to participate</a:t>
            </a:r>
          </a:p>
          <a:p>
            <a:pPr>
              <a:spcAft>
                <a:spcPts val="3600"/>
              </a:spcAft>
            </a:pPr>
            <a:r>
              <a:rPr lang="en-US" sz="2800" b="1" dirty="0">
                <a:solidFill>
                  <a:schemeClr val="bg1"/>
                </a:solidFill>
                <a:latin typeface="Raleway"/>
              </a:rPr>
              <a:t>Determine degree type(s)   to be awarded </a:t>
            </a:r>
          </a:p>
          <a:p>
            <a:pPr>
              <a:spcAft>
                <a:spcPts val="3600"/>
              </a:spcAft>
            </a:pPr>
            <a:r>
              <a:rPr lang="en-US" sz="2800" b="1" dirty="0">
                <a:solidFill>
                  <a:schemeClr val="bg1"/>
                </a:solidFill>
                <a:latin typeface="Raleway"/>
              </a:rPr>
              <a:t>Determine any institution-specific course requirements </a:t>
            </a:r>
          </a:p>
          <a:p>
            <a:pPr>
              <a:spcAft>
                <a:spcPts val="3600"/>
              </a:spcAft>
            </a:pPr>
            <a:r>
              <a:rPr lang="en-US" sz="2800" b="1" dirty="0">
                <a:solidFill>
                  <a:schemeClr val="bg1"/>
                </a:solidFill>
                <a:latin typeface="Raleway"/>
              </a:rPr>
              <a:t>Secure internal approvals – </a:t>
            </a:r>
            <a:r>
              <a:rPr lang="en-US" sz="2000" dirty="0">
                <a:solidFill>
                  <a:schemeClr val="bg1"/>
                </a:solidFill>
                <a:latin typeface="Raleway"/>
              </a:rPr>
              <a:t>faculty senate, curriculum review board, governing board, etc.</a:t>
            </a:r>
          </a:p>
        </p:txBody>
      </p:sp>
      <p:sp>
        <p:nvSpPr>
          <p:cNvPr id="21" name="TextBox 20">
            <a:extLst>
              <a:ext uri="{FF2B5EF4-FFF2-40B4-BE49-F238E27FC236}">
                <a16:creationId xmlns:a16="http://schemas.microsoft.com/office/drawing/2014/main" id="{30259C32-771D-8D1C-3412-5B936DDCD74B}"/>
              </a:ext>
            </a:extLst>
          </p:cNvPr>
          <p:cNvSpPr txBox="1"/>
          <p:nvPr/>
        </p:nvSpPr>
        <p:spPr>
          <a:xfrm>
            <a:off x="8696639" y="2469768"/>
            <a:ext cx="1055097" cy="400110"/>
          </a:xfrm>
          <a:prstGeom prst="rect">
            <a:avLst/>
          </a:prstGeom>
          <a:noFill/>
        </p:spPr>
        <p:txBody>
          <a:bodyPr wrap="none" rtlCol="0">
            <a:spAutoFit/>
          </a:bodyPr>
          <a:lstStyle/>
          <a:p>
            <a:r>
              <a:rPr lang="en-US" sz="2000" b="1" spc="50" dirty="0">
                <a:ln w="9525" cmpd="sng">
                  <a:solidFill>
                    <a:srgbClr val="C2DAF0"/>
                  </a:solidFill>
                  <a:prstDash val="solid"/>
                </a:ln>
                <a:noFill/>
                <a:effectLst>
                  <a:glow rad="38100">
                    <a:schemeClr val="accent1">
                      <a:alpha val="40000"/>
                    </a:schemeClr>
                  </a:glow>
                </a:effectLst>
                <a:latin typeface="Century Gothic" panose="020B0502020202020204" pitchFamily="34" charset="0"/>
              </a:rPr>
              <a:t>A.G.S. </a:t>
            </a:r>
          </a:p>
        </p:txBody>
      </p:sp>
      <p:sp>
        <p:nvSpPr>
          <p:cNvPr id="22" name="TextBox 21">
            <a:extLst>
              <a:ext uri="{FF2B5EF4-FFF2-40B4-BE49-F238E27FC236}">
                <a16:creationId xmlns:a16="http://schemas.microsoft.com/office/drawing/2014/main" id="{AF8DD7A7-7F50-66D2-F9C2-6C4141D54FA6}"/>
              </a:ext>
            </a:extLst>
          </p:cNvPr>
          <p:cNvSpPr txBox="1"/>
          <p:nvPr/>
        </p:nvSpPr>
        <p:spPr>
          <a:xfrm>
            <a:off x="9440860" y="2202499"/>
            <a:ext cx="732893" cy="400110"/>
          </a:xfrm>
          <a:prstGeom prst="rect">
            <a:avLst/>
          </a:prstGeom>
          <a:noFill/>
        </p:spPr>
        <p:txBody>
          <a:bodyPr wrap="none" rtlCol="0">
            <a:spAutoFit/>
          </a:bodyPr>
          <a:lstStyle/>
          <a:p>
            <a:r>
              <a:rPr lang="en-US" sz="2000" b="1" spc="50" dirty="0">
                <a:ln w="9525" cmpd="sng">
                  <a:solidFill>
                    <a:srgbClr val="C2DAF0"/>
                  </a:solidFill>
                  <a:prstDash val="solid"/>
                </a:ln>
                <a:noFill/>
                <a:effectLst>
                  <a:glow rad="38100">
                    <a:schemeClr val="accent1">
                      <a:alpha val="40000"/>
                    </a:schemeClr>
                  </a:glow>
                </a:effectLst>
                <a:latin typeface="Century Gothic" panose="020B0502020202020204" pitchFamily="34" charset="0"/>
              </a:rPr>
              <a:t>A.A.</a:t>
            </a:r>
          </a:p>
        </p:txBody>
      </p:sp>
      <p:sp>
        <p:nvSpPr>
          <p:cNvPr id="23" name="TextBox 22">
            <a:extLst>
              <a:ext uri="{FF2B5EF4-FFF2-40B4-BE49-F238E27FC236}">
                <a16:creationId xmlns:a16="http://schemas.microsoft.com/office/drawing/2014/main" id="{98469E33-9655-AF11-CF83-DB0907532D42}"/>
              </a:ext>
            </a:extLst>
          </p:cNvPr>
          <p:cNvSpPr txBox="1"/>
          <p:nvPr/>
        </p:nvSpPr>
        <p:spPr>
          <a:xfrm>
            <a:off x="9224187" y="2789544"/>
            <a:ext cx="676788" cy="400110"/>
          </a:xfrm>
          <a:prstGeom prst="rect">
            <a:avLst/>
          </a:prstGeom>
          <a:noFill/>
        </p:spPr>
        <p:txBody>
          <a:bodyPr wrap="none" rtlCol="0">
            <a:spAutoFit/>
          </a:bodyPr>
          <a:lstStyle/>
          <a:p>
            <a:r>
              <a:rPr lang="en-US" sz="2000" b="1" spc="50" dirty="0">
                <a:ln w="9525" cmpd="sng">
                  <a:solidFill>
                    <a:srgbClr val="C2DAF0"/>
                  </a:solidFill>
                  <a:prstDash val="solid"/>
                </a:ln>
                <a:noFill/>
                <a:effectLst>
                  <a:glow rad="38100">
                    <a:schemeClr val="accent1">
                      <a:alpha val="40000"/>
                    </a:schemeClr>
                  </a:glow>
                </a:effectLst>
                <a:latin typeface="Century Gothic" panose="020B0502020202020204" pitchFamily="34" charset="0"/>
              </a:rPr>
              <a:t>A.S.</a:t>
            </a:r>
          </a:p>
        </p:txBody>
      </p:sp>
      <p:grpSp>
        <p:nvGrpSpPr>
          <p:cNvPr id="9" name="Group 8">
            <a:extLst>
              <a:ext uri="{FF2B5EF4-FFF2-40B4-BE49-F238E27FC236}">
                <a16:creationId xmlns:a16="http://schemas.microsoft.com/office/drawing/2014/main" id="{94B3EF9E-2203-47FE-4FFF-7BBF952D594C}"/>
              </a:ext>
            </a:extLst>
          </p:cNvPr>
          <p:cNvGrpSpPr/>
          <p:nvPr/>
        </p:nvGrpSpPr>
        <p:grpSpPr>
          <a:xfrm>
            <a:off x="8940531" y="3500284"/>
            <a:ext cx="1055096" cy="1055096"/>
            <a:chOff x="8579002" y="3459626"/>
            <a:chExt cx="1055096" cy="1055096"/>
          </a:xfrm>
        </p:grpSpPr>
        <p:pic>
          <p:nvPicPr>
            <p:cNvPr id="34" name="Graphic 33" descr="Checklist outline">
              <a:extLst>
                <a:ext uri="{FF2B5EF4-FFF2-40B4-BE49-F238E27FC236}">
                  <a16:creationId xmlns:a16="http://schemas.microsoft.com/office/drawing/2014/main" id="{6839F674-DD1B-B713-1770-34F3FAA58C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9002" y="3459626"/>
              <a:ext cx="1055096" cy="1055096"/>
            </a:xfrm>
            <a:prstGeom prst="rect">
              <a:avLst/>
            </a:prstGeom>
          </p:spPr>
        </p:pic>
        <p:sp>
          <p:nvSpPr>
            <p:cNvPr id="36" name="Rectangle 35">
              <a:extLst>
                <a:ext uri="{FF2B5EF4-FFF2-40B4-BE49-F238E27FC236}">
                  <a16:creationId xmlns:a16="http://schemas.microsoft.com/office/drawing/2014/main" id="{6C9B459C-AACB-F1F1-61EC-95325D3AEF88}"/>
                </a:ext>
              </a:extLst>
            </p:cNvPr>
            <p:cNvSpPr/>
            <p:nvPr/>
          </p:nvSpPr>
          <p:spPr>
            <a:xfrm>
              <a:off x="8865689" y="3987174"/>
              <a:ext cx="190953" cy="161765"/>
            </a:xfrm>
            <a:prstGeom prst="rect">
              <a:avLst/>
            </a:prstGeom>
            <a:solidFill>
              <a:srgbClr val="313C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F093C7DD-F24D-4592-1AEC-E117577F8088}"/>
              </a:ext>
            </a:extLst>
          </p:cNvPr>
          <p:cNvGrpSpPr/>
          <p:nvPr/>
        </p:nvGrpSpPr>
        <p:grpSpPr>
          <a:xfrm>
            <a:off x="9113087" y="994235"/>
            <a:ext cx="553535" cy="701966"/>
            <a:chOff x="10453214" y="3228130"/>
            <a:chExt cx="553535" cy="701966"/>
          </a:xfrm>
        </p:grpSpPr>
        <p:sp>
          <p:nvSpPr>
            <p:cNvPr id="13" name="Oval 12">
              <a:extLst>
                <a:ext uri="{FF2B5EF4-FFF2-40B4-BE49-F238E27FC236}">
                  <a16:creationId xmlns:a16="http://schemas.microsoft.com/office/drawing/2014/main" id="{BC47FA9F-EE9B-97AE-850B-DD2A239D4CE5}"/>
                </a:ext>
              </a:extLst>
            </p:cNvPr>
            <p:cNvSpPr/>
            <p:nvPr/>
          </p:nvSpPr>
          <p:spPr>
            <a:xfrm>
              <a:off x="10453214" y="3405561"/>
              <a:ext cx="553535" cy="524535"/>
            </a:xfrm>
            <a:prstGeom prst="ellipse">
              <a:avLst/>
            </a:prstGeom>
            <a:noFill/>
            <a:ln>
              <a:solidFill>
                <a:srgbClr val="A9C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CDE490-0E5E-17A5-6F90-669D40337216}"/>
                </a:ext>
              </a:extLst>
            </p:cNvPr>
            <p:cNvSpPr/>
            <p:nvPr/>
          </p:nvSpPr>
          <p:spPr>
            <a:xfrm rot="1964806">
              <a:off x="10851073" y="3452176"/>
              <a:ext cx="140686" cy="5084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94C1FF9-5D9C-64E7-90F7-C2639E8A74CA}"/>
                </a:ext>
              </a:extLst>
            </p:cNvPr>
            <p:cNvGrpSpPr/>
            <p:nvPr/>
          </p:nvGrpSpPr>
          <p:grpSpPr>
            <a:xfrm rot="317917">
              <a:off x="10534366" y="3228130"/>
              <a:ext cx="438934" cy="649251"/>
              <a:chOff x="9049164" y="356385"/>
              <a:chExt cx="642460" cy="1002840"/>
            </a:xfrm>
            <a:solidFill>
              <a:srgbClr val="A9CBE9"/>
            </a:solidFill>
          </p:grpSpPr>
          <p:sp>
            <p:nvSpPr>
              <p:cNvPr id="17" name="Isosceles Triangle 16">
                <a:extLst>
                  <a:ext uri="{FF2B5EF4-FFF2-40B4-BE49-F238E27FC236}">
                    <a16:creationId xmlns:a16="http://schemas.microsoft.com/office/drawing/2014/main" id="{73B8FCA6-D5FD-1D3B-2D70-3E331C181B3C}"/>
                  </a:ext>
                </a:extLst>
              </p:cNvPr>
              <p:cNvSpPr/>
              <p:nvPr/>
            </p:nvSpPr>
            <p:spPr>
              <a:xfrm rot="7678755">
                <a:off x="9094498" y="762099"/>
                <a:ext cx="1002840" cy="191412"/>
              </a:xfrm>
              <a:prstGeom prst="triangle">
                <a:avLst>
                  <a:gd name="adj" fmla="val 951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a:extLst>
                  <a:ext uri="{FF2B5EF4-FFF2-40B4-BE49-F238E27FC236}">
                    <a16:creationId xmlns:a16="http://schemas.microsoft.com/office/drawing/2014/main" id="{93E6DA26-2E22-24AA-6736-A30ED9F91B7B}"/>
                  </a:ext>
                </a:extLst>
              </p:cNvPr>
              <p:cNvSpPr/>
              <p:nvPr/>
            </p:nvSpPr>
            <p:spPr>
              <a:xfrm rot="2123768" flipV="1">
                <a:off x="9049164" y="1022467"/>
                <a:ext cx="428058" cy="187515"/>
              </a:xfrm>
              <a:prstGeom prst="parallelogram">
                <a:avLst>
                  <a:gd name="adj" fmla="val 416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4" name="Picture 53">
            <a:extLst>
              <a:ext uri="{FF2B5EF4-FFF2-40B4-BE49-F238E27FC236}">
                <a16:creationId xmlns:a16="http://schemas.microsoft.com/office/drawing/2014/main" id="{37F63319-BC63-E0BC-1EF5-26408B2BD34A}"/>
              </a:ext>
            </a:extLst>
          </p:cNvPr>
          <p:cNvPicPr>
            <a:picLocks noChangeAspect="1"/>
          </p:cNvPicPr>
          <p:nvPr/>
        </p:nvPicPr>
        <p:blipFill>
          <a:blip r:embed="rId9"/>
          <a:srcRect t="42207" r="63351"/>
          <a:stretch>
            <a:fillRect/>
          </a:stretch>
        </p:blipFill>
        <p:spPr>
          <a:xfrm>
            <a:off x="10624263" y="1000"/>
            <a:ext cx="1566272" cy="3410591"/>
          </a:xfrm>
          <a:custGeom>
            <a:avLst/>
            <a:gdLst>
              <a:gd name="connsiteX0" fmla="*/ 0 w 1566272"/>
              <a:gd name="connsiteY0" fmla="*/ 0 h 3410591"/>
              <a:gd name="connsiteX1" fmla="*/ 1566272 w 1566272"/>
              <a:gd name="connsiteY1" fmla="*/ 0 h 3410591"/>
              <a:gd name="connsiteX2" fmla="*/ 1566272 w 1566272"/>
              <a:gd name="connsiteY2" fmla="*/ 3410591 h 3410591"/>
              <a:gd name="connsiteX3" fmla="*/ 0 w 1566272"/>
              <a:gd name="connsiteY3" fmla="*/ 3410591 h 3410591"/>
            </a:gdLst>
            <a:ahLst/>
            <a:cxnLst>
              <a:cxn ang="0">
                <a:pos x="connsiteX0" y="connsiteY0"/>
              </a:cxn>
              <a:cxn ang="0">
                <a:pos x="connsiteX1" y="connsiteY1"/>
              </a:cxn>
              <a:cxn ang="0">
                <a:pos x="connsiteX2" y="connsiteY2"/>
              </a:cxn>
              <a:cxn ang="0">
                <a:pos x="connsiteX3" y="connsiteY3"/>
              </a:cxn>
            </a:cxnLst>
            <a:rect l="l" t="t" r="r" b="b"/>
            <a:pathLst>
              <a:path w="1566272" h="3410591">
                <a:moveTo>
                  <a:pt x="0" y="0"/>
                </a:moveTo>
                <a:lnTo>
                  <a:pt x="1566272" y="0"/>
                </a:lnTo>
                <a:lnTo>
                  <a:pt x="1566272" y="3410591"/>
                </a:lnTo>
                <a:lnTo>
                  <a:pt x="0" y="3410591"/>
                </a:lnTo>
                <a:close/>
              </a:path>
            </a:pathLst>
          </a:custGeom>
        </p:spPr>
      </p:pic>
      <p:sp>
        <p:nvSpPr>
          <p:cNvPr id="55" name="Rectangle 54">
            <a:extLst>
              <a:ext uri="{FF2B5EF4-FFF2-40B4-BE49-F238E27FC236}">
                <a16:creationId xmlns:a16="http://schemas.microsoft.com/office/drawing/2014/main" id="{1E1198AF-8A38-F51E-3FD8-E0D069F5D615}"/>
              </a:ext>
            </a:extLst>
          </p:cNvPr>
          <p:cNvSpPr/>
          <p:nvPr/>
        </p:nvSpPr>
        <p:spPr>
          <a:xfrm flipH="1">
            <a:off x="12152780" y="3088849"/>
            <a:ext cx="45719" cy="322742"/>
          </a:xfrm>
          <a:prstGeom prst="rect">
            <a:avLst/>
          </a:prstGeom>
          <a:solidFill>
            <a:srgbClr val="313C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56" name="Rectangle 55">
            <a:extLst>
              <a:ext uri="{FF2B5EF4-FFF2-40B4-BE49-F238E27FC236}">
                <a16:creationId xmlns:a16="http://schemas.microsoft.com/office/drawing/2014/main" id="{462B5022-F784-A1B8-45D4-B4BE208EB2B2}"/>
              </a:ext>
            </a:extLst>
          </p:cNvPr>
          <p:cNvSpPr/>
          <p:nvPr/>
        </p:nvSpPr>
        <p:spPr>
          <a:xfrm rot="16200000">
            <a:off x="10805249" y="-297134"/>
            <a:ext cx="61030" cy="629996"/>
          </a:xfrm>
          <a:prstGeom prst="rect">
            <a:avLst/>
          </a:prstGeom>
          <a:solidFill>
            <a:srgbClr val="313C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Tree>
    <p:extLst>
      <p:ext uri="{BB962C8B-B14F-4D97-AF65-F5344CB8AC3E}">
        <p14:creationId xmlns:p14="http://schemas.microsoft.com/office/powerpoint/2010/main" val="175984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422A08-CC69-E241-E71E-1FE79083F13F}"/>
              </a:ext>
            </a:extLst>
          </p:cNvPr>
          <p:cNvSpPr/>
          <p:nvPr/>
        </p:nvSpPr>
        <p:spPr>
          <a:xfrm>
            <a:off x="0" y="-7760"/>
            <a:ext cx="12192000" cy="6883522"/>
          </a:xfrm>
          <a:prstGeom prst="rect">
            <a:avLst/>
          </a:prstGeom>
          <a:solidFill>
            <a:srgbClr val="313C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dirty="0"/>
          </a:p>
        </p:txBody>
      </p:sp>
      <p:grpSp>
        <p:nvGrpSpPr>
          <p:cNvPr id="11" name="Group 10">
            <a:extLst>
              <a:ext uri="{FF2B5EF4-FFF2-40B4-BE49-F238E27FC236}">
                <a16:creationId xmlns:a16="http://schemas.microsoft.com/office/drawing/2014/main" id="{255E24A5-85DF-DB92-2125-932AFAAC9806}"/>
              </a:ext>
            </a:extLst>
          </p:cNvPr>
          <p:cNvGrpSpPr/>
          <p:nvPr/>
        </p:nvGrpSpPr>
        <p:grpSpPr>
          <a:xfrm>
            <a:off x="176298" y="261988"/>
            <a:ext cx="895981" cy="895981"/>
            <a:chOff x="5921162" y="1376413"/>
            <a:chExt cx="1262980" cy="1262980"/>
          </a:xfrm>
        </p:grpSpPr>
        <p:grpSp>
          <p:nvGrpSpPr>
            <p:cNvPr id="14" name="Group 13">
              <a:extLst>
                <a:ext uri="{FF2B5EF4-FFF2-40B4-BE49-F238E27FC236}">
                  <a16:creationId xmlns:a16="http://schemas.microsoft.com/office/drawing/2014/main" id="{DB165F15-2078-C2E8-2E4D-89E9EA85FFB8}"/>
                </a:ext>
              </a:extLst>
            </p:cNvPr>
            <p:cNvGrpSpPr/>
            <p:nvPr/>
          </p:nvGrpSpPr>
          <p:grpSpPr>
            <a:xfrm>
              <a:off x="5921162" y="1376413"/>
              <a:ext cx="1262980" cy="1262980"/>
              <a:chOff x="6935648" y="2065153"/>
              <a:chExt cx="995348" cy="1034712"/>
            </a:xfrm>
          </p:grpSpPr>
          <p:sp>
            <p:nvSpPr>
              <p:cNvPr id="16" name="Oval 15">
                <a:extLst>
                  <a:ext uri="{FF2B5EF4-FFF2-40B4-BE49-F238E27FC236}">
                    <a16:creationId xmlns:a16="http://schemas.microsoft.com/office/drawing/2014/main" id="{CB620A40-DEAB-30B4-5208-20F3EADA342C}"/>
                  </a:ext>
                </a:extLst>
              </p:cNvPr>
              <p:cNvSpPr/>
              <p:nvPr/>
            </p:nvSpPr>
            <p:spPr>
              <a:xfrm>
                <a:off x="6935648" y="2065153"/>
                <a:ext cx="995348" cy="1034712"/>
              </a:xfrm>
              <a:prstGeom prst="ellipse">
                <a:avLst/>
              </a:prstGeom>
              <a:gradFill flip="none" rotWithShape="1">
                <a:gsLst>
                  <a:gs pos="1000">
                    <a:srgbClr val="213033"/>
                  </a:gs>
                  <a:gs pos="53000">
                    <a:srgbClr val="608D96"/>
                  </a:gs>
                  <a:gs pos="97000">
                    <a:srgbClr val="9FBBC1"/>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8D44217-F365-C6BC-A1B0-8ECA0A1E5935}"/>
                  </a:ext>
                </a:extLst>
              </p:cNvPr>
              <p:cNvSpPr/>
              <p:nvPr/>
            </p:nvSpPr>
            <p:spPr>
              <a:xfrm>
                <a:off x="7032459" y="2165793"/>
                <a:ext cx="801726" cy="833433"/>
              </a:xfrm>
              <a:prstGeom prst="ellipse">
                <a:avLst/>
              </a:prstGeom>
              <a:solidFill>
                <a:schemeClr val="bg1"/>
              </a:solidFill>
              <a:ln w="3175">
                <a:solidFill>
                  <a:schemeClr val="bg1">
                    <a:lumMod val="85000"/>
                  </a:schemeClr>
                </a:solidFill>
              </a:ln>
              <a:effectLst>
                <a:outerShdw blurRad="50800" dist="254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Tools outline">
              <a:extLst>
                <a:ext uri="{FF2B5EF4-FFF2-40B4-BE49-F238E27FC236}">
                  <a16:creationId xmlns:a16="http://schemas.microsoft.com/office/drawing/2014/main" id="{3D29B1F1-3B25-9B43-1674-74650A69EC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75129" y="1622817"/>
              <a:ext cx="768302" cy="768302"/>
            </a:xfrm>
            <a:prstGeom prst="rect">
              <a:avLst/>
            </a:prstGeom>
          </p:spPr>
        </p:pic>
      </p:grpSp>
      <p:sp>
        <p:nvSpPr>
          <p:cNvPr id="18" name="TextBox 17">
            <a:extLst>
              <a:ext uri="{FF2B5EF4-FFF2-40B4-BE49-F238E27FC236}">
                <a16:creationId xmlns:a16="http://schemas.microsoft.com/office/drawing/2014/main" id="{6462A1A3-FEE1-A941-83D0-46A54B0FF75E}"/>
              </a:ext>
            </a:extLst>
          </p:cNvPr>
          <p:cNvSpPr txBox="1"/>
          <p:nvPr/>
        </p:nvSpPr>
        <p:spPr>
          <a:xfrm>
            <a:off x="1077752" y="366668"/>
            <a:ext cx="2463100" cy="646331"/>
          </a:xfrm>
          <a:prstGeom prst="rect">
            <a:avLst/>
          </a:prstGeom>
          <a:noFill/>
        </p:spPr>
        <p:txBody>
          <a:bodyPr wrap="square" rtlCol="0">
            <a:spAutoFit/>
          </a:bodyPr>
          <a:lstStyle/>
          <a:p>
            <a:r>
              <a:rPr lang="en-US" dirty="0">
                <a:solidFill>
                  <a:srgbClr val="608D96"/>
                </a:solidFill>
              </a:rPr>
              <a:t>Implementation Working Group </a:t>
            </a:r>
          </a:p>
        </p:txBody>
      </p:sp>
      <p:sp>
        <p:nvSpPr>
          <p:cNvPr id="21" name="TextBox 20">
            <a:extLst>
              <a:ext uri="{FF2B5EF4-FFF2-40B4-BE49-F238E27FC236}">
                <a16:creationId xmlns:a16="http://schemas.microsoft.com/office/drawing/2014/main" id="{176195D4-12E6-0EE8-883E-5E4CF595FD82}"/>
              </a:ext>
            </a:extLst>
          </p:cNvPr>
          <p:cNvSpPr txBox="1"/>
          <p:nvPr/>
        </p:nvSpPr>
        <p:spPr>
          <a:xfrm>
            <a:off x="2719144" y="683976"/>
            <a:ext cx="9296870" cy="1246495"/>
          </a:xfrm>
          <a:prstGeom prst="rect">
            <a:avLst/>
          </a:prstGeom>
          <a:noFill/>
        </p:spPr>
        <p:txBody>
          <a:bodyPr wrap="square">
            <a:spAutoFit/>
          </a:bodyPr>
          <a:lstStyle/>
          <a:p>
            <a:pPr algn="ctr">
              <a:spcAft>
                <a:spcPts val="600"/>
              </a:spcAft>
            </a:pPr>
            <a:r>
              <a:rPr lang="en-US" sz="4000" b="1" i="0" dirty="0">
                <a:solidFill>
                  <a:srgbClr val="87ACB3"/>
                </a:solidFill>
                <a:effectLst/>
                <a:latin typeface="Raleway" pitchFamily="2" charset="0"/>
              </a:rPr>
              <a:t>Operational Grants to Institutions</a:t>
            </a:r>
          </a:p>
          <a:p>
            <a:pPr algn="ctr">
              <a:spcAft>
                <a:spcPts val="600"/>
              </a:spcAft>
            </a:pPr>
            <a:r>
              <a:rPr lang="en-US" sz="2900" b="1" i="0" dirty="0">
                <a:solidFill>
                  <a:schemeClr val="bg1"/>
                </a:solidFill>
                <a:effectLst/>
                <a:latin typeface="Raleway" pitchFamily="2" charset="0"/>
              </a:rPr>
              <a:t>to cover costs associated with implementing CORE</a:t>
            </a:r>
            <a:endParaRPr lang="en-US" sz="2900" b="1" strike="sngStrike" dirty="0">
              <a:solidFill>
                <a:schemeClr val="bg1"/>
              </a:solidFill>
              <a:latin typeface="Raleway" pitchFamily="2" charset="0"/>
            </a:endParaRPr>
          </a:p>
        </p:txBody>
      </p:sp>
      <p:sp>
        <p:nvSpPr>
          <p:cNvPr id="10" name="Arrow: Chevron 9">
            <a:extLst>
              <a:ext uri="{FF2B5EF4-FFF2-40B4-BE49-F238E27FC236}">
                <a16:creationId xmlns:a16="http://schemas.microsoft.com/office/drawing/2014/main" id="{A01EA0C7-0121-3E91-9809-AE95820F82C9}"/>
              </a:ext>
            </a:extLst>
          </p:cNvPr>
          <p:cNvSpPr/>
          <p:nvPr/>
        </p:nvSpPr>
        <p:spPr>
          <a:xfrm rot="16200000" flipV="1">
            <a:off x="5459774" y="3422507"/>
            <a:ext cx="3786101" cy="1615676"/>
          </a:xfrm>
          <a:prstGeom prst="chevron">
            <a:avLst>
              <a:gd name="adj" fmla="val 13493"/>
            </a:avLst>
          </a:prstGeom>
          <a:solidFill>
            <a:srgbClr val="CFD5EA"/>
          </a:solidFill>
          <a:ln w="38100">
            <a:solidFill>
              <a:srgbClr val="87AC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Arrow: Chevron 19">
            <a:extLst>
              <a:ext uri="{FF2B5EF4-FFF2-40B4-BE49-F238E27FC236}">
                <a16:creationId xmlns:a16="http://schemas.microsoft.com/office/drawing/2014/main" id="{8384FBF5-ACF9-22A1-9575-1813E57AD33D}"/>
              </a:ext>
            </a:extLst>
          </p:cNvPr>
          <p:cNvSpPr/>
          <p:nvPr/>
        </p:nvSpPr>
        <p:spPr>
          <a:xfrm rot="16200000" flipV="1">
            <a:off x="7254170" y="3422507"/>
            <a:ext cx="3786101" cy="1615676"/>
          </a:xfrm>
          <a:prstGeom prst="chevron">
            <a:avLst>
              <a:gd name="adj" fmla="val 13493"/>
            </a:avLst>
          </a:prstGeom>
          <a:solidFill>
            <a:srgbClr val="CFD5EA"/>
          </a:solidFill>
          <a:ln w="38100">
            <a:solidFill>
              <a:srgbClr val="87AC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hevron 21">
            <a:extLst>
              <a:ext uri="{FF2B5EF4-FFF2-40B4-BE49-F238E27FC236}">
                <a16:creationId xmlns:a16="http://schemas.microsoft.com/office/drawing/2014/main" id="{228E5013-4211-1810-A2C1-33F75C1526F8}"/>
              </a:ext>
            </a:extLst>
          </p:cNvPr>
          <p:cNvSpPr/>
          <p:nvPr/>
        </p:nvSpPr>
        <p:spPr>
          <a:xfrm rot="16200000" flipV="1">
            <a:off x="9048564" y="3422507"/>
            <a:ext cx="3786101" cy="1615676"/>
          </a:xfrm>
          <a:prstGeom prst="chevron">
            <a:avLst>
              <a:gd name="adj" fmla="val 13493"/>
            </a:avLst>
          </a:prstGeom>
          <a:solidFill>
            <a:srgbClr val="CFD5EA"/>
          </a:solidFill>
          <a:ln w="38100">
            <a:solidFill>
              <a:srgbClr val="87AC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a:extLst>
              <a:ext uri="{FF2B5EF4-FFF2-40B4-BE49-F238E27FC236}">
                <a16:creationId xmlns:a16="http://schemas.microsoft.com/office/drawing/2014/main" id="{BA126CBB-C268-0ED8-574C-751FB6CEC899}"/>
              </a:ext>
            </a:extLst>
          </p:cNvPr>
          <p:cNvSpPr txBox="1"/>
          <p:nvPr/>
        </p:nvSpPr>
        <p:spPr>
          <a:xfrm>
            <a:off x="6546028" y="2766883"/>
            <a:ext cx="1586763" cy="1015663"/>
          </a:xfrm>
          <a:prstGeom prst="rect">
            <a:avLst/>
          </a:prstGeom>
          <a:noFill/>
        </p:spPr>
        <p:txBody>
          <a:bodyPr wrap="square">
            <a:spAutoFit/>
          </a:bodyPr>
          <a:lstStyle/>
          <a:p>
            <a:pPr algn="ctr">
              <a:spcAft>
                <a:spcPts val="1800"/>
              </a:spcAft>
            </a:pPr>
            <a:r>
              <a:rPr lang="en-US" sz="2000" dirty="0">
                <a:latin typeface="Raleway"/>
              </a:rPr>
              <a:t>Contact eligible individuals</a:t>
            </a:r>
          </a:p>
        </p:txBody>
      </p:sp>
      <p:sp>
        <p:nvSpPr>
          <p:cNvPr id="42" name="TextBox 41">
            <a:extLst>
              <a:ext uri="{FF2B5EF4-FFF2-40B4-BE49-F238E27FC236}">
                <a16:creationId xmlns:a16="http://schemas.microsoft.com/office/drawing/2014/main" id="{9D15CB56-C450-22E3-299F-621253E5CCFA}"/>
              </a:ext>
            </a:extLst>
          </p:cNvPr>
          <p:cNvSpPr txBox="1"/>
          <p:nvPr/>
        </p:nvSpPr>
        <p:spPr>
          <a:xfrm>
            <a:off x="8348343" y="2766883"/>
            <a:ext cx="1586763" cy="1631216"/>
          </a:xfrm>
          <a:prstGeom prst="rect">
            <a:avLst/>
          </a:prstGeom>
          <a:noFill/>
        </p:spPr>
        <p:txBody>
          <a:bodyPr wrap="square">
            <a:spAutoFit/>
          </a:bodyPr>
          <a:lstStyle/>
          <a:p>
            <a:pPr algn="ctr">
              <a:spcAft>
                <a:spcPts val="1800"/>
              </a:spcAft>
            </a:pPr>
            <a:r>
              <a:rPr lang="en-US" sz="2000" dirty="0">
                <a:latin typeface="Raleway"/>
              </a:rPr>
              <a:t>Design, print, and deliver associate’s diplomas</a:t>
            </a:r>
          </a:p>
        </p:txBody>
      </p:sp>
      <p:sp>
        <p:nvSpPr>
          <p:cNvPr id="43" name="TextBox 42">
            <a:extLst>
              <a:ext uri="{FF2B5EF4-FFF2-40B4-BE49-F238E27FC236}">
                <a16:creationId xmlns:a16="http://schemas.microsoft.com/office/drawing/2014/main" id="{F5F880E3-35A4-023C-6BC4-257E76464CF6}"/>
              </a:ext>
            </a:extLst>
          </p:cNvPr>
          <p:cNvSpPr txBox="1"/>
          <p:nvPr/>
        </p:nvSpPr>
        <p:spPr>
          <a:xfrm>
            <a:off x="10138626" y="2766883"/>
            <a:ext cx="1586763" cy="1477328"/>
          </a:xfrm>
          <a:prstGeom prst="rect">
            <a:avLst/>
          </a:prstGeom>
          <a:noFill/>
        </p:spPr>
        <p:txBody>
          <a:bodyPr wrap="square">
            <a:spAutoFit/>
          </a:bodyPr>
          <a:lstStyle/>
          <a:p>
            <a:pPr algn="ctr">
              <a:spcAft>
                <a:spcPts val="1800"/>
              </a:spcAft>
            </a:pPr>
            <a:r>
              <a:rPr lang="en-US" dirty="0">
                <a:latin typeface="Raleway"/>
              </a:rPr>
              <a:t>Develop messaging and materials to encourage reenrollment</a:t>
            </a:r>
          </a:p>
        </p:txBody>
      </p:sp>
      <p:pic>
        <p:nvPicPr>
          <p:cNvPr id="52" name="Graphic 51" descr="Diploma roll with solid fill">
            <a:extLst>
              <a:ext uri="{FF2B5EF4-FFF2-40B4-BE49-F238E27FC236}">
                <a16:creationId xmlns:a16="http://schemas.microsoft.com/office/drawing/2014/main" id="{9393EC88-F902-DD8A-8ED2-266A977E94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70082" y="4770657"/>
            <a:ext cx="748094" cy="748094"/>
          </a:xfrm>
          <a:prstGeom prst="rect">
            <a:avLst/>
          </a:prstGeom>
        </p:spPr>
      </p:pic>
      <p:sp>
        <p:nvSpPr>
          <p:cNvPr id="74" name="Oval 73">
            <a:extLst>
              <a:ext uri="{FF2B5EF4-FFF2-40B4-BE49-F238E27FC236}">
                <a16:creationId xmlns:a16="http://schemas.microsoft.com/office/drawing/2014/main" id="{95622F1C-2209-A9C1-DCAA-CB74FB6C09FC}"/>
              </a:ext>
            </a:extLst>
          </p:cNvPr>
          <p:cNvSpPr/>
          <p:nvPr/>
        </p:nvSpPr>
        <p:spPr>
          <a:xfrm>
            <a:off x="8639900" y="4610405"/>
            <a:ext cx="1032407" cy="1032407"/>
          </a:xfrm>
          <a:prstGeom prst="ellipse">
            <a:avLst/>
          </a:prstGeom>
          <a:noFill/>
          <a:ln w="57150">
            <a:solidFill>
              <a:srgbClr val="87AC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Business Growth with solid fill">
            <a:extLst>
              <a:ext uri="{FF2B5EF4-FFF2-40B4-BE49-F238E27FC236}">
                <a16:creationId xmlns:a16="http://schemas.microsoft.com/office/drawing/2014/main" id="{1CC42334-803A-C436-D7B9-B404EC0E62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28985" y="4752561"/>
            <a:ext cx="748094" cy="748094"/>
          </a:xfrm>
          <a:prstGeom prst="rect">
            <a:avLst/>
          </a:prstGeom>
        </p:spPr>
      </p:pic>
      <p:sp>
        <p:nvSpPr>
          <p:cNvPr id="75" name="Oval 74">
            <a:extLst>
              <a:ext uri="{FF2B5EF4-FFF2-40B4-BE49-F238E27FC236}">
                <a16:creationId xmlns:a16="http://schemas.microsoft.com/office/drawing/2014/main" id="{799AA800-26D3-689B-4DF0-23E95934BEE7}"/>
              </a:ext>
            </a:extLst>
          </p:cNvPr>
          <p:cNvSpPr/>
          <p:nvPr/>
        </p:nvSpPr>
        <p:spPr>
          <a:xfrm>
            <a:off x="10434294" y="4610405"/>
            <a:ext cx="1032407" cy="1032407"/>
          </a:xfrm>
          <a:prstGeom prst="ellipse">
            <a:avLst/>
          </a:prstGeom>
          <a:noFill/>
          <a:ln w="57150">
            <a:solidFill>
              <a:srgbClr val="87AC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3E0670E-9FDA-AA19-FDF0-11BBBD70C0A2}"/>
              </a:ext>
            </a:extLst>
          </p:cNvPr>
          <p:cNvSpPr txBox="1"/>
          <p:nvPr/>
        </p:nvSpPr>
        <p:spPr>
          <a:xfrm>
            <a:off x="103695" y="3230920"/>
            <a:ext cx="2943225" cy="1384995"/>
          </a:xfrm>
          <a:prstGeom prst="rect">
            <a:avLst/>
          </a:prstGeom>
          <a:noFill/>
        </p:spPr>
        <p:txBody>
          <a:bodyPr wrap="square">
            <a:spAutoFit/>
          </a:bodyPr>
          <a:lstStyle/>
          <a:p>
            <a:pPr>
              <a:spcAft>
                <a:spcPts val="600"/>
              </a:spcAft>
            </a:pPr>
            <a:r>
              <a:rPr lang="en-US" sz="2800" b="1" i="0" dirty="0">
                <a:solidFill>
                  <a:srgbClr val="608D96"/>
                </a:solidFill>
                <a:effectLst/>
                <a:latin typeface="Raleway" pitchFamily="2" charset="0"/>
              </a:rPr>
              <a:t>Operational Grants for Institutions</a:t>
            </a:r>
            <a:endParaRPr lang="en-US" sz="2800" b="1" dirty="0">
              <a:solidFill>
                <a:srgbClr val="608D96"/>
              </a:solidFill>
              <a:latin typeface="Raleway" pitchFamily="2" charset="0"/>
            </a:endParaRPr>
          </a:p>
        </p:txBody>
      </p:sp>
      <p:sp>
        <p:nvSpPr>
          <p:cNvPr id="9" name="Arrow: Chevron 8">
            <a:extLst>
              <a:ext uri="{FF2B5EF4-FFF2-40B4-BE49-F238E27FC236}">
                <a16:creationId xmlns:a16="http://schemas.microsoft.com/office/drawing/2014/main" id="{52675042-2923-2055-2A04-90C61CB38CF0}"/>
              </a:ext>
            </a:extLst>
          </p:cNvPr>
          <p:cNvSpPr/>
          <p:nvPr/>
        </p:nvSpPr>
        <p:spPr>
          <a:xfrm rot="16200000" flipV="1">
            <a:off x="3665378" y="3422507"/>
            <a:ext cx="3786101" cy="1615676"/>
          </a:xfrm>
          <a:prstGeom prst="chevron">
            <a:avLst>
              <a:gd name="adj" fmla="val 13493"/>
            </a:avLst>
          </a:prstGeom>
          <a:solidFill>
            <a:srgbClr val="CFD5EA"/>
          </a:solidFill>
          <a:ln w="38100">
            <a:solidFill>
              <a:srgbClr val="87AC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a:extLst>
              <a:ext uri="{FF2B5EF4-FFF2-40B4-BE49-F238E27FC236}">
                <a16:creationId xmlns:a16="http://schemas.microsoft.com/office/drawing/2014/main" id="{1C1C033F-1545-95CF-E6D7-CD5D42E66CE5}"/>
              </a:ext>
            </a:extLst>
          </p:cNvPr>
          <p:cNvSpPr txBox="1"/>
          <p:nvPr/>
        </p:nvSpPr>
        <p:spPr>
          <a:xfrm>
            <a:off x="4767777" y="2766883"/>
            <a:ext cx="1586763" cy="1323439"/>
          </a:xfrm>
          <a:prstGeom prst="rect">
            <a:avLst/>
          </a:prstGeom>
          <a:noFill/>
        </p:spPr>
        <p:txBody>
          <a:bodyPr wrap="square">
            <a:spAutoFit/>
          </a:bodyPr>
          <a:lstStyle/>
          <a:p>
            <a:pPr algn="ctr">
              <a:spcAft>
                <a:spcPts val="1800"/>
              </a:spcAft>
            </a:pPr>
            <a:r>
              <a:rPr lang="en-US" sz="2000" dirty="0">
                <a:latin typeface="Raleway"/>
              </a:rPr>
              <a:t>Identify eligible former students</a:t>
            </a:r>
          </a:p>
        </p:txBody>
      </p:sp>
      <p:pic>
        <p:nvPicPr>
          <p:cNvPr id="54" name="Graphic 53" descr="Children outline">
            <a:extLst>
              <a:ext uri="{FF2B5EF4-FFF2-40B4-BE49-F238E27FC236}">
                <a16:creationId xmlns:a16="http://schemas.microsoft.com/office/drawing/2014/main" id="{CACC474F-10DA-030D-91CE-6FFBE9ECCE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22497" y="4752561"/>
            <a:ext cx="748094" cy="748094"/>
          </a:xfrm>
          <a:prstGeom prst="rect">
            <a:avLst/>
          </a:prstGeom>
        </p:spPr>
      </p:pic>
      <p:sp>
        <p:nvSpPr>
          <p:cNvPr id="73" name="Oval 72">
            <a:extLst>
              <a:ext uri="{FF2B5EF4-FFF2-40B4-BE49-F238E27FC236}">
                <a16:creationId xmlns:a16="http://schemas.microsoft.com/office/drawing/2014/main" id="{B829CF63-5FF2-1FBE-C417-472C8292BD65}"/>
              </a:ext>
            </a:extLst>
          </p:cNvPr>
          <p:cNvSpPr/>
          <p:nvPr/>
        </p:nvSpPr>
        <p:spPr>
          <a:xfrm>
            <a:off x="6880341" y="4610405"/>
            <a:ext cx="1032407" cy="1032407"/>
          </a:xfrm>
          <a:prstGeom prst="ellipse">
            <a:avLst/>
          </a:prstGeom>
          <a:noFill/>
          <a:ln w="57150">
            <a:solidFill>
              <a:srgbClr val="87AC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E4C20D10-0974-6D43-90D5-7C96180EA04C}"/>
              </a:ext>
            </a:extLst>
          </p:cNvPr>
          <p:cNvPicPr>
            <a:picLocks noChangeAspect="1"/>
          </p:cNvPicPr>
          <p:nvPr/>
        </p:nvPicPr>
        <p:blipFill>
          <a:blip r:embed="rId11"/>
          <a:srcRect b="29057"/>
          <a:stretch>
            <a:fillRect/>
          </a:stretch>
        </p:blipFill>
        <p:spPr>
          <a:xfrm rot="3721872">
            <a:off x="-1564542" y="2789247"/>
            <a:ext cx="6785436" cy="4813791"/>
          </a:xfrm>
          <a:custGeom>
            <a:avLst/>
            <a:gdLst>
              <a:gd name="connsiteX0" fmla="*/ 0 w 6785436"/>
              <a:gd name="connsiteY0" fmla="*/ 0 h 4813791"/>
              <a:gd name="connsiteX1" fmla="*/ 6785436 w 6785436"/>
              <a:gd name="connsiteY1" fmla="*/ 0 h 4813791"/>
              <a:gd name="connsiteX2" fmla="*/ 6785436 w 6785436"/>
              <a:gd name="connsiteY2" fmla="*/ 1133237 h 4813791"/>
              <a:gd name="connsiteX3" fmla="*/ 6158476 w 6785436"/>
              <a:gd name="connsiteY3" fmla="*/ 800314 h 4813791"/>
              <a:gd name="connsiteX4" fmla="*/ 4027275 w 6785436"/>
              <a:gd name="connsiteY4" fmla="*/ 4813791 h 4813791"/>
              <a:gd name="connsiteX5" fmla="*/ 0 w 6785436"/>
              <a:gd name="connsiteY5" fmla="*/ 2675263 h 481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5436" h="4813791">
                <a:moveTo>
                  <a:pt x="0" y="0"/>
                </a:moveTo>
                <a:lnTo>
                  <a:pt x="6785436" y="0"/>
                </a:lnTo>
                <a:lnTo>
                  <a:pt x="6785436" y="1133237"/>
                </a:lnTo>
                <a:lnTo>
                  <a:pt x="6158476" y="800314"/>
                </a:lnTo>
                <a:lnTo>
                  <a:pt x="4027275" y="4813791"/>
                </a:lnTo>
                <a:lnTo>
                  <a:pt x="0" y="2675263"/>
                </a:lnTo>
                <a:close/>
              </a:path>
            </a:pathLst>
          </a:custGeom>
        </p:spPr>
      </p:pic>
      <p:sp>
        <p:nvSpPr>
          <p:cNvPr id="32" name="Rectangle 31">
            <a:extLst>
              <a:ext uri="{FF2B5EF4-FFF2-40B4-BE49-F238E27FC236}">
                <a16:creationId xmlns:a16="http://schemas.microsoft.com/office/drawing/2014/main" id="{1C9AE235-593E-78C3-122B-DDAD944B5007}"/>
              </a:ext>
            </a:extLst>
          </p:cNvPr>
          <p:cNvSpPr/>
          <p:nvPr/>
        </p:nvSpPr>
        <p:spPr>
          <a:xfrm rot="17145860">
            <a:off x="4150535" y="5583845"/>
            <a:ext cx="147757" cy="889698"/>
          </a:xfrm>
          <a:prstGeom prst="rect">
            <a:avLst/>
          </a:prstGeom>
          <a:solidFill>
            <a:srgbClr val="313C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31" name="Rectangle 30">
            <a:extLst>
              <a:ext uri="{FF2B5EF4-FFF2-40B4-BE49-F238E27FC236}">
                <a16:creationId xmlns:a16="http://schemas.microsoft.com/office/drawing/2014/main" id="{23BC9B25-AE37-BE7E-0169-9E65138571D4}"/>
              </a:ext>
            </a:extLst>
          </p:cNvPr>
          <p:cNvSpPr/>
          <p:nvPr/>
        </p:nvSpPr>
        <p:spPr>
          <a:xfrm>
            <a:off x="2886897" y="2693122"/>
            <a:ext cx="212283" cy="938352"/>
          </a:xfrm>
          <a:prstGeom prst="rect">
            <a:avLst/>
          </a:prstGeom>
          <a:solidFill>
            <a:srgbClr val="313C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23" name="Arrow: Chevron 22">
            <a:extLst>
              <a:ext uri="{FF2B5EF4-FFF2-40B4-BE49-F238E27FC236}">
                <a16:creationId xmlns:a16="http://schemas.microsoft.com/office/drawing/2014/main" id="{1E716489-02B1-7C87-1F65-083B5DBBEFAF}"/>
              </a:ext>
            </a:extLst>
          </p:cNvPr>
          <p:cNvSpPr/>
          <p:nvPr/>
        </p:nvSpPr>
        <p:spPr>
          <a:xfrm rot="16200000" flipV="1">
            <a:off x="1870982" y="3422507"/>
            <a:ext cx="3786101" cy="1615676"/>
          </a:xfrm>
          <a:prstGeom prst="chevron">
            <a:avLst>
              <a:gd name="adj" fmla="val 13493"/>
            </a:avLst>
          </a:prstGeom>
          <a:solidFill>
            <a:srgbClr val="CFD5EA"/>
          </a:solidFill>
          <a:ln w="38100">
            <a:solidFill>
              <a:srgbClr val="87AC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Box 38">
            <a:extLst>
              <a:ext uri="{FF2B5EF4-FFF2-40B4-BE49-F238E27FC236}">
                <a16:creationId xmlns:a16="http://schemas.microsoft.com/office/drawing/2014/main" id="{EE106999-FD08-21E0-1277-376D5DA646C5}"/>
              </a:ext>
            </a:extLst>
          </p:cNvPr>
          <p:cNvSpPr txBox="1"/>
          <p:nvPr/>
        </p:nvSpPr>
        <p:spPr>
          <a:xfrm>
            <a:off x="2999746" y="2766883"/>
            <a:ext cx="1510621" cy="1323439"/>
          </a:xfrm>
          <a:prstGeom prst="rect">
            <a:avLst/>
          </a:prstGeom>
          <a:noFill/>
        </p:spPr>
        <p:txBody>
          <a:bodyPr wrap="square">
            <a:spAutoFit/>
          </a:bodyPr>
          <a:lstStyle/>
          <a:p>
            <a:pPr algn="ctr">
              <a:spcAft>
                <a:spcPts val="1800"/>
              </a:spcAft>
            </a:pPr>
            <a:r>
              <a:rPr lang="en-US" sz="2000" dirty="0">
                <a:latin typeface="Raleway"/>
              </a:rPr>
              <a:t>Update data systems and catalog</a:t>
            </a:r>
          </a:p>
        </p:txBody>
      </p:sp>
      <p:pic>
        <p:nvPicPr>
          <p:cNvPr id="47" name="Graphic 46" descr="Programmer male with solid fill">
            <a:extLst>
              <a:ext uri="{FF2B5EF4-FFF2-40B4-BE49-F238E27FC236}">
                <a16:creationId xmlns:a16="http://schemas.microsoft.com/office/drawing/2014/main" id="{28D35048-5DE2-2629-0605-F686705C6E3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08295" y="4716369"/>
            <a:ext cx="729998" cy="729998"/>
          </a:xfrm>
          <a:prstGeom prst="rect">
            <a:avLst/>
          </a:prstGeom>
        </p:spPr>
      </p:pic>
      <p:sp>
        <p:nvSpPr>
          <p:cNvPr id="71" name="Oval 70">
            <a:extLst>
              <a:ext uri="{FF2B5EF4-FFF2-40B4-BE49-F238E27FC236}">
                <a16:creationId xmlns:a16="http://schemas.microsoft.com/office/drawing/2014/main" id="{083C2BEE-4058-73D4-05D2-78E1C7BCC687}"/>
              </a:ext>
            </a:extLst>
          </p:cNvPr>
          <p:cNvSpPr/>
          <p:nvPr/>
        </p:nvSpPr>
        <p:spPr>
          <a:xfrm>
            <a:off x="3257091" y="4610405"/>
            <a:ext cx="1032407" cy="1032407"/>
          </a:xfrm>
          <a:prstGeom prst="ellipse">
            <a:avLst/>
          </a:prstGeom>
          <a:noFill/>
          <a:ln w="57150">
            <a:solidFill>
              <a:srgbClr val="87AC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Folder Search outline">
            <a:extLst>
              <a:ext uri="{FF2B5EF4-FFF2-40B4-BE49-F238E27FC236}">
                <a16:creationId xmlns:a16="http://schemas.microsoft.com/office/drawing/2014/main" id="{16F6985F-E1AF-EE18-44DC-D73ECF8D070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243099" y="4752561"/>
            <a:ext cx="683641" cy="748094"/>
          </a:xfrm>
          <a:prstGeom prst="rect">
            <a:avLst/>
          </a:prstGeom>
        </p:spPr>
      </p:pic>
      <p:sp>
        <p:nvSpPr>
          <p:cNvPr id="72" name="Oval 71">
            <a:extLst>
              <a:ext uri="{FF2B5EF4-FFF2-40B4-BE49-F238E27FC236}">
                <a16:creationId xmlns:a16="http://schemas.microsoft.com/office/drawing/2014/main" id="{0792BA73-FBF2-15BB-8BEF-3594A2080E07}"/>
              </a:ext>
            </a:extLst>
          </p:cNvPr>
          <p:cNvSpPr/>
          <p:nvPr/>
        </p:nvSpPr>
        <p:spPr>
          <a:xfrm>
            <a:off x="5068716" y="4610405"/>
            <a:ext cx="1032407" cy="1032407"/>
          </a:xfrm>
          <a:prstGeom prst="ellipse">
            <a:avLst/>
          </a:prstGeom>
          <a:noFill/>
          <a:ln w="57150">
            <a:solidFill>
              <a:srgbClr val="87AC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170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422A08-CC69-E241-E71E-1FE79083F13F}"/>
              </a:ext>
            </a:extLst>
          </p:cNvPr>
          <p:cNvSpPr/>
          <p:nvPr/>
        </p:nvSpPr>
        <p:spPr>
          <a:xfrm>
            <a:off x="-2696" y="-368"/>
            <a:ext cx="12192000" cy="6858000"/>
          </a:xfrm>
          <a:prstGeom prst="rect">
            <a:avLst/>
          </a:prstGeom>
          <a:solidFill>
            <a:srgbClr val="313C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dirty="0"/>
          </a:p>
        </p:txBody>
      </p:sp>
      <p:grpSp>
        <p:nvGrpSpPr>
          <p:cNvPr id="2" name="Group 1">
            <a:extLst>
              <a:ext uri="{FF2B5EF4-FFF2-40B4-BE49-F238E27FC236}">
                <a16:creationId xmlns:a16="http://schemas.microsoft.com/office/drawing/2014/main" id="{E6676BC5-33B0-F5E4-B673-F1505FF4D00F}"/>
              </a:ext>
            </a:extLst>
          </p:cNvPr>
          <p:cNvGrpSpPr/>
          <p:nvPr/>
        </p:nvGrpSpPr>
        <p:grpSpPr>
          <a:xfrm>
            <a:off x="176298" y="261988"/>
            <a:ext cx="782267" cy="782267"/>
            <a:chOff x="5921162" y="1376413"/>
            <a:chExt cx="1262980" cy="1262980"/>
          </a:xfrm>
          <a:effectLst>
            <a:outerShdw blurRad="50800" dist="38100" dir="2700000" algn="tl" rotWithShape="0">
              <a:prstClr val="black">
                <a:alpha val="40000"/>
              </a:prstClr>
            </a:outerShdw>
          </a:effectLst>
        </p:grpSpPr>
        <p:grpSp>
          <p:nvGrpSpPr>
            <p:cNvPr id="3" name="Group 2">
              <a:extLst>
                <a:ext uri="{FF2B5EF4-FFF2-40B4-BE49-F238E27FC236}">
                  <a16:creationId xmlns:a16="http://schemas.microsoft.com/office/drawing/2014/main" id="{DBA6E1B4-A0A4-DC63-C634-721C69623BFA}"/>
                </a:ext>
              </a:extLst>
            </p:cNvPr>
            <p:cNvGrpSpPr/>
            <p:nvPr/>
          </p:nvGrpSpPr>
          <p:grpSpPr>
            <a:xfrm>
              <a:off x="5921162" y="1376413"/>
              <a:ext cx="1262980" cy="1262980"/>
              <a:chOff x="6935648" y="2065153"/>
              <a:chExt cx="995348" cy="1034712"/>
            </a:xfrm>
          </p:grpSpPr>
          <p:sp>
            <p:nvSpPr>
              <p:cNvPr id="5" name="Oval 4">
                <a:extLst>
                  <a:ext uri="{FF2B5EF4-FFF2-40B4-BE49-F238E27FC236}">
                    <a16:creationId xmlns:a16="http://schemas.microsoft.com/office/drawing/2014/main" id="{8D689A97-3BE3-5183-2EE9-7BA30EC5C064}"/>
                  </a:ext>
                </a:extLst>
              </p:cNvPr>
              <p:cNvSpPr/>
              <p:nvPr/>
            </p:nvSpPr>
            <p:spPr>
              <a:xfrm>
                <a:off x="6935648" y="2065153"/>
                <a:ext cx="995348" cy="1034712"/>
              </a:xfrm>
              <a:prstGeom prst="ellipse">
                <a:avLst/>
              </a:prstGeom>
              <a:gradFill flip="none" rotWithShape="1">
                <a:gsLst>
                  <a:gs pos="1000">
                    <a:srgbClr val="213033"/>
                  </a:gs>
                  <a:gs pos="53000">
                    <a:srgbClr val="608D96"/>
                  </a:gs>
                  <a:gs pos="97000">
                    <a:srgbClr val="9FBBC1"/>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59D7631-153F-480A-F347-BFB36D4AF90D}"/>
                  </a:ext>
                </a:extLst>
              </p:cNvPr>
              <p:cNvSpPr/>
              <p:nvPr/>
            </p:nvSpPr>
            <p:spPr>
              <a:xfrm>
                <a:off x="7032459" y="2165793"/>
                <a:ext cx="801726" cy="833433"/>
              </a:xfrm>
              <a:prstGeom prst="ellipse">
                <a:avLst/>
              </a:prstGeom>
              <a:solidFill>
                <a:schemeClr val="bg1"/>
              </a:solidFill>
              <a:ln w="3175">
                <a:solidFill>
                  <a:schemeClr val="bg1">
                    <a:lumMod val="85000"/>
                  </a:schemeClr>
                </a:solidFill>
              </a:ln>
              <a:effectLst>
                <a:outerShdw blurRad="50800" dist="254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Graphic 3" descr="Tools outline">
              <a:extLst>
                <a:ext uri="{FF2B5EF4-FFF2-40B4-BE49-F238E27FC236}">
                  <a16:creationId xmlns:a16="http://schemas.microsoft.com/office/drawing/2014/main" id="{B007C1A8-1F03-234A-3293-04BB661E71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75129" y="1622817"/>
              <a:ext cx="768302" cy="768302"/>
            </a:xfrm>
            <a:prstGeom prst="rect">
              <a:avLst/>
            </a:prstGeom>
          </p:spPr>
        </p:pic>
      </p:grpSp>
      <p:sp>
        <p:nvSpPr>
          <p:cNvPr id="7" name="TextBox 6">
            <a:extLst>
              <a:ext uri="{FF2B5EF4-FFF2-40B4-BE49-F238E27FC236}">
                <a16:creationId xmlns:a16="http://schemas.microsoft.com/office/drawing/2014/main" id="{9FB4AA50-6CF2-47A8-32B3-4292B814706A}"/>
              </a:ext>
            </a:extLst>
          </p:cNvPr>
          <p:cNvSpPr txBox="1"/>
          <p:nvPr/>
        </p:nvSpPr>
        <p:spPr>
          <a:xfrm>
            <a:off x="1077752" y="366668"/>
            <a:ext cx="246310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a:solidFill>
                  <a:srgbClr val="BF9000"/>
                </a:solidFill>
              </a:rPr>
              <a:t>Institutional Approval and Implementation</a:t>
            </a:r>
          </a:p>
        </p:txBody>
      </p:sp>
      <p:sp>
        <p:nvSpPr>
          <p:cNvPr id="16" name="TextBox 15">
            <a:extLst>
              <a:ext uri="{FF2B5EF4-FFF2-40B4-BE49-F238E27FC236}">
                <a16:creationId xmlns:a16="http://schemas.microsoft.com/office/drawing/2014/main" id="{2EAD473D-63B0-FD85-4DBB-31E33F8DB898}"/>
              </a:ext>
            </a:extLst>
          </p:cNvPr>
          <p:cNvSpPr txBox="1"/>
          <p:nvPr/>
        </p:nvSpPr>
        <p:spPr>
          <a:xfrm>
            <a:off x="121267" y="2701037"/>
            <a:ext cx="2943225" cy="1815882"/>
          </a:xfrm>
          <a:prstGeom prst="rect">
            <a:avLst/>
          </a:prstGeom>
          <a:noFill/>
          <a:effectLst>
            <a:outerShdw blurRad="50800" dist="38100" dir="2700000" algn="tl" rotWithShape="0">
              <a:prstClr val="black">
                <a:alpha val="40000"/>
              </a:prstClr>
            </a:outerShdw>
          </a:effectLst>
        </p:spPr>
        <p:txBody>
          <a:bodyPr wrap="square">
            <a:spAutoFit/>
          </a:bodyPr>
          <a:lstStyle/>
          <a:p>
            <a:pPr>
              <a:spcAft>
                <a:spcPts val="600"/>
              </a:spcAft>
            </a:pPr>
            <a:r>
              <a:rPr lang="en-US" sz="2800" b="1" i="0" dirty="0">
                <a:solidFill>
                  <a:srgbClr val="608D96"/>
                </a:solidFill>
                <a:effectLst/>
                <a:latin typeface="Raleway" pitchFamily="2" charset="0"/>
              </a:rPr>
              <a:t>Internal Decision and Approval Process</a:t>
            </a:r>
            <a:endParaRPr lang="en-US" sz="2800" b="1" dirty="0">
              <a:solidFill>
                <a:srgbClr val="608D96"/>
              </a:solidFill>
              <a:latin typeface="Raleway" pitchFamily="2" charset="0"/>
            </a:endParaRPr>
          </a:p>
        </p:txBody>
      </p:sp>
      <p:pic>
        <p:nvPicPr>
          <p:cNvPr id="18" name="Graphic 17" descr="Chat outline">
            <a:extLst>
              <a:ext uri="{FF2B5EF4-FFF2-40B4-BE49-F238E27FC236}">
                <a16:creationId xmlns:a16="http://schemas.microsoft.com/office/drawing/2014/main" id="{3384A79F-C99C-0580-62B5-94A5F53F7A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43308" y="2888146"/>
            <a:ext cx="1377391" cy="1377391"/>
          </a:xfrm>
          <a:prstGeom prst="rect">
            <a:avLst/>
          </a:prstGeom>
        </p:spPr>
      </p:pic>
      <p:sp>
        <p:nvSpPr>
          <p:cNvPr id="19" name="TextBox 18">
            <a:extLst>
              <a:ext uri="{FF2B5EF4-FFF2-40B4-BE49-F238E27FC236}">
                <a16:creationId xmlns:a16="http://schemas.microsoft.com/office/drawing/2014/main" id="{F2B8625E-3420-A50A-79A2-6DF96F06B50E}"/>
              </a:ext>
            </a:extLst>
          </p:cNvPr>
          <p:cNvSpPr txBox="1"/>
          <p:nvPr/>
        </p:nvSpPr>
        <p:spPr>
          <a:xfrm>
            <a:off x="3540852" y="1649854"/>
            <a:ext cx="5586658" cy="3754874"/>
          </a:xfrm>
          <a:prstGeom prst="rect">
            <a:avLst/>
          </a:prstGeom>
          <a:noFill/>
        </p:spPr>
        <p:txBody>
          <a:bodyPr wrap="square" rtlCol="0">
            <a:spAutoFit/>
          </a:bodyPr>
          <a:lstStyle/>
          <a:p>
            <a:pPr>
              <a:spcAft>
                <a:spcPts val="3600"/>
              </a:spcAft>
            </a:pPr>
            <a:r>
              <a:rPr lang="en-US" sz="2800" b="1" dirty="0">
                <a:solidFill>
                  <a:schemeClr val="bg1"/>
                </a:solidFill>
                <a:latin typeface="Raleway"/>
              </a:rPr>
              <a:t>Discuss and create institutional plan</a:t>
            </a:r>
            <a:r>
              <a:rPr lang="en-US" sz="2200" b="1" dirty="0">
                <a:solidFill>
                  <a:schemeClr val="bg1"/>
                </a:solidFill>
                <a:latin typeface="Raleway"/>
              </a:rPr>
              <a:t>- </a:t>
            </a:r>
            <a:r>
              <a:rPr lang="en-US" sz="2200" dirty="0">
                <a:solidFill>
                  <a:schemeClr val="bg1"/>
                </a:solidFill>
                <a:latin typeface="Raleway"/>
              </a:rPr>
              <a:t>Provost office, deans and faculty champions</a:t>
            </a:r>
          </a:p>
          <a:p>
            <a:pPr>
              <a:spcAft>
                <a:spcPts val="3600"/>
              </a:spcAft>
            </a:pPr>
            <a:r>
              <a:rPr lang="en-US" sz="2800" b="1" dirty="0">
                <a:solidFill>
                  <a:schemeClr val="bg1"/>
                </a:solidFill>
                <a:latin typeface="Raleway"/>
              </a:rPr>
              <a:t>Build catalog language </a:t>
            </a:r>
          </a:p>
          <a:p>
            <a:pPr>
              <a:spcAft>
                <a:spcPts val="3600"/>
              </a:spcAft>
            </a:pPr>
            <a:r>
              <a:rPr lang="en-US" sz="2800" b="1" dirty="0">
                <a:solidFill>
                  <a:schemeClr val="bg1"/>
                </a:solidFill>
                <a:latin typeface="Raleway"/>
              </a:rPr>
              <a:t>Secure internal approvals –</a:t>
            </a:r>
            <a:r>
              <a:rPr lang="en-US" sz="2200" dirty="0">
                <a:solidFill>
                  <a:schemeClr val="bg1"/>
                </a:solidFill>
                <a:latin typeface="Raleway"/>
              </a:rPr>
              <a:t>curriculum review board, faculty senate, provost, system governing board</a:t>
            </a:r>
          </a:p>
        </p:txBody>
      </p:sp>
      <p:pic>
        <p:nvPicPr>
          <p:cNvPr id="54" name="Picture 53">
            <a:extLst>
              <a:ext uri="{FF2B5EF4-FFF2-40B4-BE49-F238E27FC236}">
                <a16:creationId xmlns:a16="http://schemas.microsoft.com/office/drawing/2014/main" id="{37F63319-BC63-E0BC-1EF5-26408B2BD34A}"/>
              </a:ext>
            </a:extLst>
          </p:cNvPr>
          <p:cNvPicPr>
            <a:picLocks noChangeAspect="1"/>
          </p:cNvPicPr>
          <p:nvPr/>
        </p:nvPicPr>
        <p:blipFill>
          <a:blip r:embed="rId7"/>
          <a:srcRect t="42207" r="63351"/>
          <a:stretch>
            <a:fillRect/>
          </a:stretch>
        </p:blipFill>
        <p:spPr>
          <a:xfrm>
            <a:off x="10633991" y="-18456"/>
            <a:ext cx="1566272" cy="3410591"/>
          </a:xfrm>
          <a:custGeom>
            <a:avLst/>
            <a:gdLst>
              <a:gd name="connsiteX0" fmla="*/ 0 w 1566272"/>
              <a:gd name="connsiteY0" fmla="*/ 0 h 3410591"/>
              <a:gd name="connsiteX1" fmla="*/ 1566272 w 1566272"/>
              <a:gd name="connsiteY1" fmla="*/ 0 h 3410591"/>
              <a:gd name="connsiteX2" fmla="*/ 1566272 w 1566272"/>
              <a:gd name="connsiteY2" fmla="*/ 3410591 h 3410591"/>
              <a:gd name="connsiteX3" fmla="*/ 0 w 1566272"/>
              <a:gd name="connsiteY3" fmla="*/ 3410591 h 3410591"/>
            </a:gdLst>
            <a:ahLst/>
            <a:cxnLst>
              <a:cxn ang="0">
                <a:pos x="connsiteX0" y="connsiteY0"/>
              </a:cxn>
              <a:cxn ang="0">
                <a:pos x="connsiteX1" y="connsiteY1"/>
              </a:cxn>
              <a:cxn ang="0">
                <a:pos x="connsiteX2" y="connsiteY2"/>
              </a:cxn>
              <a:cxn ang="0">
                <a:pos x="connsiteX3" y="connsiteY3"/>
              </a:cxn>
            </a:cxnLst>
            <a:rect l="l" t="t" r="r" b="b"/>
            <a:pathLst>
              <a:path w="1566272" h="3410591">
                <a:moveTo>
                  <a:pt x="0" y="0"/>
                </a:moveTo>
                <a:lnTo>
                  <a:pt x="1566272" y="0"/>
                </a:lnTo>
                <a:lnTo>
                  <a:pt x="1566272" y="3410591"/>
                </a:lnTo>
                <a:lnTo>
                  <a:pt x="0" y="3410591"/>
                </a:lnTo>
                <a:close/>
              </a:path>
            </a:pathLst>
          </a:custGeom>
        </p:spPr>
      </p:pic>
      <p:sp>
        <p:nvSpPr>
          <p:cNvPr id="55" name="Rectangle 54">
            <a:extLst>
              <a:ext uri="{FF2B5EF4-FFF2-40B4-BE49-F238E27FC236}">
                <a16:creationId xmlns:a16="http://schemas.microsoft.com/office/drawing/2014/main" id="{1E1198AF-8A38-F51E-3FD8-E0D069F5D615}"/>
              </a:ext>
            </a:extLst>
          </p:cNvPr>
          <p:cNvSpPr/>
          <p:nvPr/>
        </p:nvSpPr>
        <p:spPr>
          <a:xfrm flipH="1">
            <a:off x="12162508" y="3069393"/>
            <a:ext cx="45719" cy="322742"/>
          </a:xfrm>
          <a:prstGeom prst="rect">
            <a:avLst/>
          </a:prstGeom>
          <a:solidFill>
            <a:srgbClr val="313C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56" name="Rectangle 55">
            <a:extLst>
              <a:ext uri="{FF2B5EF4-FFF2-40B4-BE49-F238E27FC236}">
                <a16:creationId xmlns:a16="http://schemas.microsoft.com/office/drawing/2014/main" id="{462B5022-F784-A1B8-45D4-B4BE208EB2B2}"/>
              </a:ext>
            </a:extLst>
          </p:cNvPr>
          <p:cNvSpPr/>
          <p:nvPr/>
        </p:nvSpPr>
        <p:spPr>
          <a:xfrm rot="16200000">
            <a:off x="10910511" y="-302942"/>
            <a:ext cx="61030" cy="629996"/>
          </a:xfrm>
          <a:prstGeom prst="rect">
            <a:avLst/>
          </a:prstGeom>
          <a:solidFill>
            <a:srgbClr val="313C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Tree>
    <p:extLst>
      <p:ext uri="{BB962C8B-B14F-4D97-AF65-F5344CB8AC3E}">
        <p14:creationId xmlns:p14="http://schemas.microsoft.com/office/powerpoint/2010/main" val="2410315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422A08-CC69-E241-E71E-1FE79083F13F}"/>
              </a:ext>
            </a:extLst>
          </p:cNvPr>
          <p:cNvSpPr/>
          <p:nvPr/>
        </p:nvSpPr>
        <p:spPr>
          <a:xfrm>
            <a:off x="-2696" y="-368"/>
            <a:ext cx="12192000" cy="6858000"/>
          </a:xfrm>
          <a:prstGeom prst="rect">
            <a:avLst/>
          </a:prstGeom>
          <a:solidFill>
            <a:srgbClr val="313C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dirty="0"/>
          </a:p>
        </p:txBody>
      </p:sp>
      <p:grpSp>
        <p:nvGrpSpPr>
          <p:cNvPr id="2" name="Group 1">
            <a:extLst>
              <a:ext uri="{FF2B5EF4-FFF2-40B4-BE49-F238E27FC236}">
                <a16:creationId xmlns:a16="http://schemas.microsoft.com/office/drawing/2014/main" id="{E6676BC5-33B0-F5E4-B673-F1505FF4D00F}"/>
              </a:ext>
            </a:extLst>
          </p:cNvPr>
          <p:cNvGrpSpPr/>
          <p:nvPr/>
        </p:nvGrpSpPr>
        <p:grpSpPr>
          <a:xfrm>
            <a:off x="176298" y="261988"/>
            <a:ext cx="782267" cy="782267"/>
            <a:chOff x="5921162" y="1376413"/>
            <a:chExt cx="1262980" cy="1262980"/>
          </a:xfrm>
          <a:effectLst>
            <a:outerShdw blurRad="50800" dist="38100" dir="2700000" algn="tl" rotWithShape="0">
              <a:prstClr val="black">
                <a:alpha val="40000"/>
              </a:prstClr>
            </a:outerShdw>
          </a:effectLst>
        </p:grpSpPr>
        <p:grpSp>
          <p:nvGrpSpPr>
            <p:cNvPr id="3" name="Group 2">
              <a:extLst>
                <a:ext uri="{FF2B5EF4-FFF2-40B4-BE49-F238E27FC236}">
                  <a16:creationId xmlns:a16="http://schemas.microsoft.com/office/drawing/2014/main" id="{DBA6E1B4-A0A4-DC63-C634-721C69623BFA}"/>
                </a:ext>
              </a:extLst>
            </p:cNvPr>
            <p:cNvGrpSpPr/>
            <p:nvPr/>
          </p:nvGrpSpPr>
          <p:grpSpPr>
            <a:xfrm>
              <a:off x="5921162" y="1376413"/>
              <a:ext cx="1262980" cy="1262980"/>
              <a:chOff x="6935648" y="2065153"/>
              <a:chExt cx="995348" cy="1034712"/>
            </a:xfrm>
          </p:grpSpPr>
          <p:sp>
            <p:nvSpPr>
              <p:cNvPr id="5" name="Oval 4">
                <a:extLst>
                  <a:ext uri="{FF2B5EF4-FFF2-40B4-BE49-F238E27FC236}">
                    <a16:creationId xmlns:a16="http://schemas.microsoft.com/office/drawing/2014/main" id="{8D689A97-3BE3-5183-2EE9-7BA30EC5C064}"/>
                  </a:ext>
                </a:extLst>
              </p:cNvPr>
              <p:cNvSpPr/>
              <p:nvPr/>
            </p:nvSpPr>
            <p:spPr>
              <a:xfrm>
                <a:off x="6935648" y="2065153"/>
                <a:ext cx="995348" cy="1034712"/>
              </a:xfrm>
              <a:prstGeom prst="ellipse">
                <a:avLst/>
              </a:prstGeom>
              <a:gradFill flip="none" rotWithShape="1">
                <a:gsLst>
                  <a:gs pos="1000">
                    <a:srgbClr val="213033"/>
                  </a:gs>
                  <a:gs pos="53000">
                    <a:srgbClr val="608D96"/>
                  </a:gs>
                  <a:gs pos="97000">
                    <a:srgbClr val="9FBBC1"/>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59D7631-153F-480A-F347-BFB36D4AF90D}"/>
                  </a:ext>
                </a:extLst>
              </p:cNvPr>
              <p:cNvSpPr/>
              <p:nvPr/>
            </p:nvSpPr>
            <p:spPr>
              <a:xfrm>
                <a:off x="7032459" y="2165793"/>
                <a:ext cx="801726" cy="833433"/>
              </a:xfrm>
              <a:prstGeom prst="ellipse">
                <a:avLst/>
              </a:prstGeom>
              <a:solidFill>
                <a:schemeClr val="bg1"/>
              </a:solidFill>
              <a:ln w="3175">
                <a:solidFill>
                  <a:schemeClr val="bg1">
                    <a:lumMod val="85000"/>
                  </a:schemeClr>
                </a:solidFill>
              </a:ln>
              <a:effectLst>
                <a:outerShdw blurRad="50800" dist="254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Graphic 3" descr="Tools outline">
              <a:extLst>
                <a:ext uri="{FF2B5EF4-FFF2-40B4-BE49-F238E27FC236}">
                  <a16:creationId xmlns:a16="http://schemas.microsoft.com/office/drawing/2014/main" id="{B007C1A8-1F03-234A-3293-04BB661E71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75129" y="1622817"/>
              <a:ext cx="768302" cy="768302"/>
            </a:xfrm>
            <a:prstGeom prst="rect">
              <a:avLst/>
            </a:prstGeom>
          </p:spPr>
        </p:pic>
      </p:grpSp>
      <p:sp>
        <p:nvSpPr>
          <p:cNvPr id="7" name="TextBox 6">
            <a:extLst>
              <a:ext uri="{FF2B5EF4-FFF2-40B4-BE49-F238E27FC236}">
                <a16:creationId xmlns:a16="http://schemas.microsoft.com/office/drawing/2014/main" id="{9FB4AA50-6CF2-47A8-32B3-4292B814706A}"/>
              </a:ext>
            </a:extLst>
          </p:cNvPr>
          <p:cNvSpPr txBox="1"/>
          <p:nvPr/>
        </p:nvSpPr>
        <p:spPr>
          <a:xfrm>
            <a:off x="1077752" y="366668"/>
            <a:ext cx="246310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a:solidFill>
                  <a:srgbClr val="BF9000"/>
                </a:solidFill>
              </a:rPr>
              <a:t>Institutional Approval and Implementation</a:t>
            </a:r>
          </a:p>
        </p:txBody>
      </p:sp>
      <p:sp>
        <p:nvSpPr>
          <p:cNvPr id="16" name="TextBox 15">
            <a:extLst>
              <a:ext uri="{FF2B5EF4-FFF2-40B4-BE49-F238E27FC236}">
                <a16:creationId xmlns:a16="http://schemas.microsoft.com/office/drawing/2014/main" id="{2EAD473D-63B0-FD85-4DBB-31E33F8DB898}"/>
              </a:ext>
            </a:extLst>
          </p:cNvPr>
          <p:cNvSpPr txBox="1"/>
          <p:nvPr/>
        </p:nvSpPr>
        <p:spPr>
          <a:xfrm>
            <a:off x="121267" y="2701037"/>
            <a:ext cx="2943225" cy="954107"/>
          </a:xfrm>
          <a:prstGeom prst="rect">
            <a:avLst/>
          </a:prstGeom>
          <a:noFill/>
          <a:effectLst>
            <a:outerShdw blurRad="50800" dist="38100" dir="2700000" algn="tl" rotWithShape="0">
              <a:prstClr val="black">
                <a:alpha val="40000"/>
              </a:prstClr>
            </a:outerShdw>
          </a:effectLst>
        </p:spPr>
        <p:txBody>
          <a:bodyPr wrap="square">
            <a:spAutoFit/>
          </a:bodyPr>
          <a:lstStyle/>
          <a:p>
            <a:pPr>
              <a:spcAft>
                <a:spcPts val="600"/>
              </a:spcAft>
            </a:pPr>
            <a:r>
              <a:rPr lang="en-US" sz="2800" b="1" i="0" dirty="0">
                <a:solidFill>
                  <a:srgbClr val="608D96"/>
                </a:solidFill>
                <a:effectLst/>
                <a:latin typeface="Raleway" pitchFamily="2" charset="0"/>
              </a:rPr>
              <a:t>Addressing Concerns</a:t>
            </a:r>
            <a:endParaRPr lang="en-US" sz="2800" b="1" dirty="0">
              <a:solidFill>
                <a:srgbClr val="608D96"/>
              </a:solidFill>
              <a:latin typeface="Raleway" pitchFamily="2" charset="0"/>
            </a:endParaRPr>
          </a:p>
        </p:txBody>
      </p:sp>
      <p:sp>
        <p:nvSpPr>
          <p:cNvPr id="19" name="TextBox 18">
            <a:extLst>
              <a:ext uri="{FF2B5EF4-FFF2-40B4-BE49-F238E27FC236}">
                <a16:creationId xmlns:a16="http://schemas.microsoft.com/office/drawing/2014/main" id="{F2B8625E-3420-A50A-79A2-6DF96F06B50E}"/>
              </a:ext>
            </a:extLst>
          </p:cNvPr>
          <p:cNvSpPr txBox="1"/>
          <p:nvPr/>
        </p:nvSpPr>
        <p:spPr>
          <a:xfrm>
            <a:off x="2893422" y="1281569"/>
            <a:ext cx="8047604" cy="4955203"/>
          </a:xfrm>
          <a:prstGeom prst="rect">
            <a:avLst/>
          </a:prstGeom>
          <a:noFill/>
        </p:spPr>
        <p:txBody>
          <a:bodyPr wrap="square" rtlCol="0">
            <a:spAutoFit/>
          </a:bodyPr>
          <a:lstStyle/>
          <a:p>
            <a:pPr marL="457200" indent="-457200">
              <a:spcAft>
                <a:spcPts val="3600"/>
              </a:spcAft>
              <a:buFont typeface="Arial" panose="020B0604020202020204" pitchFamily="34" charset="0"/>
              <a:buChar char="•"/>
            </a:pPr>
            <a:r>
              <a:rPr lang="en-US" sz="2800" dirty="0">
                <a:solidFill>
                  <a:schemeClr val="bg1"/>
                </a:solidFill>
                <a:latin typeface="Raleway"/>
              </a:rPr>
              <a:t>Resources required and cost to implement?</a:t>
            </a:r>
          </a:p>
          <a:p>
            <a:pPr marL="457200" indent="-457200">
              <a:spcAft>
                <a:spcPts val="3600"/>
              </a:spcAft>
              <a:buFont typeface="Arial" panose="020B0604020202020204" pitchFamily="34" charset="0"/>
              <a:buChar char="•"/>
            </a:pPr>
            <a:r>
              <a:rPr lang="en-US" sz="2800" dirty="0">
                <a:solidFill>
                  <a:schemeClr val="bg1"/>
                </a:solidFill>
                <a:latin typeface="Raleway"/>
              </a:rPr>
              <a:t>CORE without creating 2-yr competition?</a:t>
            </a:r>
          </a:p>
          <a:p>
            <a:pPr marL="457200" indent="-457200">
              <a:spcAft>
                <a:spcPts val="3600"/>
              </a:spcAft>
              <a:buFont typeface="Arial" panose="020B0604020202020204" pitchFamily="34" charset="0"/>
              <a:buChar char="•"/>
            </a:pPr>
            <a:r>
              <a:rPr lang="en-US" sz="2800" dirty="0">
                <a:solidFill>
                  <a:schemeClr val="bg1"/>
                </a:solidFill>
                <a:latin typeface="Raleway"/>
              </a:rPr>
              <a:t>Will award of associate degree after 70cr discourage bachelor’s completion?</a:t>
            </a:r>
          </a:p>
          <a:p>
            <a:pPr marL="457200" indent="-457200">
              <a:spcAft>
                <a:spcPts val="3600"/>
              </a:spcAft>
              <a:buFont typeface="Arial" panose="020B0604020202020204" pitchFamily="34" charset="0"/>
              <a:buChar char="•"/>
            </a:pPr>
            <a:r>
              <a:rPr lang="en-US" sz="2800" dirty="0">
                <a:solidFill>
                  <a:schemeClr val="bg1"/>
                </a:solidFill>
                <a:latin typeface="Raleway"/>
              </a:rPr>
              <a:t>Does this diminish perceived value of baccalaureate degrees?</a:t>
            </a:r>
          </a:p>
          <a:p>
            <a:pPr marL="457200" indent="-457200">
              <a:spcAft>
                <a:spcPts val="3600"/>
              </a:spcAft>
              <a:buFont typeface="Arial" panose="020B0604020202020204" pitchFamily="34" charset="0"/>
              <a:buChar char="•"/>
            </a:pPr>
            <a:r>
              <a:rPr lang="en-US" sz="2800" dirty="0">
                <a:solidFill>
                  <a:schemeClr val="bg1"/>
                </a:solidFill>
                <a:latin typeface="Raleway"/>
              </a:rPr>
              <a:t>Will associate degree benefit the students?</a:t>
            </a:r>
          </a:p>
        </p:txBody>
      </p:sp>
      <p:pic>
        <p:nvPicPr>
          <p:cNvPr id="12" name="Picture 11">
            <a:extLst>
              <a:ext uri="{FF2B5EF4-FFF2-40B4-BE49-F238E27FC236}">
                <a16:creationId xmlns:a16="http://schemas.microsoft.com/office/drawing/2014/main" id="{7E0242F3-8B56-7F3A-397F-B8F080A28B87}"/>
              </a:ext>
            </a:extLst>
          </p:cNvPr>
          <p:cNvPicPr>
            <a:picLocks noChangeAspect="1"/>
          </p:cNvPicPr>
          <p:nvPr/>
        </p:nvPicPr>
        <p:blipFill>
          <a:blip r:embed="rId5"/>
          <a:srcRect t="42207" r="63351"/>
          <a:stretch>
            <a:fillRect/>
          </a:stretch>
        </p:blipFill>
        <p:spPr>
          <a:xfrm>
            <a:off x="10612725" y="13443"/>
            <a:ext cx="1566272" cy="3410591"/>
          </a:xfrm>
          <a:custGeom>
            <a:avLst/>
            <a:gdLst>
              <a:gd name="connsiteX0" fmla="*/ 0 w 1566272"/>
              <a:gd name="connsiteY0" fmla="*/ 0 h 3410591"/>
              <a:gd name="connsiteX1" fmla="*/ 1566272 w 1566272"/>
              <a:gd name="connsiteY1" fmla="*/ 0 h 3410591"/>
              <a:gd name="connsiteX2" fmla="*/ 1566272 w 1566272"/>
              <a:gd name="connsiteY2" fmla="*/ 3410591 h 3410591"/>
              <a:gd name="connsiteX3" fmla="*/ 0 w 1566272"/>
              <a:gd name="connsiteY3" fmla="*/ 3410591 h 3410591"/>
            </a:gdLst>
            <a:ahLst/>
            <a:cxnLst>
              <a:cxn ang="0">
                <a:pos x="connsiteX0" y="connsiteY0"/>
              </a:cxn>
              <a:cxn ang="0">
                <a:pos x="connsiteX1" y="connsiteY1"/>
              </a:cxn>
              <a:cxn ang="0">
                <a:pos x="connsiteX2" y="connsiteY2"/>
              </a:cxn>
              <a:cxn ang="0">
                <a:pos x="connsiteX3" y="connsiteY3"/>
              </a:cxn>
            </a:cxnLst>
            <a:rect l="l" t="t" r="r" b="b"/>
            <a:pathLst>
              <a:path w="1566272" h="3410591">
                <a:moveTo>
                  <a:pt x="0" y="0"/>
                </a:moveTo>
                <a:lnTo>
                  <a:pt x="1566272" y="0"/>
                </a:lnTo>
                <a:lnTo>
                  <a:pt x="1566272" y="3410591"/>
                </a:lnTo>
                <a:lnTo>
                  <a:pt x="0" y="3410591"/>
                </a:lnTo>
                <a:close/>
              </a:path>
            </a:pathLst>
          </a:custGeom>
        </p:spPr>
      </p:pic>
      <p:sp>
        <p:nvSpPr>
          <p:cNvPr id="13" name="Rectangle 12">
            <a:extLst>
              <a:ext uri="{FF2B5EF4-FFF2-40B4-BE49-F238E27FC236}">
                <a16:creationId xmlns:a16="http://schemas.microsoft.com/office/drawing/2014/main" id="{4830E813-8AD7-BD66-230C-F7A3D81D04B9}"/>
              </a:ext>
            </a:extLst>
          </p:cNvPr>
          <p:cNvSpPr/>
          <p:nvPr/>
        </p:nvSpPr>
        <p:spPr>
          <a:xfrm flipH="1">
            <a:off x="12141242" y="3101292"/>
            <a:ext cx="45719" cy="322742"/>
          </a:xfrm>
          <a:prstGeom prst="rect">
            <a:avLst/>
          </a:prstGeom>
          <a:solidFill>
            <a:srgbClr val="313C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14" name="Rectangle 13">
            <a:extLst>
              <a:ext uri="{FF2B5EF4-FFF2-40B4-BE49-F238E27FC236}">
                <a16:creationId xmlns:a16="http://schemas.microsoft.com/office/drawing/2014/main" id="{AC58869A-5AC3-03F4-B46F-8C49214CD350}"/>
              </a:ext>
            </a:extLst>
          </p:cNvPr>
          <p:cNvSpPr/>
          <p:nvPr/>
        </p:nvSpPr>
        <p:spPr>
          <a:xfrm rot="16200000">
            <a:off x="10889245" y="-271043"/>
            <a:ext cx="61030" cy="629996"/>
          </a:xfrm>
          <a:prstGeom prst="rect">
            <a:avLst/>
          </a:prstGeom>
          <a:solidFill>
            <a:srgbClr val="313C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Tree>
    <p:extLst>
      <p:ext uri="{BB962C8B-B14F-4D97-AF65-F5344CB8AC3E}">
        <p14:creationId xmlns:p14="http://schemas.microsoft.com/office/powerpoint/2010/main" val="2750452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422A08-CC69-E241-E71E-1FE79083F13F}"/>
              </a:ext>
            </a:extLst>
          </p:cNvPr>
          <p:cNvSpPr/>
          <p:nvPr/>
        </p:nvSpPr>
        <p:spPr>
          <a:xfrm>
            <a:off x="8263" y="39"/>
            <a:ext cx="12192000" cy="6858000"/>
          </a:xfrm>
          <a:prstGeom prst="rect">
            <a:avLst/>
          </a:prstGeom>
          <a:solidFill>
            <a:srgbClr val="313C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dirty="0"/>
          </a:p>
        </p:txBody>
      </p:sp>
      <p:grpSp>
        <p:nvGrpSpPr>
          <p:cNvPr id="2" name="Group 1">
            <a:extLst>
              <a:ext uri="{FF2B5EF4-FFF2-40B4-BE49-F238E27FC236}">
                <a16:creationId xmlns:a16="http://schemas.microsoft.com/office/drawing/2014/main" id="{E6676BC5-33B0-F5E4-B673-F1505FF4D00F}"/>
              </a:ext>
            </a:extLst>
          </p:cNvPr>
          <p:cNvGrpSpPr/>
          <p:nvPr/>
        </p:nvGrpSpPr>
        <p:grpSpPr>
          <a:xfrm>
            <a:off x="176298" y="261988"/>
            <a:ext cx="782267" cy="782267"/>
            <a:chOff x="5921162" y="1376413"/>
            <a:chExt cx="1262980" cy="1262980"/>
          </a:xfrm>
          <a:effectLst>
            <a:outerShdw blurRad="50800" dist="38100" dir="2700000" algn="tl" rotWithShape="0">
              <a:prstClr val="black">
                <a:alpha val="40000"/>
              </a:prstClr>
            </a:outerShdw>
          </a:effectLst>
        </p:grpSpPr>
        <p:grpSp>
          <p:nvGrpSpPr>
            <p:cNvPr id="3" name="Group 2">
              <a:extLst>
                <a:ext uri="{FF2B5EF4-FFF2-40B4-BE49-F238E27FC236}">
                  <a16:creationId xmlns:a16="http://schemas.microsoft.com/office/drawing/2014/main" id="{DBA6E1B4-A0A4-DC63-C634-721C69623BFA}"/>
                </a:ext>
              </a:extLst>
            </p:cNvPr>
            <p:cNvGrpSpPr/>
            <p:nvPr/>
          </p:nvGrpSpPr>
          <p:grpSpPr>
            <a:xfrm>
              <a:off x="5921162" y="1376413"/>
              <a:ext cx="1262980" cy="1262980"/>
              <a:chOff x="6935648" y="2065153"/>
              <a:chExt cx="995348" cy="1034712"/>
            </a:xfrm>
          </p:grpSpPr>
          <p:sp>
            <p:nvSpPr>
              <p:cNvPr id="5" name="Oval 4">
                <a:extLst>
                  <a:ext uri="{FF2B5EF4-FFF2-40B4-BE49-F238E27FC236}">
                    <a16:creationId xmlns:a16="http://schemas.microsoft.com/office/drawing/2014/main" id="{8D689A97-3BE3-5183-2EE9-7BA30EC5C064}"/>
                  </a:ext>
                </a:extLst>
              </p:cNvPr>
              <p:cNvSpPr/>
              <p:nvPr/>
            </p:nvSpPr>
            <p:spPr>
              <a:xfrm>
                <a:off x="6935648" y="2065153"/>
                <a:ext cx="995348" cy="1034712"/>
              </a:xfrm>
              <a:prstGeom prst="ellipse">
                <a:avLst/>
              </a:prstGeom>
              <a:gradFill flip="none" rotWithShape="1">
                <a:gsLst>
                  <a:gs pos="1000">
                    <a:srgbClr val="213033"/>
                  </a:gs>
                  <a:gs pos="53000">
                    <a:srgbClr val="608D96"/>
                  </a:gs>
                  <a:gs pos="97000">
                    <a:srgbClr val="9FBBC1"/>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59D7631-153F-480A-F347-BFB36D4AF90D}"/>
                  </a:ext>
                </a:extLst>
              </p:cNvPr>
              <p:cNvSpPr/>
              <p:nvPr/>
            </p:nvSpPr>
            <p:spPr>
              <a:xfrm>
                <a:off x="7032459" y="2165793"/>
                <a:ext cx="801726" cy="833433"/>
              </a:xfrm>
              <a:prstGeom prst="ellipse">
                <a:avLst/>
              </a:prstGeom>
              <a:solidFill>
                <a:schemeClr val="bg1"/>
              </a:solidFill>
              <a:ln w="3175">
                <a:solidFill>
                  <a:schemeClr val="bg1">
                    <a:lumMod val="85000"/>
                  </a:schemeClr>
                </a:solidFill>
              </a:ln>
              <a:effectLst>
                <a:outerShdw blurRad="50800" dist="254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Graphic 3" descr="Tools outline">
              <a:extLst>
                <a:ext uri="{FF2B5EF4-FFF2-40B4-BE49-F238E27FC236}">
                  <a16:creationId xmlns:a16="http://schemas.microsoft.com/office/drawing/2014/main" id="{B007C1A8-1F03-234A-3293-04BB661E71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75129" y="1622817"/>
              <a:ext cx="768302" cy="768302"/>
            </a:xfrm>
            <a:prstGeom prst="rect">
              <a:avLst/>
            </a:prstGeom>
          </p:spPr>
        </p:pic>
      </p:grpSp>
      <p:sp>
        <p:nvSpPr>
          <p:cNvPr id="7" name="TextBox 6">
            <a:extLst>
              <a:ext uri="{FF2B5EF4-FFF2-40B4-BE49-F238E27FC236}">
                <a16:creationId xmlns:a16="http://schemas.microsoft.com/office/drawing/2014/main" id="{9FB4AA50-6CF2-47A8-32B3-4292B814706A}"/>
              </a:ext>
            </a:extLst>
          </p:cNvPr>
          <p:cNvSpPr txBox="1"/>
          <p:nvPr/>
        </p:nvSpPr>
        <p:spPr>
          <a:xfrm>
            <a:off x="1077752" y="366668"/>
            <a:ext cx="246310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a:solidFill>
                  <a:srgbClr val="BF9000"/>
                </a:solidFill>
              </a:rPr>
              <a:t>Institutional Approval and Implementation</a:t>
            </a:r>
          </a:p>
        </p:txBody>
      </p:sp>
      <p:sp>
        <p:nvSpPr>
          <p:cNvPr id="19" name="TextBox 18">
            <a:extLst>
              <a:ext uri="{FF2B5EF4-FFF2-40B4-BE49-F238E27FC236}">
                <a16:creationId xmlns:a16="http://schemas.microsoft.com/office/drawing/2014/main" id="{F2B8625E-3420-A50A-79A2-6DF96F06B50E}"/>
              </a:ext>
            </a:extLst>
          </p:cNvPr>
          <p:cNvSpPr txBox="1"/>
          <p:nvPr/>
        </p:nvSpPr>
        <p:spPr>
          <a:xfrm>
            <a:off x="3828441" y="1346820"/>
            <a:ext cx="5681319" cy="4616648"/>
          </a:xfrm>
          <a:prstGeom prst="rect">
            <a:avLst/>
          </a:prstGeom>
          <a:noFill/>
        </p:spPr>
        <p:txBody>
          <a:bodyPr wrap="square" rtlCol="0">
            <a:spAutoFit/>
          </a:bodyPr>
          <a:lstStyle/>
          <a:p>
            <a:pPr>
              <a:spcAft>
                <a:spcPts val="3600"/>
              </a:spcAft>
            </a:pPr>
            <a:r>
              <a:rPr lang="en-US" sz="2800" b="1" dirty="0">
                <a:solidFill>
                  <a:schemeClr val="bg1"/>
                </a:solidFill>
                <a:latin typeface="Raleway"/>
              </a:rPr>
              <a:t>Use of CORE Operational Grant Funds- </a:t>
            </a:r>
            <a:r>
              <a:rPr lang="en-US" sz="2200" dirty="0">
                <a:solidFill>
                  <a:schemeClr val="bg1"/>
                </a:solidFill>
                <a:latin typeface="Raleway"/>
              </a:rPr>
              <a:t>staff time and training, catalog coding, degree audits, diplomas, etc.</a:t>
            </a:r>
          </a:p>
          <a:p>
            <a:pPr>
              <a:spcAft>
                <a:spcPts val="3600"/>
              </a:spcAft>
            </a:pPr>
            <a:r>
              <a:rPr lang="en-US" sz="2800" b="1" dirty="0">
                <a:solidFill>
                  <a:schemeClr val="bg1"/>
                </a:solidFill>
                <a:latin typeface="Raleway"/>
              </a:rPr>
              <a:t>Institutional perspectives on HLC substantive change-</a:t>
            </a:r>
            <a:r>
              <a:rPr lang="en-US" sz="2200" dirty="0">
                <a:solidFill>
                  <a:schemeClr val="bg1"/>
                </a:solidFill>
                <a:latin typeface="Raleway"/>
              </a:rPr>
              <a:t>accelerated and batch process</a:t>
            </a:r>
          </a:p>
          <a:p>
            <a:pPr>
              <a:spcAft>
                <a:spcPts val="3600"/>
              </a:spcAft>
            </a:pPr>
            <a:r>
              <a:rPr lang="en-US" sz="2800" b="1" dirty="0">
                <a:solidFill>
                  <a:schemeClr val="bg1"/>
                </a:solidFill>
                <a:latin typeface="Raleway"/>
              </a:rPr>
              <a:t>Next Steps – </a:t>
            </a:r>
            <a:r>
              <a:rPr lang="en-US" sz="2200" dirty="0">
                <a:solidFill>
                  <a:schemeClr val="bg1"/>
                </a:solidFill>
                <a:latin typeface="Raleway"/>
              </a:rPr>
              <a:t>contact students, CDHE or 3</a:t>
            </a:r>
            <a:r>
              <a:rPr lang="en-US" sz="2200" baseline="30000" dirty="0">
                <a:solidFill>
                  <a:schemeClr val="bg1"/>
                </a:solidFill>
                <a:latin typeface="Raleway"/>
              </a:rPr>
              <a:t>rd</a:t>
            </a:r>
            <a:r>
              <a:rPr lang="en-US" sz="2200" dirty="0">
                <a:solidFill>
                  <a:schemeClr val="bg1"/>
                </a:solidFill>
                <a:latin typeface="Raleway"/>
              </a:rPr>
              <a:t> party roles, capitalize on the Re-Engaged component of CORE, </a:t>
            </a:r>
          </a:p>
        </p:txBody>
      </p:sp>
      <p:pic>
        <p:nvPicPr>
          <p:cNvPr id="54" name="Picture 53">
            <a:extLst>
              <a:ext uri="{FF2B5EF4-FFF2-40B4-BE49-F238E27FC236}">
                <a16:creationId xmlns:a16="http://schemas.microsoft.com/office/drawing/2014/main" id="{37F63319-BC63-E0BC-1EF5-26408B2BD34A}"/>
              </a:ext>
            </a:extLst>
          </p:cNvPr>
          <p:cNvPicPr>
            <a:picLocks noChangeAspect="1"/>
          </p:cNvPicPr>
          <p:nvPr/>
        </p:nvPicPr>
        <p:blipFill>
          <a:blip r:embed="rId5"/>
          <a:srcRect t="42207" r="63351"/>
          <a:stretch>
            <a:fillRect/>
          </a:stretch>
        </p:blipFill>
        <p:spPr>
          <a:xfrm>
            <a:off x="10612725" y="13443"/>
            <a:ext cx="1566272" cy="3410591"/>
          </a:xfrm>
          <a:custGeom>
            <a:avLst/>
            <a:gdLst>
              <a:gd name="connsiteX0" fmla="*/ 0 w 1566272"/>
              <a:gd name="connsiteY0" fmla="*/ 0 h 3410591"/>
              <a:gd name="connsiteX1" fmla="*/ 1566272 w 1566272"/>
              <a:gd name="connsiteY1" fmla="*/ 0 h 3410591"/>
              <a:gd name="connsiteX2" fmla="*/ 1566272 w 1566272"/>
              <a:gd name="connsiteY2" fmla="*/ 3410591 h 3410591"/>
              <a:gd name="connsiteX3" fmla="*/ 0 w 1566272"/>
              <a:gd name="connsiteY3" fmla="*/ 3410591 h 3410591"/>
            </a:gdLst>
            <a:ahLst/>
            <a:cxnLst>
              <a:cxn ang="0">
                <a:pos x="connsiteX0" y="connsiteY0"/>
              </a:cxn>
              <a:cxn ang="0">
                <a:pos x="connsiteX1" y="connsiteY1"/>
              </a:cxn>
              <a:cxn ang="0">
                <a:pos x="connsiteX2" y="connsiteY2"/>
              </a:cxn>
              <a:cxn ang="0">
                <a:pos x="connsiteX3" y="connsiteY3"/>
              </a:cxn>
            </a:cxnLst>
            <a:rect l="l" t="t" r="r" b="b"/>
            <a:pathLst>
              <a:path w="1566272" h="3410591">
                <a:moveTo>
                  <a:pt x="0" y="0"/>
                </a:moveTo>
                <a:lnTo>
                  <a:pt x="1566272" y="0"/>
                </a:lnTo>
                <a:lnTo>
                  <a:pt x="1566272" y="3410591"/>
                </a:lnTo>
                <a:lnTo>
                  <a:pt x="0" y="3410591"/>
                </a:lnTo>
                <a:close/>
              </a:path>
            </a:pathLst>
          </a:custGeom>
        </p:spPr>
      </p:pic>
      <p:sp>
        <p:nvSpPr>
          <p:cNvPr id="55" name="Rectangle 54">
            <a:extLst>
              <a:ext uri="{FF2B5EF4-FFF2-40B4-BE49-F238E27FC236}">
                <a16:creationId xmlns:a16="http://schemas.microsoft.com/office/drawing/2014/main" id="{1E1198AF-8A38-F51E-3FD8-E0D069F5D615}"/>
              </a:ext>
            </a:extLst>
          </p:cNvPr>
          <p:cNvSpPr/>
          <p:nvPr/>
        </p:nvSpPr>
        <p:spPr>
          <a:xfrm flipH="1">
            <a:off x="12141242" y="3101292"/>
            <a:ext cx="45719" cy="322742"/>
          </a:xfrm>
          <a:prstGeom prst="rect">
            <a:avLst/>
          </a:prstGeom>
          <a:solidFill>
            <a:srgbClr val="313C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56" name="Rectangle 55">
            <a:extLst>
              <a:ext uri="{FF2B5EF4-FFF2-40B4-BE49-F238E27FC236}">
                <a16:creationId xmlns:a16="http://schemas.microsoft.com/office/drawing/2014/main" id="{462B5022-F784-A1B8-45D4-B4BE208EB2B2}"/>
              </a:ext>
            </a:extLst>
          </p:cNvPr>
          <p:cNvSpPr/>
          <p:nvPr/>
        </p:nvSpPr>
        <p:spPr>
          <a:xfrm rot="16200000">
            <a:off x="10889245" y="-271043"/>
            <a:ext cx="61030" cy="629996"/>
          </a:xfrm>
          <a:prstGeom prst="rect">
            <a:avLst/>
          </a:prstGeom>
          <a:solidFill>
            <a:srgbClr val="313C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9" name="TextBox 8">
            <a:extLst>
              <a:ext uri="{FF2B5EF4-FFF2-40B4-BE49-F238E27FC236}">
                <a16:creationId xmlns:a16="http://schemas.microsoft.com/office/drawing/2014/main" id="{5024448E-27C7-BBC7-30EE-3065E3343030}"/>
              </a:ext>
            </a:extLst>
          </p:cNvPr>
          <p:cNvSpPr txBox="1"/>
          <p:nvPr/>
        </p:nvSpPr>
        <p:spPr>
          <a:xfrm>
            <a:off x="121267" y="2701037"/>
            <a:ext cx="2943225" cy="954107"/>
          </a:xfrm>
          <a:prstGeom prst="rect">
            <a:avLst/>
          </a:prstGeom>
          <a:noFill/>
          <a:effectLst>
            <a:outerShdw blurRad="50800" dist="38100" dir="2700000" algn="tl" rotWithShape="0">
              <a:prstClr val="black">
                <a:alpha val="40000"/>
              </a:prstClr>
            </a:outerShdw>
          </a:effectLst>
        </p:spPr>
        <p:txBody>
          <a:bodyPr wrap="square">
            <a:spAutoFit/>
          </a:bodyPr>
          <a:lstStyle/>
          <a:p>
            <a:pPr>
              <a:spcAft>
                <a:spcPts val="600"/>
              </a:spcAft>
            </a:pPr>
            <a:r>
              <a:rPr lang="en-US" sz="2800" b="1" i="0" dirty="0">
                <a:solidFill>
                  <a:srgbClr val="608D96"/>
                </a:solidFill>
                <a:effectLst/>
                <a:latin typeface="Raleway" pitchFamily="2" charset="0"/>
              </a:rPr>
              <a:t>Perspectives and Next Steps</a:t>
            </a:r>
            <a:endParaRPr lang="en-US" sz="2800" b="1" dirty="0">
              <a:solidFill>
                <a:srgbClr val="608D96"/>
              </a:solidFill>
              <a:latin typeface="Raleway" pitchFamily="2" charset="0"/>
            </a:endParaRPr>
          </a:p>
        </p:txBody>
      </p:sp>
    </p:spTree>
    <p:extLst>
      <p:ext uri="{BB962C8B-B14F-4D97-AF65-F5344CB8AC3E}">
        <p14:creationId xmlns:p14="http://schemas.microsoft.com/office/powerpoint/2010/main" val="1845851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749CA0-13AB-A962-1491-186E962ED518}"/>
              </a:ext>
            </a:extLst>
          </p:cNvPr>
          <p:cNvSpPr/>
          <p:nvPr/>
        </p:nvSpPr>
        <p:spPr>
          <a:xfrm>
            <a:off x="-2696" y="-368"/>
            <a:ext cx="12192000" cy="6858000"/>
          </a:xfrm>
          <a:prstGeom prst="rect">
            <a:avLst/>
          </a:prstGeom>
          <a:solidFill>
            <a:srgbClr val="313C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dirty="0"/>
          </a:p>
        </p:txBody>
      </p:sp>
      <p:grpSp>
        <p:nvGrpSpPr>
          <p:cNvPr id="11" name="Group 10">
            <a:extLst>
              <a:ext uri="{FF2B5EF4-FFF2-40B4-BE49-F238E27FC236}">
                <a16:creationId xmlns:a16="http://schemas.microsoft.com/office/drawing/2014/main" id="{255E24A5-85DF-DB92-2125-932AFAAC9806}"/>
              </a:ext>
            </a:extLst>
          </p:cNvPr>
          <p:cNvGrpSpPr/>
          <p:nvPr/>
        </p:nvGrpSpPr>
        <p:grpSpPr>
          <a:xfrm>
            <a:off x="176298" y="261988"/>
            <a:ext cx="895981" cy="895981"/>
            <a:chOff x="5921162" y="1376413"/>
            <a:chExt cx="1262980" cy="1262980"/>
          </a:xfrm>
        </p:grpSpPr>
        <p:grpSp>
          <p:nvGrpSpPr>
            <p:cNvPr id="14" name="Group 13">
              <a:extLst>
                <a:ext uri="{FF2B5EF4-FFF2-40B4-BE49-F238E27FC236}">
                  <a16:creationId xmlns:a16="http://schemas.microsoft.com/office/drawing/2014/main" id="{DB165F15-2078-C2E8-2E4D-89E9EA85FFB8}"/>
                </a:ext>
              </a:extLst>
            </p:cNvPr>
            <p:cNvGrpSpPr/>
            <p:nvPr/>
          </p:nvGrpSpPr>
          <p:grpSpPr>
            <a:xfrm>
              <a:off x="5921162" y="1376413"/>
              <a:ext cx="1262980" cy="1262980"/>
              <a:chOff x="6935648" y="2065153"/>
              <a:chExt cx="995348" cy="1034712"/>
            </a:xfrm>
          </p:grpSpPr>
          <p:sp>
            <p:nvSpPr>
              <p:cNvPr id="16" name="Oval 15">
                <a:extLst>
                  <a:ext uri="{FF2B5EF4-FFF2-40B4-BE49-F238E27FC236}">
                    <a16:creationId xmlns:a16="http://schemas.microsoft.com/office/drawing/2014/main" id="{CB620A40-DEAB-30B4-5208-20F3EADA342C}"/>
                  </a:ext>
                </a:extLst>
              </p:cNvPr>
              <p:cNvSpPr/>
              <p:nvPr/>
            </p:nvSpPr>
            <p:spPr>
              <a:xfrm>
                <a:off x="6935648" y="2065153"/>
                <a:ext cx="995348" cy="1034712"/>
              </a:xfrm>
              <a:prstGeom prst="ellipse">
                <a:avLst/>
              </a:prstGeom>
              <a:gradFill flip="none" rotWithShape="1">
                <a:gsLst>
                  <a:gs pos="1000">
                    <a:srgbClr val="213033"/>
                  </a:gs>
                  <a:gs pos="53000">
                    <a:srgbClr val="608D96"/>
                  </a:gs>
                  <a:gs pos="97000">
                    <a:srgbClr val="9FBBC1"/>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8D44217-F365-C6BC-A1B0-8ECA0A1E5935}"/>
                  </a:ext>
                </a:extLst>
              </p:cNvPr>
              <p:cNvSpPr/>
              <p:nvPr/>
            </p:nvSpPr>
            <p:spPr>
              <a:xfrm>
                <a:off x="7032459" y="2165793"/>
                <a:ext cx="801726" cy="833433"/>
              </a:xfrm>
              <a:prstGeom prst="ellipse">
                <a:avLst/>
              </a:prstGeom>
              <a:solidFill>
                <a:schemeClr val="bg1"/>
              </a:solidFill>
              <a:ln w="3175">
                <a:solidFill>
                  <a:schemeClr val="bg1">
                    <a:lumMod val="85000"/>
                  </a:schemeClr>
                </a:solidFill>
              </a:ln>
              <a:effectLst>
                <a:outerShdw blurRad="50800" dist="254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Tools outline">
              <a:extLst>
                <a:ext uri="{FF2B5EF4-FFF2-40B4-BE49-F238E27FC236}">
                  <a16:creationId xmlns:a16="http://schemas.microsoft.com/office/drawing/2014/main" id="{3D29B1F1-3B25-9B43-1674-74650A69EC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75129" y="1622817"/>
              <a:ext cx="768302" cy="768302"/>
            </a:xfrm>
            <a:prstGeom prst="rect">
              <a:avLst/>
            </a:prstGeom>
          </p:spPr>
        </p:pic>
      </p:grpSp>
      <p:sp>
        <p:nvSpPr>
          <p:cNvPr id="18" name="TextBox 17">
            <a:extLst>
              <a:ext uri="{FF2B5EF4-FFF2-40B4-BE49-F238E27FC236}">
                <a16:creationId xmlns:a16="http://schemas.microsoft.com/office/drawing/2014/main" id="{6462A1A3-FEE1-A941-83D0-46A54B0FF75E}"/>
              </a:ext>
            </a:extLst>
          </p:cNvPr>
          <p:cNvSpPr txBox="1"/>
          <p:nvPr/>
        </p:nvSpPr>
        <p:spPr>
          <a:xfrm>
            <a:off x="1077752" y="366668"/>
            <a:ext cx="2463100" cy="646331"/>
          </a:xfrm>
          <a:prstGeom prst="rect">
            <a:avLst/>
          </a:prstGeom>
          <a:noFill/>
        </p:spPr>
        <p:txBody>
          <a:bodyPr wrap="square" rtlCol="0">
            <a:spAutoFit/>
          </a:bodyPr>
          <a:lstStyle/>
          <a:p>
            <a:r>
              <a:rPr lang="en-US" dirty="0">
                <a:solidFill>
                  <a:srgbClr val="608D96"/>
                </a:solidFill>
              </a:rPr>
              <a:t>Implementation Working Group </a:t>
            </a:r>
          </a:p>
        </p:txBody>
      </p:sp>
      <p:sp>
        <p:nvSpPr>
          <p:cNvPr id="19" name="TextBox 18">
            <a:extLst>
              <a:ext uri="{FF2B5EF4-FFF2-40B4-BE49-F238E27FC236}">
                <a16:creationId xmlns:a16="http://schemas.microsoft.com/office/drawing/2014/main" id="{23E0670E-9FDA-AA19-FDF0-11BBBD70C0A2}"/>
              </a:ext>
            </a:extLst>
          </p:cNvPr>
          <p:cNvSpPr txBox="1"/>
          <p:nvPr/>
        </p:nvSpPr>
        <p:spPr>
          <a:xfrm>
            <a:off x="66675" y="2855680"/>
            <a:ext cx="2943225" cy="954107"/>
          </a:xfrm>
          <a:prstGeom prst="rect">
            <a:avLst/>
          </a:prstGeom>
          <a:noFill/>
        </p:spPr>
        <p:txBody>
          <a:bodyPr wrap="square">
            <a:spAutoFit/>
          </a:bodyPr>
          <a:lstStyle/>
          <a:p>
            <a:pPr>
              <a:spcAft>
                <a:spcPts val="600"/>
              </a:spcAft>
            </a:pPr>
            <a:r>
              <a:rPr lang="en-US" sz="2800" b="1" i="0" dirty="0">
                <a:solidFill>
                  <a:srgbClr val="608D96"/>
                </a:solidFill>
                <a:effectLst/>
                <a:latin typeface="Raleway" pitchFamily="2" charset="0"/>
              </a:rPr>
              <a:t>Accreditation </a:t>
            </a:r>
            <a:r>
              <a:rPr lang="en-US" sz="2800" b="1" i="0" dirty="0">
                <a:solidFill>
                  <a:srgbClr val="608D96"/>
                </a:solidFill>
                <a:effectLst/>
              </a:rPr>
              <a:t>&amp;</a:t>
            </a:r>
            <a:r>
              <a:rPr lang="en-US" sz="2800" b="1" i="0" dirty="0">
                <a:solidFill>
                  <a:srgbClr val="608D96"/>
                </a:solidFill>
                <a:effectLst/>
                <a:latin typeface="Raleway" pitchFamily="2" charset="0"/>
              </a:rPr>
              <a:t> Authorization</a:t>
            </a:r>
            <a:endParaRPr lang="en-US" sz="2800" b="1" dirty="0">
              <a:solidFill>
                <a:srgbClr val="608D96"/>
              </a:solidFill>
              <a:latin typeface="Raleway" pitchFamily="2" charset="0"/>
            </a:endParaRPr>
          </a:p>
        </p:txBody>
      </p:sp>
      <p:sp>
        <p:nvSpPr>
          <p:cNvPr id="24" name="TextBox 23">
            <a:extLst>
              <a:ext uri="{FF2B5EF4-FFF2-40B4-BE49-F238E27FC236}">
                <a16:creationId xmlns:a16="http://schemas.microsoft.com/office/drawing/2014/main" id="{142546D6-B73A-69DC-61E7-EE4FCB484D40}"/>
              </a:ext>
            </a:extLst>
          </p:cNvPr>
          <p:cNvSpPr txBox="1"/>
          <p:nvPr/>
        </p:nvSpPr>
        <p:spPr>
          <a:xfrm>
            <a:off x="3938416" y="295969"/>
            <a:ext cx="7975336" cy="1077218"/>
          </a:xfrm>
          <a:prstGeom prst="rect">
            <a:avLst/>
          </a:prstGeom>
          <a:noFill/>
          <a:effectLst>
            <a:outerShdw dist="25400" dir="2700000" algn="tl" rotWithShape="0">
              <a:schemeClr val="tx1">
                <a:alpha val="90000"/>
              </a:schemeClr>
            </a:outerShdw>
          </a:effectLst>
        </p:spPr>
        <p:txBody>
          <a:bodyPr wrap="square" rtlCol="0">
            <a:spAutoFit/>
          </a:bodyPr>
          <a:lstStyle/>
          <a:p>
            <a:r>
              <a:rPr lang="en-US" sz="3600" b="1" dirty="0">
                <a:solidFill>
                  <a:srgbClr val="E3E7ED"/>
                </a:solidFill>
                <a:latin typeface="Raleway"/>
              </a:rPr>
              <a:t>The Higher Learning Commission</a:t>
            </a:r>
          </a:p>
          <a:p>
            <a:r>
              <a:rPr lang="en-US" sz="2800" dirty="0">
                <a:solidFill>
                  <a:srgbClr val="E3E7ED"/>
                </a:solidFill>
                <a:latin typeface="Raleway"/>
              </a:rPr>
              <a:t>Innovation and Partnership</a:t>
            </a:r>
            <a:endParaRPr lang="en-US" sz="2800" dirty="0">
              <a:solidFill>
                <a:srgbClr val="FF0000"/>
              </a:solidFill>
              <a:latin typeface="Raleway"/>
            </a:endParaRPr>
          </a:p>
        </p:txBody>
      </p:sp>
      <p:sp>
        <p:nvSpPr>
          <p:cNvPr id="27" name="Rectangle: Rounded Corners 26">
            <a:extLst>
              <a:ext uri="{FF2B5EF4-FFF2-40B4-BE49-F238E27FC236}">
                <a16:creationId xmlns:a16="http://schemas.microsoft.com/office/drawing/2014/main" id="{D3DEBF33-3D02-1F93-DB39-782DC7BB8F35}"/>
              </a:ext>
            </a:extLst>
          </p:cNvPr>
          <p:cNvSpPr/>
          <p:nvPr/>
        </p:nvSpPr>
        <p:spPr>
          <a:xfrm>
            <a:off x="3992998" y="1575084"/>
            <a:ext cx="5901528" cy="1487039"/>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6" name="Rectangle: Rounded Corners 35">
            <a:extLst>
              <a:ext uri="{FF2B5EF4-FFF2-40B4-BE49-F238E27FC236}">
                <a16:creationId xmlns:a16="http://schemas.microsoft.com/office/drawing/2014/main" id="{A556FA3C-64A1-CAFD-3306-AD6E30244042}"/>
              </a:ext>
            </a:extLst>
          </p:cNvPr>
          <p:cNvSpPr/>
          <p:nvPr/>
        </p:nvSpPr>
        <p:spPr>
          <a:xfrm>
            <a:off x="3992998" y="3245807"/>
            <a:ext cx="5901528" cy="1487039"/>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7" name="Rectangle: Rounded Corners 36">
            <a:extLst>
              <a:ext uri="{FF2B5EF4-FFF2-40B4-BE49-F238E27FC236}">
                <a16:creationId xmlns:a16="http://schemas.microsoft.com/office/drawing/2014/main" id="{59D21F70-21AC-25AB-6F92-744D58CE48DB}"/>
              </a:ext>
            </a:extLst>
          </p:cNvPr>
          <p:cNvSpPr/>
          <p:nvPr/>
        </p:nvSpPr>
        <p:spPr>
          <a:xfrm>
            <a:off x="3992998" y="4916530"/>
            <a:ext cx="5901528" cy="1487039"/>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4" name="Rectangle 33" descr="Diploma">
            <a:extLst>
              <a:ext uri="{FF2B5EF4-FFF2-40B4-BE49-F238E27FC236}">
                <a16:creationId xmlns:a16="http://schemas.microsoft.com/office/drawing/2014/main" id="{D1F3B12A-A767-B0B8-F6D9-30E4018C2536}"/>
              </a:ext>
            </a:extLst>
          </p:cNvPr>
          <p:cNvSpPr/>
          <p:nvPr/>
        </p:nvSpPr>
        <p:spPr>
          <a:xfrm>
            <a:off x="4372265" y="5155038"/>
            <a:ext cx="1010022" cy="1010022"/>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5" name="Freeform: Shape 34">
            <a:extLst>
              <a:ext uri="{FF2B5EF4-FFF2-40B4-BE49-F238E27FC236}">
                <a16:creationId xmlns:a16="http://schemas.microsoft.com/office/drawing/2014/main" id="{5EFC2CF5-13A7-D5AE-4846-419554A78596}"/>
              </a:ext>
            </a:extLst>
          </p:cNvPr>
          <p:cNvSpPr/>
          <p:nvPr/>
        </p:nvSpPr>
        <p:spPr>
          <a:xfrm>
            <a:off x="5962569" y="5077416"/>
            <a:ext cx="3453507" cy="1165267"/>
          </a:xfrm>
          <a:custGeom>
            <a:avLst/>
            <a:gdLst>
              <a:gd name="connsiteX0" fmla="*/ 0 w 4260872"/>
              <a:gd name="connsiteY0" fmla="*/ 0 h 1165267"/>
              <a:gd name="connsiteX1" fmla="*/ 4260872 w 4260872"/>
              <a:gd name="connsiteY1" fmla="*/ 0 h 1165267"/>
              <a:gd name="connsiteX2" fmla="*/ 4260872 w 4260872"/>
              <a:gd name="connsiteY2" fmla="*/ 1165267 h 1165267"/>
              <a:gd name="connsiteX3" fmla="*/ 0 w 4260872"/>
              <a:gd name="connsiteY3" fmla="*/ 1165267 h 1165267"/>
              <a:gd name="connsiteX4" fmla="*/ 0 w 4260872"/>
              <a:gd name="connsiteY4" fmla="*/ 0 h 1165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0872" h="1165267">
                <a:moveTo>
                  <a:pt x="0" y="0"/>
                </a:moveTo>
                <a:lnTo>
                  <a:pt x="4260872" y="0"/>
                </a:lnTo>
                <a:lnTo>
                  <a:pt x="4260872" y="1165267"/>
                </a:lnTo>
                <a:lnTo>
                  <a:pt x="0" y="11652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324" tIns="123324" rIns="123324" bIns="123324" numCol="1" spcCol="1270" anchor="ctr" anchorCtr="0">
            <a:noAutofit/>
          </a:bodyPr>
          <a:lstStyle/>
          <a:p>
            <a:pPr marL="0" lvl="0" indent="0" algn="l" defTabSz="1111250">
              <a:lnSpc>
                <a:spcPct val="100000"/>
              </a:lnSpc>
              <a:spcBef>
                <a:spcPct val="0"/>
              </a:spcBef>
              <a:spcAft>
                <a:spcPct val="35000"/>
              </a:spcAft>
              <a:buNone/>
            </a:pPr>
            <a:r>
              <a:rPr lang="en-US" sz="2600" kern="1200" dirty="0"/>
              <a:t>Accelerated </a:t>
            </a:r>
            <a:r>
              <a:rPr lang="en-US" sz="2600" dirty="0"/>
              <a:t>P</a:t>
            </a:r>
            <a:r>
              <a:rPr lang="en-US" sz="2600" kern="1200" dirty="0"/>
              <a:t>rocess for Initial Accreditation</a:t>
            </a:r>
          </a:p>
        </p:txBody>
      </p:sp>
      <p:sp>
        <p:nvSpPr>
          <p:cNvPr id="29" name="Freeform: Shape 28">
            <a:extLst>
              <a:ext uri="{FF2B5EF4-FFF2-40B4-BE49-F238E27FC236}">
                <a16:creationId xmlns:a16="http://schemas.microsoft.com/office/drawing/2014/main" id="{3ACBA534-4BB9-5B20-4F9D-47925D785CF6}"/>
              </a:ext>
            </a:extLst>
          </p:cNvPr>
          <p:cNvSpPr/>
          <p:nvPr/>
        </p:nvSpPr>
        <p:spPr>
          <a:xfrm>
            <a:off x="5962571" y="1735970"/>
            <a:ext cx="3453506" cy="1165267"/>
          </a:xfrm>
          <a:custGeom>
            <a:avLst/>
            <a:gdLst>
              <a:gd name="connsiteX0" fmla="*/ 0 w 4260872"/>
              <a:gd name="connsiteY0" fmla="*/ 0 h 1165267"/>
              <a:gd name="connsiteX1" fmla="*/ 4260872 w 4260872"/>
              <a:gd name="connsiteY1" fmla="*/ 0 h 1165267"/>
              <a:gd name="connsiteX2" fmla="*/ 4260872 w 4260872"/>
              <a:gd name="connsiteY2" fmla="*/ 1165267 h 1165267"/>
              <a:gd name="connsiteX3" fmla="*/ 0 w 4260872"/>
              <a:gd name="connsiteY3" fmla="*/ 1165267 h 1165267"/>
              <a:gd name="connsiteX4" fmla="*/ 0 w 4260872"/>
              <a:gd name="connsiteY4" fmla="*/ 0 h 1165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0872" h="1165267">
                <a:moveTo>
                  <a:pt x="0" y="0"/>
                </a:moveTo>
                <a:lnTo>
                  <a:pt x="4260872" y="0"/>
                </a:lnTo>
                <a:lnTo>
                  <a:pt x="4260872" y="1165267"/>
                </a:lnTo>
                <a:lnTo>
                  <a:pt x="0" y="11652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324" tIns="123324" rIns="123324" bIns="123324" numCol="1" spcCol="1270" anchor="ctr" anchorCtr="0">
            <a:noAutofit/>
          </a:bodyPr>
          <a:lstStyle/>
          <a:p>
            <a:pPr marL="0" lvl="0" indent="0" algn="l" defTabSz="1111250">
              <a:lnSpc>
                <a:spcPct val="100000"/>
              </a:lnSpc>
              <a:spcBef>
                <a:spcPct val="0"/>
              </a:spcBef>
              <a:spcAft>
                <a:spcPct val="35000"/>
              </a:spcAft>
              <a:buNone/>
            </a:pPr>
            <a:r>
              <a:rPr lang="en-US" sz="2600" kern="1200" dirty="0"/>
              <a:t>Coordination and standardization across multiple institutions</a:t>
            </a:r>
          </a:p>
        </p:txBody>
      </p:sp>
      <p:sp>
        <p:nvSpPr>
          <p:cNvPr id="32" name="Freeform: Shape 31">
            <a:extLst>
              <a:ext uri="{FF2B5EF4-FFF2-40B4-BE49-F238E27FC236}">
                <a16:creationId xmlns:a16="http://schemas.microsoft.com/office/drawing/2014/main" id="{86311E50-9479-14F9-7A09-A6C4AAF0AE47}"/>
              </a:ext>
            </a:extLst>
          </p:cNvPr>
          <p:cNvSpPr/>
          <p:nvPr/>
        </p:nvSpPr>
        <p:spPr>
          <a:xfrm>
            <a:off x="5962570" y="3401829"/>
            <a:ext cx="3433255" cy="1165267"/>
          </a:xfrm>
          <a:custGeom>
            <a:avLst/>
            <a:gdLst>
              <a:gd name="connsiteX0" fmla="*/ 0 w 4260872"/>
              <a:gd name="connsiteY0" fmla="*/ 0 h 1165267"/>
              <a:gd name="connsiteX1" fmla="*/ 4260872 w 4260872"/>
              <a:gd name="connsiteY1" fmla="*/ 0 h 1165267"/>
              <a:gd name="connsiteX2" fmla="*/ 4260872 w 4260872"/>
              <a:gd name="connsiteY2" fmla="*/ 1165267 h 1165267"/>
              <a:gd name="connsiteX3" fmla="*/ 0 w 4260872"/>
              <a:gd name="connsiteY3" fmla="*/ 1165267 h 1165267"/>
              <a:gd name="connsiteX4" fmla="*/ 0 w 4260872"/>
              <a:gd name="connsiteY4" fmla="*/ 0 h 1165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0872" h="1165267">
                <a:moveTo>
                  <a:pt x="0" y="0"/>
                </a:moveTo>
                <a:lnTo>
                  <a:pt x="4260872" y="0"/>
                </a:lnTo>
                <a:lnTo>
                  <a:pt x="4260872" y="1165267"/>
                </a:lnTo>
                <a:lnTo>
                  <a:pt x="0" y="11652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324" tIns="123324" rIns="123324" bIns="123324" numCol="1" spcCol="1270" anchor="ctr" anchorCtr="0">
            <a:noAutofit/>
          </a:bodyPr>
          <a:lstStyle/>
          <a:p>
            <a:pPr marL="0" lvl="0" indent="0" algn="l" defTabSz="1111250">
              <a:lnSpc>
                <a:spcPct val="100000"/>
              </a:lnSpc>
              <a:spcBef>
                <a:spcPct val="0"/>
              </a:spcBef>
              <a:spcAft>
                <a:spcPct val="35000"/>
              </a:spcAft>
              <a:buNone/>
            </a:pPr>
            <a:r>
              <a:rPr lang="en-US" sz="2600" kern="1200" dirty="0"/>
              <a:t>Batch submission of applications</a:t>
            </a:r>
          </a:p>
        </p:txBody>
      </p:sp>
      <p:grpSp>
        <p:nvGrpSpPr>
          <p:cNvPr id="8227" name="Group 8226">
            <a:extLst>
              <a:ext uri="{FF2B5EF4-FFF2-40B4-BE49-F238E27FC236}">
                <a16:creationId xmlns:a16="http://schemas.microsoft.com/office/drawing/2014/main" id="{72784AA9-8830-B01D-301F-67344E487F9D}"/>
              </a:ext>
            </a:extLst>
          </p:cNvPr>
          <p:cNvGrpSpPr/>
          <p:nvPr/>
        </p:nvGrpSpPr>
        <p:grpSpPr>
          <a:xfrm>
            <a:off x="4367662" y="3409993"/>
            <a:ext cx="677477" cy="677477"/>
            <a:chOff x="11602437" y="5514567"/>
            <a:chExt cx="753617" cy="753617"/>
          </a:xfrm>
        </p:grpSpPr>
        <p:sp>
          <p:nvSpPr>
            <p:cNvPr id="8223" name="Rectangle 8222">
              <a:extLst>
                <a:ext uri="{FF2B5EF4-FFF2-40B4-BE49-F238E27FC236}">
                  <a16:creationId xmlns:a16="http://schemas.microsoft.com/office/drawing/2014/main" id="{EE8DA026-5158-E8B9-A95C-99714C4ED340}"/>
                </a:ext>
              </a:extLst>
            </p:cNvPr>
            <p:cNvSpPr/>
            <p:nvPr/>
          </p:nvSpPr>
          <p:spPr>
            <a:xfrm>
              <a:off x="11704846" y="5543511"/>
              <a:ext cx="549222" cy="690158"/>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26" name="Group 8225">
              <a:extLst>
                <a:ext uri="{FF2B5EF4-FFF2-40B4-BE49-F238E27FC236}">
                  <a16:creationId xmlns:a16="http://schemas.microsoft.com/office/drawing/2014/main" id="{A73F4FCF-27F8-9601-CFD3-6463A9350F22}"/>
                </a:ext>
              </a:extLst>
            </p:cNvPr>
            <p:cNvGrpSpPr/>
            <p:nvPr/>
          </p:nvGrpSpPr>
          <p:grpSpPr>
            <a:xfrm>
              <a:off x="11602437" y="5514567"/>
              <a:ext cx="753617" cy="753617"/>
              <a:chOff x="10485977" y="6014482"/>
              <a:chExt cx="753617" cy="753617"/>
            </a:xfrm>
          </p:grpSpPr>
          <p:sp>
            <p:nvSpPr>
              <p:cNvPr id="8214" name="Rectangle 8213" descr="Document">
                <a:extLst>
                  <a:ext uri="{FF2B5EF4-FFF2-40B4-BE49-F238E27FC236}">
                    <a16:creationId xmlns:a16="http://schemas.microsoft.com/office/drawing/2014/main" id="{93BDF13D-5743-95ED-6C9A-DCE6208200EF}"/>
                  </a:ext>
                </a:extLst>
              </p:cNvPr>
              <p:cNvSpPr/>
              <p:nvPr/>
            </p:nvSpPr>
            <p:spPr>
              <a:xfrm>
                <a:off x="10485977" y="6014482"/>
                <a:ext cx="753617" cy="75361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8225" name="Group 8224">
                <a:extLst>
                  <a:ext uri="{FF2B5EF4-FFF2-40B4-BE49-F238E27FC236}">
                    <a16:creationId xmlns:a16="http://schemas.microsoft.com/office/drawing/2014/main" id="{763DF774-0B72-618E-E1F7-BC048328CB9F}"/>
                  </a:ext>
                </a:extLst>
              </p:cNvPr>
              <p:cNvGrpSpPr/>
              <p:nvPr/>
            </p:nvGrpSpPr>
            <p:grpSpPr>
              <a:xfrm>
                <a:off x="10664769" y="6127626"/>
                <a:ext cx="395846" cy="527327"/>
                <a:chOff x="11777104" y="5672673"/>
                <a:chExt cx="395846" cy="527327"/>
              </a:xfrm>
            </p:grpSpPr>
            <p:grpSp>
              <p:nvGrpSpPr>
                <p:cNvPr id="8224" name="Group 8223">
                  <a:extLst>
                    <a:ext uri="{FF2B5EF4-FFF2-40B4-BE49-F238E27FC236}">
                      <a16:creationId xmlns:a16="http://schemas.microsoft.com/office/drawing/2014/main" id="{9F9C4D8A-67B8-E120-3F35-8A4E5D888A17}"/>
                    </a:ext>
                  </a:extLst>
                </p:cNvPr>
                <p:cNvGrpSpPr/>
                <p:nvPr/>
              </p:nvGrpSpPr>
              <p:grpSpPr>
                <a:xfrm>
                  <a:off x="11777104" y="5672673"/>
                  <a:ext cx="395846" cy="527327"/>
                  <a:chOff x="11777104" y="5672673"/>
                  <a:chExt cx="395846" cy="527327"/>
                </a:xfrm>
              </p:grpSpPr>
              <p:sp>
                <p:nvSpPr>
                  <p:cNvPr id="8215" name="Rectangle 8214">
                    <a:extLst>
                      <a:ext uri="{FF2B5EF4-FFF2-40B4-BE49-F238E27FC236}">
                        <a16:creationId xmlns:a16="http://schemas.microsoft.com/office/drawing/2014/main" id="{AF3D8FE5-F960-DA47-FF5C-9837A1940BDA}"/>
                      </a:ext>
                    </a:extLst>
                  </p:cNvPr>
                  <p:cNvSpPr/>
                  <p:nvPr/>
                </p:nvSpPr>
                <p:spPr>
                  <a:xfrm>
                    <a:off x="11777104" y="5831655"/>
                    <a:ext cx="395846" cy="368345"/>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6" name="Rectangle 8215">
                    <a:extLst>
                      <a:ext uri="{FF2B5EF4-FFF2-40B4-BE49-F238E27FC236}">
                        <a16:creationId xmlns:a16="http://schemas.microsoft.com/office/drawing/2014/main" id="{5DC9696D-6480-5A08-0484-BD1B89B1EF4E}"/>
                      </a:ext>
                    </a:extLst>
                  </p:cNvPr>
                  <p:cNvSpPr/>
                  <p:nvPr/>
                </p:nvSpPr>
                <p:spPr>
                  <a:xfrm>
                    <a:off x="11777104" y="5672673"/>
                    <a:ext cx="193852" cy="20053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17" name="Right Triangle 8216">
                  <a:extLst>
                    <a:ext uri="{FF2B5EF4-FFF2-40B4-BE49-F238E27FC236}">
                      <a16:creationId xmlns:a16="http://schemas.microsoft.com/office/drawing/2014/main" id="{9D0814C2-AFB9-3DA1-A170-C79EF2C863E5}"/>
                    </a:ext>
                  </a:extLst>
                </p:cNvPr>
                <p:cNvSpPr/>
                <p:nvPr/>
              </p:nvSpPr>
              <p:spPr>
                <a:xfrm>
                  <a:off x="12023038" y="5695120"/>
                  <a:ext cx="93282" cy="88204"/>
                </a:xfrm>
                <a:prstGeom prst="rtTriangle">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229" name="Group 8228">
            <a:extLst>
              <a:ext uri="{FF2B5EF4-FFF2-40B4-BE49-F238E27FC236}">
                <a16:creationId xmlns:a16="http://schemas.microsoft.com/office/drawing/2014/main" id="{8AAC8B0F-AA60-BB5B-1F85-40E9275DF7E9}"/>
              </a:ext>
            </a:extLst>
          </p:cNvPr>
          <p:cNvGrpSpPr/>
          <p:nvPr/>
        </p:nvGrpSpPr>
        <p:grpSpPr>
          <a:xfrm>
            <a:off x="4547470" y="3666891"/>
            <a:ext cx="677477" cy="677477"/>
            <a:chOff x="11602437" y="5514567"/>
            <a:chExt cx="753617" cy="753617"/>
          </a:xfrm>
        </p:grpSpPr>
        <p:sp>
          <p:nvSpPr>
            <p:cNvPr id="8230" name="Rectangle 8229">
              <a:extLst>
                <a:ext uri="{FF2B5EF4-FFF2-40B4-BE49-F238E27FC236}">
                  <a16:creationId xmlns:a16="http://schemas.microsoft.com/office/drawing/2014/main" id="{E234674F-16DF-18EB-CCAB-E0ABF57B766C}"/>
                </a:ext>
              </a:extLst>
            </p:cNvPr>
            <p:cNvSpPr/>
            <p:nvPr/>
          </p:nvSpPr>
          <p:spPr>
            <a:xfrm>
              <a:off x="11704846" y="5543511"/>
              <a:ext cx="549222" cy="690158"/>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31" name="Group 8230">
              <a:extLst>
                <a:ext uri="{FF2B5EF4-FFF2-40B4-BE49-F238E27FC236}">
                  <a16:creationId xmlns:a16="http://schemas.microsoft.com/office/drawing/2014/main" id="{334D6EBA-1526-7150-3526-DA14B4E7969F}"/>
                </a:ext>
              </a:extLst>
            </p:cNvPr>
            <p:cNvGrpSpPr/>
            <p:nvPr/>
          </p:nvGrpSpPr>
          <p:grpSpPr>
            <a:xfrm>
              <a:off x="11602437" y="5514567"/>
              <a:ext cx="753617" cy="753617"/>
              <a:chOff x="10485977" y="6014482"/>
              <a:chExt cx="753617" cy="753617"/>
            </a:xfrm>
          </p:grpSpPr>
          <p:sp>
            <p:nvSpPr>
              <p:cNvPr id="8232" name="Rectangle 8231" descr="Document">
                <a:extLst>
                  <a:ext uri="{FF2B5EF4-FFF2-40B4-BE49-F238E27FC236}">
                    <a16:creationId xmlns:a16="http://schemas.microsoft.com/office/drawing/2014/main" id="{5F3F2859-53EA-CEE6-89FB-CB2CD7970F82}"/>
                  </a:ext>
                </a:extLst>
              </p:cNvPr>
              <p:cNvSpPr/>
              <p:nvPr/>
            </p:nvSpPr>
            <p:spPr>
              <a:xfrm>
                <a:off x="10485977" y="6014482"/>
                <a:ext cx="753617" cy="75361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8233" name="Group 8232">
                <a:extLst>
                  <a:ext uri="{FF2B5EF4-FFF2-40B4-BE49-F238E27FC236}">
                    <a16:creationId xmlns:a16="http://schemas.microsoft.com/office/drawing/2014/main" id="{316994C0-BB42-35C6-A295-59DAF343E3E7}"/>
                  </a:ext>
                </a:extLst>
              </p:cNvPr>
              <p:cNvGrpSpPr/>
              <p:nvPr/>
            </p:nvGrpSpPr>
            <p:grpSpPr>
              <a:xfrm>
                <a:off x="10664769" y="6127626"/>
                <a:ext cx="395846" cy="527327"/>
                <a:chOff x="11777104" y="5672673"/>
                <a:chExt cx="395846" cy="527327"/>
              </a:xfrm>
            </p:grpSpPr>
            <p:grpSp>
              <p:nvGrpSpPr>
                <p:cNvPr id="8234" name="Group 8233">
                  <a:extLst>
                    <a:ext uri="{FF2B5EF4-FFF2-40B4-BE49-F238E27FC236}">
                      <a16:creationId xmlns:a16="http://schemas.microsoft.com/office/drawing/2014/main" id="{68E7C025-42F7-5F39-45A7-2D9CA19B64D6}"/>
                    </a:ext>
                  </a:extLst>
                </p:cNvPr>
                <p:cNvGrpSpPr/>
                <p:nvPr/>
              </p:nvGrpSpPr>
              <p:grpSpPr>
                <a:xfrm>
                  <a:off x="11777104" y="5672673"/>
                  <a:ext cx="395846" cy="527327"/>
                  <a:chOff x="11777104" y="5672673"/>
                  <a:chExt cx="395846" cy="527327"/>
                </a:xfrm>
              </p:grpSpPr>
              <p:sp>
                <p:nvSpPr>
                  <p:cNvPr id="8236" name="Rectangle 8235">
                    <a:extLst>
                      <a:ext uri="{FF2B5EF4-FFF2-40B4-BE49-F238E27FC236}">
                        <a16:creationId xmlns:a16="http://schemas.microsoft.com/office/drawing/2014/main" id="{3923BF24-4713-9CD0-C0C9-3E896E20B9D9}"/>
                      </a:ext>
                    </a:extLst>
                  </p:cNvPr>
                  <p:cNvSpPr/>
                  <p:nvPr/>
                </p:nvSpPr>
                <p:spPr>
                  <a:xfrm>
                    <a:off x="11777104" y="5831655"/>
                    <a:ext cx="395846" cy="368345"/>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7" name="Rectangle 8236">
                    <a:extLst>
                      <a:ext uri="{FF2B5EF4-FFF2-40B4-BE49-F238E27FC236}">
                        <a16:creationId xmlns:a16="http://schemas.microsoft.com/office/drawing/2014/main" id="{6E55C1C8-B609-CC24-BFD6-11FA3AE209BC}"/>
                      </a:ext>
                    </a:extLst>
                  </p:cNvPr>
                  <p:cNvSpPr/>
                  <p:nvPr/>
                </p:nvSpPr>
                <p:spPr>
                  <a:xfrm>
                    <a:off x="11777104" y="5672673"/>
                    <a:ext cx="193852" cy="20053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35" name="Right Triangle 8234">
                  <a:extLst>
                    <a:ext uri="{FF2B5EF4-FFF2-40B4-BE49-F238E27FC236}">
                      <a16:creationId xmlns:a16="http://schemas.microsoft.com/office/drawing/2014/main" id="{BAAFD48C-E3CA-2466-73A0-CC3F52B41175}"/>
                    </a:ext>
                  </a:extLst>
                </p:cNvPr>
                <p:cNvSpPr/>
                <p:nvPr/>
              </p:nvSpPr>
              <p:spPr>
                <a:xfrm>
                  <a:off x="12023038" y="5695120"/>
                  <a:ext cx="93282" cy="88204"/>
                </a:xfrm>
                <a:prstGeom prst="rtTriangle">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228" name="Group 8227">
            <a:extLst>
              <a:ext uri="{FF2B5EF4-FFF2-40B4-BE49-F238E27FC236}">
                <a16:creationId xmlns:a16="http://schemas.microsoft.com/office/drawing/2014/main" id="{D8CAB6D0-59DF-148B-A7A9-836A64C5DE97}"/>
              </a:ext>
            </a:extLst>
          </p:cNvPr>
          <p:cNvGrpSpPr/>
          <p:nvPr/>
        </p:nvGrpSpPr>
        <p:grpSpPr>
          <a:xfrm>
            <a:off x="4743722" y="3929827"/>
            <a:ext cx="677477" cy="677477"/>
            <a:chOff x="11037190" y="4763515"/>
            <a:chExt cx="753617" cy="753617"/>
          </a:xfrm>
        </p:grpSpPr>
        <p:sp>
          <p:nvSpPr>
            <p:cNvPr id="8220" name="Rectangle 8219">
              <a:extLst>
                <a:ext uri="{FF2B5EF4-FFF2-40B4-BE49-F238E27FC236}">
                  <a16:creationId xmlns:a16="http://schemas.microsoft.com/office/drawing/2014/main" id="{18A30FF1-DB93-36A8-D627-F9FEF8284104}"/>
                </a:ext>
              </a:extLst>
            </p:cNvPr>
            <p:cNvSpPr/>
            <p:nvPr/>
          </p:nvSpPr>
          <p:spPr>
            <a:xfrm>
              <a:off x="11129608" y="4795245"/>
              <a:ext cx="549222" cy="690158"/>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1" name="Rectangle 8220" descr="Document">
              <a:extLst>
                <a:ext uri="{FF2B5EF4-FFF2-40B4-BE49-F238E27FC236}">
                  <a16:creationId xmlns:a16="http://schemas.microsoft.com/office/drawing/2014/main" id="{82AA4AC3-C8E3-233D-23F5-16A04BCC30C6}"/>
                </a:ext>
              </a:extLst>
            </p:cNvPr>
            <p:cNvSpPr/>
            <p:nvPr/>
          </p:nvSpPr>
          <p:spPr>
            <a:xfrm>
              <a:off x="11037190" y="4763515"/>
              <a:ext cx="753617" cy="75361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pic>
        <p:nvPicPr>
          <p:cNvPr id="8239" name="Graphic 8238" descr="Arrow circle with solid fill">
            <a:extLst>
              <a:ext uri="{FF2B5EF4-FFF2-40B4-BE49-F238E27FC236}">
                <a16:creationId xmlns:a16="http://schemas.microsoft.com/office/drawing/2014/main" id="{38A288A9-12B2-3C16-A22C-446A7CDC042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9489878">
            <a:off x="4290324" y="1747105"/>
            <a:ext cx="1208582" cy="1208582"/>
          </a:xfrm>
          <a:prstGeom prst="rect">
            <a:avLst/>
          </a:prstGeom>
        </p:spPr>
      </p:pic>
      <p:sp>
        <p:nvSpPr>
          <p:cNvPr id="28" name="Rectangle 27" descr="Bank">
            <a:extLst>
              <a:ext uri="{FF2B5EF4-FFF2-40B4-BE49-F238E27FC236}">
                <a16:creationId xmlns:a16="http://schemas.microsoft.com/office/drawing/2014/main" id="{3A14E7A2-149D-F1D0-DD7C-6DE5AFE1AA73}"/>
              </a:ext>
            </a:extLst>
          </p:cNvPr>
          <p:cNvSpPr/>
          <p:nvPr/>
        </p:nvSpPr>
        <p:spPr>
          <a:xfrm>
            <a:off x="4323625" y="1797695"/>
            <a:ext cx="537528" cy="537528"/>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0" name="Rectangle 39" descr="Bank">
            <a:extLst>
              <a:ext uri="{FF2B5EF4-FFF2-40B4-BE49-F238E27FC236}">
                <a16:creationId xmlns:a16="http://schemas.microsoft.com/office/drawing/2014/main" id="{33FF9F69-8299-A43E-5173-A1B392A7BEAC}"/>
              </a:ext>
            </a:extLst>
          </p:cNvPr>
          <p:cNvSpPr/>
          <p:nvPr/>
        </p:nvSpPr>
        <p:spPr>
          <a:xfrm>
            <a:off x="4988943" y="1797695"/>
            <a:ext cx="537528" cy="537528"/>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1" name="Rectangle 40" descr="Bank">
            <a:extLst>
              <a:ext uri="{FF2B5EF4-FFF2-40B4-BE49-F238E27FC236}">
                <a16:creationId xmlns:a16="http://schemas.microsoft.com/office/drawing/2014/main" id="{344D1B44-E45D-A03B-AC32-A0B3B7AD313D}"/>
              </a:ext>
            </a:extLst>
          </p:cNvPr>
          <p:cNvSpPr/>
          <p:nvPr/>
        </p:nvSpPr>
        <p:spPr>
          <a:xfrm>
            <a:off x="4645307" y="2355258"/>
            <a:ext cx="537528" cy="537528"/>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F6A2F867-3222-ADD6-E21F-A2CB16CCEB36}"/>
              </a:ext>
            </a:extLst>
          </p:cNvPr>
          <p:cNvPicPr>
            <a:picLocks noChangeAspect="1"/>
          </p:cNvPicPr>
          <p:nvPr/>
        </p:nvPicPr>
        <p:blipFill>
          <a:blip r:embed="rId13"/>
          <a:srcRect t="42207" r="63351"/>
          <a:stretch>
            <a:fillRect/>
          </a:stretch>
        </p:blipFill>
        <p:spPr>
          <a:xfrm flipV="1">
            <a:off x="10588870" y="3419932"/>
            <a:ext cx="1566272" cy="3410591"/>
          </a:xfrm>
          <a:custGeom>
            <a:avLst/>
            <a:gdLst>
              <a:gd name="connsiteX0" fmla="*/ 0 w 1566272"/>
              <a:gd name="connsiteY0" fmla="*/ 0 h 3410591"/>
              <a:gd name="connsiteX1" fmla="*/ 1566272 w 1566272"/>
              <a:gd name="connsiteY1" fmla="*/ 0 h 3410591"/>
              <a:gd name="connsiteX2" fmla="*/ 1566272 w 1566272"/>
              <a:gd name="connsiteY2" fmla="*/ 3410591 h 3410591"/>
              <a:gd name="connsiteX3" fmla="*/ 0 w 1566272"/>
              <a:gd name="connsiteY3" fmla="*/ 3410591 h 3410591"/>
            </a:gdLst>
            <a:ahLst/>
            <a:cxnLst>
              <a:cxn ang="0">
                <a:pos x="connsiteX0" y="connsiteY0"/>
              </a:cxn>
              <a:cxn ang="0">
                <a:pos x="connsiteX1" y="connsiteY1"/>
              </a:cxn>
              <a:cxn ang="0">
                <a:pos x="connsiteX2" y="connsiteY2"/>
              </a:cxn>
              <a:cxn ang="0">
                <a:pos x="connsiteX3" y="connsiteY3"/>
              </a:cxn>
            </a:cxnLst>
            <a:rect l="l" t="t" r="r" b="b"/>
            <a:pathLst>
              <a:path w="1566272" h="3410591">
                <a:moveTo>
                  <a:pt x="0" y="0"/>
                </a:moveTo>
                <a:lnTo>
                  <a:pt x="1566272" y="0"/>
                </a:lnTo>
                <a:lnTo>
                  <a:pt x="1566272" y="3410591"/>
                </a:lnTo>
                <a:lnTo>
                  <a:pt x="0" y="3410591"/>
                </a:lnTo>
                <a:close/>
              </a:path>
            </a:pathLst>
          </a:custGeom>
        </p:spPr>
      </p:pic>
    </p:spTree>
    <p:extLst>
      <p:ext uri="{BB962C8B-B14F-4D97-AF65-F5344CB8AC3E}">
        <p14:creationId xmlns:p14="http://schemas.microsoft.com/office/powerpoint/2010/main" val="1110854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A963C1-F8B7-82C8-8C92-166E200A3213}"/>
              </a:ext>
            </a:extLst>
          </p:cNvPr>
          <p:cNvSpPr/>
          <p:nvPr/>
        </p:nvSpPr>
        <p:spPr>
          <a:xfrm>
            <a:off x="0" y="0"/>
            <a:ext cx="12192000" cy="685800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DE6DA1C8-8576-564C-7DB2-C3C6C4ED73EA}"/>
              </a:ext>
            </a:extLst>
          </p:cNvPr>
          <p:cNvSpPr txBox="1"/>
          <p:nvPr/>
        </p:nvSpPr>
        <p:spPr>
          <a:xfrm>
            <a:off x="145119" y="1059266"/>
            <a:ext cx="1846882" cy="1200329"/>
          </a:xfrm>
          <a:prstGeom prst="rect">
            <a:avLst/>
          </a:prstGeom>
          <a:noFill/>
        </p:spPr>
        <p:txBody>
          <a:bodyPr wrap="square" rtlCol="0">
            <a:spAutoFit/>
          </a:bodyPr>
          <a:lstStyle/>
          <a:p>
            <a:pPr algn="ctr"/>
            <a:r>
              <a:rPr lang="en-US" sz="2400" b="1" dirty="0">
                <a:solidFill>
                  <a:schemeClr val="bg1"/>
                </a:solidFill>
              </a:rPr>
              <a:t>HB21-1330 signed into law</a:t>
            </a:r>
          </a:p>
        </p:txBody>
      </p:sp>
      <p:sp>
        <p:nvSpPr>
          <p:cNvPr id="160" name="TextBox 159">
            <a:extLst>
              <a:ext uri="{FF2B5EF4-FFF2-40B4-BE49-F238E27FC236}">
                <a16:creationId xmlns:a16="http://schemas.microsoft.com/office/drawing/2014/main" id="{D711AF30-CBFA-D98B-90AA-643B24802D46}"/>
              </a:ext>
            </a:extLst>
          </p:cNvPr>
          <p:cNvSpPr txBox="1"/>
          <p:nvPr/>
        </p:nvSpPr>
        <p:spPr>
          <a:xfrm>
            <a:off x="2318177" y="1059266"/>
            <a:ext cx="2664921" cy="1200329"/>
          </a:xfrm>
          <a:prstGeom prst="rect">
            <a:avLst/>
          </a:prstGeom>
          <a:noFill/>
        </p:spPr>
        <p:txBody>
          <a:bodyPr wrap="square" rtlCol="0">
            <a:spAutoFit/>
          </a:bodyPr>
          <a:lstStyle/>
          <a:p>
            <a:pPr algn="ctr"/>
            <a:r>
              <a:rPr lang="en-US" sz="2400" b="1" dirty="0">
                <a:solidFill>
                  <a:schemeClr val="bg1"/>
                </a:solidFill>
              </a:rPr>
              <a:t>Associate Degree Design Working Group</a:t>
            </a:r>
          </a:p>
        </p:txBody>
      </p:sp>
      <p:sp>
        <p:nvSpPr>
          <p:cNvPr id="162" name="TextBox 161">
            <a:extLst>
              <a:ext uri="{FF2B5EF4-FFF2-40B4-BE49-F238E27FC236}">
                <a16:creationId xmlns:a16="http://schemas.microsoft.com/office/drawing/2014/main" id="{11AAF19B-2FFA-013F-9CF4-09710E4C544E}"/>
              </a:ext>
            </a:extLst>
          </p:cNvPr>
          <p:cNvSpPr txBox="1"/>
          <p:nvPr/>
        </p:nvSpPr>
        <p:spPr>
          <a:xfrm>
            <a:off x="5195988" y="1059266"/>
            <a:ext cx="2463100" cy="1200329"/>
          </a:xfrm>
          <a:prstGeom prst="rect">
            <a:avLst/>
          </a:prstGeom>
          <a:noFill/>
        </p:spPr>
        <p:txBody>
          <a:bodyPr wrap="square" rtlCol="0">
            <a:spAutoFit/>
          </a:bodyPr>
          <a:lstStyle/>
          <a:p>
            <a:pPr algn="ctr"/>
            <a:r>
              <a:rPr lang="en-US" sz="2400" b="1" dirty="0">
                <a:solidFill>
                  <a:schemeClr val="bg1"/>
                </a:solidFill>
              </a:rPr>
              <a:t>Implementation Working </a:t>
            </a:r>
          </a:p>
          <a:p>
            <a:pPr algn="ctr"/>
            <a:r>
              <a:rPr lang="en-US" sz="2400" b="1" dirty="0">
                <a:solidFill>
                  <a:schemeClr val="bg1"/>
                </a:solidFill>
              </a:rPr>
              <a:t>Group </a:t>
            </a:r>
          </a:p>
        </p:txBody>
      </p:sp>
      <p:sp>
        <p:nvSpPr>
          <p:cNvPr id="164" name="Arrow: Right 163">
            <a:extLst>
              <a:ext uri="{FF2B5EF4-FFF2-40B4-BE49-F238E27FC236}">
                <a16:creationId xmlns:a16="http://schemas.microsoft.com/office/drawing/2014/main" id="{5AA99581-2290-E3E4-43C7-0FBC08ABCA21}"/>
              </a:ext>
            </a:extLst>
          </p:cNvPr>
          <p:cNvSpPr/>
          <p:nvPr/>
        </p:nvSpPr>
        <p:spPr>
          <a:xfrm>
            <a:off x="406107" y="4567126"/>
            <a:ext cx="1242438" cy="490383"/>
          </a:xfrm>
          <a:prstGeom prst="rightArrow">
            <a:avLst>
              <a:gd name="adj1" fmla="val 100000"/>
              <a:gd name="adj2" fmla="val 41310"/>
            </a:avLst>
          </a:prstGeom>
          <a:solidFill>
            <a:schemeClr val="bg1"/>
          </a:solidFill>
          <a:ln w="190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65" name="Arrow: Notched Right 164">
            <a:extLst>
              <a:ext uri="{FF2B5EF4-FFF2-40B4-BE49-F238E27FC236}">
                <a16:creationId xmlns:a16="http://schemas.microsoft.com/office/drawing/2014/main" id="{AE77B338-98F8-B448-2911-24EFB5B6B30C}"/>
              </a:ext>
            </a:extLst>
          </p:cNvPr>
          <p:cNvSpPr/>
          <p:nvPr/>
        </p:nvSpPr>
        <p:spPr>
          <a:xfrm>
            <a:off x="1560850" y="4567125"/>
            <a:ext cx="3296066" cy="490383"/>
          </a:xfrm>
          <a:prstGeom prst="notchedRightArrow">
            <a:avLst>
              <a:gd name="adj1" fmla="val 100000"/>
              <a:gd name="adj2" fmla="val 42615"/>
            </a:avLst>
          </a:prstGeom>
          <a:solidFill>
            <a:schemeClr val="bg1"/>
          </a:solidFill>
          <a:ln w="190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66" name="Arrow: Notched Right 165">
            <a:extLst>
              <a:ext uri="{FF2B5EF4-FFF2-40B4-BE49-F238E27FC236}">
                <a16:creationId xmlns:a16="http://schemas.microsoft.com/office/drawing/2014/main" id="{53E52BA7-0835-F0F5-9F20-C700740E8173}"/>
              </a:ext>
            </a:extLst>
          </p:cNvPr>
          <p:cNvSpPr/>
          <p:nvPr/>
        </p:nvSpPr>
        <p:spPr>
          <a:xfrm>
            <a:off x="4777735" y="4569673"/>
            <a:ext cx="3734912" cy="490383"/>
          </a:xfrm>
          <a:prstGeom prst="notchedRightArrow">
            <a:avLst>
              <a:gd name="adj1" fmla="val 100000"/>
              <a:gd name="adj2" fmla="val 42615"/>
            </a:avLst>
          </a:prstGeom>
          <a:solidFill>
            <a:schemeClr val="bg1"/>
          </a:solidFill>
          <a:ln w="190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69" name="TextBox 168">
            <a:extLst>
              <a:ext uri="{FF2B5EF4-FFF2-40B4-BE49-F238E27FC236}">
                <a16:creationId xmlns:a16="http://schemas.microsoft.com/office/drawing/2014/main" id="{4D4C52CF-5711-8006-3F56-F7A502375E10}"/>
              </a:ext>
            </a:extLst>
          </p:cNvPr>
          <p:cNvSpPr txBox="1"/>
          <p:nvPr/>
        </p:nvSpPr>
        <p:spPr>
          <a:xfrm>
            <a:off x="327465" y="4648168"/>
            <a:ext cx="1242437" cy="369332"/>
          </a:xfrm>
          <a:prstGeom prst="rect">
            <a:avLst/>
          </a:prstGeom>
          <a:noFill/>
          <a:ln>
            <a:noFill/>
          </a:ln>
        </p:spPr>
        <p:txBody>
          <a:bodyPr wrap="square">
            <a:spAutoFit/>
          </a:bodyPr>
          <a:lstStyle/>
          <a:p>
            <a:pPr algn="ctr"/>
            <a:r>
              <a:rPr lang="en-US" dirty="0">
                <a:solidFill>
                  <a:schemeClr val="tx1">
                    <a:lumMod val="85000"/>
                    <a:lumOff val="15000"/>
                  </a:schemeClr>
                </a:solidFill>
              </a:rPr>
              <a:t>June ‘21</a:t>
            </a:r>
          </a:p>
        </p:txBody>
      </p:sp>
      <p:sp>
        <p:nvSpPr>
          <p:cNvPr id="170" name="TextBox 169">
            <a:extLst>
              <a:ext uri="{FF2B5EF4-FFF2-40B4-BE49-F238E27FC236}">
                <a16:creationId xmlns:a16="http://schemas.microsoft.com/office/drawing/2014/main" id="{B9C75C1C-286F-5FB0-24E7-A921DB60D505}"/>
              </a:ext>
            </a:extLst>
          </p:cNvPr>
          <p:cNvSpPr txBox="1"/>
          <p:nvPr/>
        </p:nvSpPr>
        <p:spPr>
          <a:xfrm>
            <a:off x="2068866" y="4648168"/>
            <a:ext cx="2373940" cy="369332"/>
          </a:xfrm>
          <a:prstGeom prst="rect">
            <a:avLst/>
          </a:prstGeom>
          <a:noFill/>
          <a:ln>
            <a:noFill/>
          </a:ln>
        </p:spPr>
        <p:txBody>
          <a:bodyPr wrap="square">
            <a:spAutoFit/>
          </a:bodyPr>
          <a:lstStyle/>
          <a:p>
            <a:pPr algn="ctr"/>
            <a:r>
              <a:rPr lang="en-US" dirty="0">
                <a:solidFill>
                  <a:schemeClr val="tx1">
                    <a:lumMod val="85000"/>
                    <a:lumOff val="15000"/>
                  </a:schemeClr>
                </a:solidFill>
              </a:rPr>
              <a:t>January –  June ‘22</a:t>
            </a:r>
          </a:p>
        </p:txBody>
      </p:sp>
      <p:sp>
        <p:nvSpPr>
          <p:cNvPr id="171" name="TextBox 170">
            <a:extLst>
              <a:ext uri="{FF2B5EF4-FFF2-40B4-BE49-F238E27FC236}">
                <a16:creationId xmlns:a16="http://schemas.microsoft.com/office/drawing/2014/main" id="{63B56395-2FC9-D095-1CCC-3321FE1C2562}"/>
              </a:ext>
            </a:extLst>
          </p:cNvPr>
          <p:cNvSpPr txBox="1"/>
          <p:nvPr/>
        </p:nvSpPr>
        <p:spPr>
          <a:xfrm>
            <a:off x="5332182" y="4648168"/>
            <a:ext cx="2647569" cy="369332"/>
          </a:xfrm>
          <a:prstGeom prst="rect">
            <a:avLst/>
          </a:prstGeom>
          <a:noFill/>
          <a:ln>
            <a:noFill/>
          </a:ln>
        </p:spPr>
        <p:txBody>
          <a:bodyPr wrap="square">
            <a:spAutoFit/>
          </a:bodyPr>
          <a:lstStyle/>
          <a:p>
            <a:pPr algn="ctr"/>
            <a:r>
              <a:rPr lang="en-US" dirty="0">
                <a:solidFill>
                  <a:schemeClr val="tx1">
                    <a:lumMod val="85000"/>
                    <a:lumOff val="15000"/>
                  </a:schemeClr>
                </a:solidFill>
              </a:rPr>
              <a:t>Nov ‘22 – August ‘23</a:t>
            </a:r>
          </a:p>
        </p:txBody>
      </p:sp>
      <p:sp>
        <p:nvSpPr>
          <p:cNvPr id="174" name="Flowchart: Merge 173">
            <a:extLst>
              <a:ext uri="{FF2B5EF4-FFF2-40B4-BE49-F238E27FC236}">
                <a16:creationId xmlns:a16="http://schemas.microsoft.com/office/drawing/2014/main" id="{0F4E4A24-4BB7-14B6-388D-B5140E0D0DD9}"/>
              </a:ext>
            </a:extLst>
          </p:cNvPr>
          <p:cNvSpPr/>
          <p:nvPr/>
        </p:nvSpPr>
        <p:spPr>
          <a:xfrm>
            <a:off x="1007981" y="3637738"/>
            <a:ext cx="121158" cy="972763"/>
          </a:xfrm>
          <a:prstGeom prst="flowChartMerg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AAC9CAE9-7696-9825-B553-E1D678F12B10}"/>
              </a:ext>
            </a:extLst>
          </p:cNvPr>
          <p:cNvSpPr/>
          <p:nvPr/>
        </p:nvSpPr>
        <p:spPr>
          <a:xfrm>
            <a:off x="394537" y="2382248"/>
            <a:ext cx="1348989" cy="1348989"/>
          </a:xfrm>
          <a:prstGeom prst="ellipse">
            <a:avLst/>
          </a:prstGeom>
          <a:gradFill flip="none" rotWithShape="1">
            <a:gsLst>
              <a:gs pos="0">
                <a:srgbClr val="826300"/>
              </a:gs>
              <a:gs pos="66000">
                <a:srgbClr val="C09200"/>
              </a:gs>
              <a:gs pos="100000">
                <a:srgbClr val="FFE07D"/>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12962019-5CDD-703E-20B8-9F1DFC5AAA18}"/>
              </a:ext>
            </a:extLst>
          </p:cNvPr>
          <p:cNvSpPr/>
          <p:nvPr/>
        </p:nvSpPr>
        <p:spPr>
          <a:xfrm>
            <a:off x="559912" y="2548567"/>
            <a:ext cx="1017296" cy="1017297"/>
          </a:xfrm>
          <a:prstGeom prst="ellipse">
            <a:avLst/>
          </a:prstGeom>
          <a:solidFill>
            <a:schemeClr val="bg1"/>
          </a:solidFill>
          <a:ln w="3175">
            <a:solidFill>
              <a:schemeClr val="bg1">
                <a:lumMod val="85000"/>
              </a:schemeClr>
            </a:solidFill>
          </a:ln>
          <a:effectLst>
            <a:outerShdw blurRad="50800" dist="254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7" name="Picture 4" descr="Legislation - Free files and folders icons">
            <a:extLst>
              <a:ext uri="{FF2B5EF4-FFF2-40B4-BE49-F238E27FC236}">
                <a16:creationId xmlns:a16="http://schemas.microsoft.com/office/drawing/2014/main" id="{AD39E1A8-163D-F89D-8C95-1A5D26892F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63" y="2746906"/>
            <a:ext cx="670255" cy="642671"/>
          </a:xfrm>
          <a:prstGeom prst="rect">
            <a:avLst/>
          </a:prstGeom>
          <a:noFill/>
          <a:extLst>
            <a:ext uri="{909E8E84-426E-40DD-AFC4-6F175D3DCCD1}">
              <a14:hiddenFill xmlns:a14="http://schemas.microsoft.com/office/drawing/2010/main">
                <a:solidFill>
                  <a:srgbClr val="FFFFFF"/>
                </a:solidFill>
              </a14:hiddenFill>
            </a:ext>
          </a:extLst>
        </p:spPr>
      </p:pic>
      <p:sp>
        <p:nvSpPr>
          <p:cNvPr id="178" name="Flowchart: Merge 177">
            <a:extLst>
              <a:ext uri="{FF2B5EF4-FFF2-40B4-BE49-F238E27FC236}">
                <a16:creationId xmlns:a16="http://schemas.microsoft.com/office/drawing/2014/main" id="{1AF1B661-46B4-43BB-32CE-CB23FBB0242C}"/>
              </a:ext>
            </a:extLst>
          </p:cNvPr>
          <p:cNvSpPr/>
          <p:nvPr/>
        </p:nvSpPr>
        <p:spPr>
          <a:xfrm>
            <a:off x="6366959" y="3632169"/>
            <a:ext cx="121158" cy="972763"/>
          </a:xfrm>
          <a:prstGeom prst="flowChartMerg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5A1ABE1-3386-0358-7494-A7EC251B3E14}"/>
              </a:ext>
            </a:extLst>
          </p:cNvPr>
          <p:cNvSpPr/>
          <p:nvPr/>
        </p:nvSpPr>
        <p:spPr>
          <a:xfrm>
            <a:off x="5753515" y="2382248"/>
            <a:ext cx="1348989" cy="1348989"/>
          </a:xfrm>
          <a:prstGeom prst="ellipse">
            <a:avLst/>
          </a:prstGeom>
          <a:gradFill flip="none" rotWithShape="1">
            <a:gsLst>
              <a:gs pos="1000">
                <a:srgbClr val="213033"/>
              </a:gs>
              <a:gs pos="53000">
                <a:srgbClr val="608D96"/>
              </a:gs>
              <a:gs pos="97000">
                <a:srgbClr val="9FBBC1"/>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41BA3F19-DF9F-A7C8-A8E6-566B9497E152}"/>
              </a:ext>
            </a:extLst>
          </p:cNvPr>
          <p:cNvSpPr/>
          <p:nvPr/>
        </p:nvSpPr>
        <p:spPr>
          <a:xfrm>
            <a:off x="5918890" y="2548567"/>
            <a:ext cx="1017296" cy="1017297"/>
          </a:xfrm>
          <a:prstGeom prst="ellipse">
            <a:avLst/>
          </a:prstGeom>
          <a:solidFill>
            <a:schemeClr val="bg1"/>
          </a:solidFill>
          <a:ln w="3175">
            <a:solidFill>
              <a:schemeClr val="bg1">
                <a:lumMod val="85000"/>
              </a:schemeClr>
            </a:solidFill>
          </a:ln>
          <a:effectLst>
            <a:outerShdw blurRad="50800" dist="254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1" name="Graphic 180" descr="Tools outline">
            <a:extLst>
              <a:ext uri="{FF2B5EF4-FFF2-40B4-BE49-F238E27FC236}">
                <a16:creationId xmlns:a16="http://schemas.microsoft.com/office/drawing/2014/main" id="{5CB4EF59-7AD1-E45B-69FE-A2C9CF5638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50015" y="2672129"/>
            <a:ext cx="768302" cy="768302"/>
          </a:xfrm>
          <a:prstGeom prst="rect">
            <a:avLst/>
          </a:prstGeom>
        </p:spPr>
      </p:pic>
      <p:sp>
        <p:nvSpPr>
          <p:cNvPr id="182" name="Flowchart: Merge 181">
            <a:extLst>
              <a:ext uri="{FF2B5EF4-FFF2-40B4-BE49-F238E27FC236}">
                <a16:creationId xmlns:a16="http://schemas.microsoft.com/office/drawing/2014/main" id="{0301A89C-945C-78CB-59A3-B6E1FB7C6886}"/>
              </a:ext>
            </a:extLst>
          </p:cNvPr>
          <p:cNvSpPr/>
          <p:nvPr/>
        </p:nvSpPr>
        <p:spPr>
          <a:xfrm>
            <a:off x="3590058" y="3632169"/>
            <a:ext cx="121158" cy="972763"/>
          </a:xfrm>
          <a:prstGeom prst="flowChartMerg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5F540CA7-8B45-76B7-5828-CC971F8C28EA}"/>
              </a:ext>
            </a:extLst>
          </p:cNvPr>
          <p:cNvSpPr/>
          <p:nvPr/>
        </p:nvSpPr>
        <p:spPr>
          <a:xfrm>
            <a:off x="2976614" y="2382248"/>
            <a:ext cx="1348989" cy="1348989"/>
          </a:xfrm>
          <a:prstGeom prst="ellipse">
            <a:avLst/>
          </a:prstGeom>
          <a:gradFill flip="none" rotWithShape="1">
            <a:gsLst>
              <a:gs pos="1000">
                <a:srgbClr val="000308"/>
              </a:gs>
              <a:gs pos="53000">
                <a:srgbClr val="001642"/>
              </a:gs>
              <a:gs pos="99000">
                <a:srgbClr val="9CB9BE"/>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5F09D3F0-1845-9B02-8584-ACAD6BE3B0BA}"/>
              </a:ext>
            </a:extLst>
          </p:cNvPr>
          <p:cNvSpPr/>
          <p:nvPr/>
        </p:nvSpPr>
        <p:spPr>
          <a:xfrm>
            <a:off x="3141988" y="2548568"/>
            <a:ext cx="1017296" cy="1017297"/>
          </a:xfrm>
          <a:prstGeom prst="ellipse">
            <a:avLst/>
          </a:prstGeom>
          <a:solidFill>
            <a:schemeClr val="bg1"/>
          </a:solidFill>
          <a:ln w="3175">
            <a:solidFill>
              <a:schemeClr val="bg1">
                <a:lumMod val="85000"/>
              </a:schemeClr>
            </a:solidFill>
          </a:ln>
          <a:effectLst>
            <a:outerShdw blurRad="50800" dist="254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5" name="Picture 14" descr="Design thinking - Free business and finance icons">
            <a:extLst>
              <a:ext uri="{FF2B5EF4-FFF2-40B4-BE49-F238E27FC236}">
                <a16:creationId xmlns:a16="http://schemas.microsoft.com/office/drawing/2014/main" id="{6A9F9CB3-AA75-AE3A-B95C-471AE49583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4832" y="2694665"/>
            <a:ext cx="675862" cy="675862"/>
          </a:xfrm>
          <a:prstGeom prst="rect">
            <a:avLst/>
          </a:prstGeom>
          <a:noFill/>
          <a:extLst>
            <a:ext uri="{909E8E84-426E-40DD-AFC4-6F175D3DCCD1}">
              <a14:hiddenFill xmlns:a14="http://schemas.microsoft.com/office/drawing/2010/main">
                <a:solidFill>
                  <a:srgbClr val="FFFFFF"/>
                </a:solidFill>
              </a14:hiddenFill>
            </a:ext>
          </a:extLst>
        </p:spPr>
      </p:pic>
      <p:grpSp>
        <p:nvGrpSpPr>
          <p:cNvPr id="194" name="Group 193">
            <a:extLst>
              <a:ext uri="{FF2B5EF4-FFF2-40B4-BE49-F238E27FC236}">
                <a16:creationId xmlns:a16="http://schemas.microsoft.com/office/drawing/2014/main" id="{ABE44B9A-938A-CCC1-5DF3-95A003108A4F}"/>
              </a:ext>
            </a:extLst>
          </p:cNvPr>
          <p:cNvGrpSpPr/>
          <p:nvPr/>
        </p:nvGrpSpPr>
        <p:grpSpPr>
          <a:xfrm>
            <a:off x="140665" y="896551"/>
            <a:ext cx="8444877" cy="4683300"/>
            <a:chOff x="149584" y="904875"/>
            <a:chExt cx="8444877" cy="4683300"/>
          </a:xfrm>
        </p:grpSpPr>
        <p:sp>
          <p:nvSpPr>
            <p:cNvPr id="2" name="Rectangle 1">
              <a:extLst>
                <a:ext uri="{FF2B5EF4-FFF2-40B4-BE49-F238E27FC236}">
                  <a16:creationId xmlns:a16="http://schemas.microsoft.com/office/drawing/2014/main" id="{96835AF1-A160-6A7F-437C-5DBA0A70E830}"/>
                </a:ext>
              </a:extLst>
            </p:cNvPr>
            <p:cNvSpPr/>
            <p:nvPr/>
          </p:nvSpPr>
          <p:spPr>
            <a:xfrm>
              <a:off x="149584" y="904875"/>
              <a:ext cx="7735712" cy="4683300"/>
            </a:xfrm>
            <a:prstGeom prst="rect">
              <a:avLst/>
            </a:prstGeom>
            <a:solidFill>
              <a:srgbClr val="404040">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4B99D04-AEDE-BCA5-7E6F-2B3E89E88D0C}"/>
                </a:ext>
              </a:extLst>
            </p:cNvPr>
            <p:cNvPicPr>
              <a:picLocks noChangeAspect="1"/>
            </p:cNvPicPr>
            <p:nvPr/>
          </p:nvPicPr>
          <p:blipFill>
            <a:blip r:embed="rId7"/>
            <a:srcRect l="80993"/>
            <a:stretch>
              <a:fillRect/>
            </a:stretch>
          </p:blipFill>
          <p:spPr>
            <a:xfrm>
              <a:off x="7885296" y="4493133"/>
              <a:ext cx="709165" cy="609653"/>
            </a:xfrm>
            <a:custGeom>
              <a:avLst/>
              <a:gdLst>
                <a:gd name="connsiteX0" fmla="*/ 0 w 709165"/>
                <a:gd name="connsiteY0" fmla="*/ 0 h 609653"/>
                <a:gd name="connsiteX1" fmla="*/ 709165 w 709165"/>
                <a:gd name="connsiteY1" fmla="*/ 0 h 609653"/>
                <a:gd name="connsiteX2" fmla="*/ 709165 w 709165"/>
                <a:gd name="connsiteY2" fmla="*/ 609653 h 609653"/>
                <a:gd name="connsiteX3" fmla="*/ 0 w 709165"/>
                <a:gd name="connsiteY3" fmla="*/ 609653 h 609653"/>
              </a:gdLst>
              <a:ahLst/>
              <a:cxnLst>
                <a:cxn ang="0">
                  <a:pos x="connsiteX0" y="connsiteY0"/>
                </a:cxn>
                <a:cxn ang="0">
                  <a:pos x="connsiteX1" y="connsiteY1"/>
                </a:cxn>
                <a:cxn ang="0">
                  <a:pos x="connsiteX2" y="connsiteY2"/>
                </a:cxn>
                <a:cxn ang="0">
                  <a:pos x="connsiteX3" y="connsiteY3"/>
                </a:cxn>
              </a:cxnLst>
              <a:rect l="l" t="t" r="r" b="b"/>
              <a:pathLst>
                <a:path w="709165" h="609653">
                  <a:moveTo>
                    <a:pt x="0" y="0"/>
                  </a:moveTo>
                  <a:lnTo>
                    <a:pt x="709165" y="0"/>
                  </a:lnTo>
                  <a:lnTo>
                    <a:pt x="709165" y="609653"/>
                  </a:lnTo>
                  <a:lnTo>
                    <a:pt x="0" y="609653"/>
                  </a:lnTo>
                  <a:close/>
                </a:path>
              </a:pathLst>
            </a:custGeom>
          </p:spPr>
        </p:pic>
      </p:grpSp>
      <p:sp>
        <p:nvSpPr>
          <p:cNvPr id="161" name="TextBox 160">
            <a:extLst>
              <a:ext uri="{FF2B5EF4-FFF2-40B4-BE49-F238E27FC236}">
                <a16:creationId xmlns:a16="http://schemas.microsoft.com/office/drawing/2014/main" id="{9EE395B5-9D00-A5D8-0B8D-AC5FF3526C14}"/>
              </a:ext>
            </a:extLst>
          </p:cNvPr>
          <p:cNvSpPr txBox="1"/>
          <p:nvPr/>
        </p:nvSpPr>
        <p:spPr>
          <a:xfrm>
            <a:off x="9851062" y="1059266"/>
            <a:ext cx="2240391" cy="1200329"/>
          </a:xfrm>
          <a:prstGeom prst="rect">
            <a:avLst/>
          </a:prstGeom>
          <a:noFill/>
        </p:spPr>
        <p:txBody>
          <a:bodyPr wrap="square" rtlCol="0">
            <a:spAutoFit/>
          </a:bodyPr>
          <a:lstStyle/>
          <a:p>
            <a:pPr algn="ctr"/>
            <a:r>
              <a:rPr lang="en-US" sz="2400" b="1" dirty="0">
                <a:solidFill>
                  <a:schemeClr val="bg1"/>
                </a:solidFill>
              </a:rPr>
              <a:t>First Associate Degrees Awarded</a:t>
            </a:r>
          </a:p>
        </p:txBody>
      </p:sp>
      <p:sp>
        <p:nvSpPr>
          <p:cNvPr id="163" name="TextBox 162">
            <a:extLst>
              <a:ext uri="{FF2B5EF4-FFF2-40B4-BE49-F238E27FC236}">
                <a16:creationId xmlns:a16="http://schemas.microsoft.com/office/drawing/2014/main" id="{0BBB1CDC-4F33-6DC1-FC7B-BCAFB393A357}"/>
              </a:ext>
            </a:extLst>
          </p:cNvPr>
          <p:cNvSpPr txBox="1"/>
          <p:nvPr/>
        </p:nvSpPr>
        <p:spPr>
          <a:xfrm>
            <a:off x="7636404" y="1059266"/>
            <a:ext cx="2393265" cy="1200329"/>
          </a:xfrm>
          <a:prstGeom prst="rect">
            <a:avLst/>
          </a:prstGeom>
          <a:noFill/>
        </p:spPr>
        <p:txBody>
          <a:bodyPr wrap="square" rtlCol="0">
            <a:spAutoFit/>
          </a:bodyPr>
          <a:lstStyle/>
          <a:p>
            <a:pPr algn="ctr"/>
            <a:r>
              <a:rPr lang="en-US" sz="2400" b="1" dirty="0">
                <a:solidFill>
                  <a:schemeClr val="bg1"/>
                </a:solidFill>
              </a:rPr>
              <a:t>Outreach   </a:t>
            </a:r>
          </a:p>
          <a:p>
            <a:pPr algn="ctr"/>
            <a:r>
              <a:rPr lang="en-US" sz="2400" b="1" dirty="0">
                <a:solidFill>
                  <a:schemeClr val="bg1"/>
                </a:solidFill>
              </a:rPr>
              <a:t>and Communications</a:t>
            </a:r>
          </a:p>
        </p:txBody>
      </p:sp>
      <p:sp>
        <p:nvSpPr>
          <p:cNvPr id="167" name="Arrow: Notched Right 166">
            <a:extLst>
              <a:ext uri="{FF2B5EF4-FFF2-40B4-BE49-F238E27FC236}">
                <a16:creationId xmlns:a16="http://schemas.microsoft.com/office/drawing/2014/main" id="{729F18E6-5CEF-F96C-DFA9-D887A5CD2E37}"/>
              </a:ext>
            </a:extLst>
          </p:cNvPr>
          <p:cNvSpPr/>
          <p:nvPr/>
        </p:nvSpPr>
        <p:spPr>
          <a:xfrm>
            <a:off x="8429620" y="4572221"/>
            <a:ext cx="2075441" cy="490383"/>
          </a:xfrm>
          <a:prstGeom prst="notchedRightArrow">
            <a:avLst>
              <a:gd name="adj1" fmla="val 100000"/>
              <a:gd name="adj2" fmla="val 42615"/>
            </a:avLst>
          </a:prstGeom>
          <a:solidFill>
            <a:schemeClr val="bg1"/>
          </a:solidFill>
          <a:ln w="190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68" name="Arrow: Notched Right 167">
            <a:extLst>
              <a:ext uri="{FF2B5EF4-FFF2-40B4-BE49-F238E27FC236}">
                <a16:creationId xmlns:a16="http://schemas.microsoft.com/office/drawing/2014/main" id="{DAABE20B-E04D-5767-EB2D-6FC1BEDAEA76}"/>
              </a:ext>
            </a:extLst>
          </p:cNvPr>
          <p:cNvSpPr/>
          <p:nvPr/>
        </p:nvSpPr>
        <p:spPr>
          <a:xfrm>
            <a:off x="10422118" y="4566785"/>
            <a:ext cx="1447193" cy="490383"/>
          </a:xfrm>
          <a:prstGeom prst="notchedRightArrow">
            <a:avLst>
              <a:gd name="adj1" fmla="val 100000"/>
              <a:gd name="adj2" fmla="val 42615"/>
            </a:avLst>
          </a:prstGeom>
          <a:solidFill>
            <a:schemeClr val="bg1"/>
          </a:solidFill>
          <a:ln w="190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72" name="TextBox 171">
            <a:extLst>
              <a:ext uri="{FF2B5EF4-FFF2-40B4-BE49-F238E27FC236}">
                <a16:creationId xmlns:a16="http://schemas.microsoft.com/office/drawing/2014/main" id="{4EBA78BA-EFFE-CD3E-2F3F-8C001983967F}"/>
              </a:ext>
            </a:extLst>
          </p:cNvPr>
          <p:cNvSpPr txBox="1"/>
          <p:nvPr/>
        </p:nvSpPr>
        <p:spPr>
          <a:xfrm>
            <a:off x="8664302" y="4648168"/>
            <a:ext cx="1673186" cy="369332"/>
          </a:xfrm>
          <a:prstGeom prst="rect">
            <a:avLst/>
          </a:prstGeom>
          <a:noFill/>
          <a:ln>
            <a:noFill/>
          </a:ln>
        </p:spPr>
        <p:txBody>
          <a:bodyPr wrap="square">
            <a:spAutoFit/>
          </a:bodyPr>
          <a:lstStyle/>
          <a:p>
            <a:pPr algn="ctr"/>
            <a:r>
              <a:rPr lang="en-US" dirty="0">
                <a:solidFill>
                  <a:schemeClr val="tx1">
                    <a:lumMod val="85000"/>
                    <a:lumOff val="15000"/>
                  </a:schemeClr>
                </a:solidFill>
              </a:rPr>
              <a:t>Sept.- Dec. ‘23</a:t>
            </a:r>
          </a:p>
        </p:txBody>
      </p:sp>
      <p:sp>
        <p:nvSpPr>
          <p:cNvPr id="173" name="TextBox 172">
            <a:extLst>
              <a:ext uri="{FF2B5EF4-FFF2-40B4-BE49-F238E27FC236}">
                <a16:creationId xmlns:a16="http://schemas.microsoft.com/office/drawing/2014/main" id="{B2556EB4-243E-AC8E-BD02-5A66BAD3C0A7}"/>
              </a:ext>
            </a:extLst>
          </p:cNvPr>
          <p:cNvSpPr txBox="1"/>
          <p:nvPr/>
        </p:nvSpPr>
        <p:spPr>
          <a:xfrm>
            <a:off x="10538809" y="4648168"/>
            <a:ext cx="1268774" cy="369332"/>
          </a:xfrm>
          <a:prstGeom prst="rect">
            <a:avLst/>
          </a:prstGeom>
          <a:noFill/>
          <a:ln>
            <a:noFill/>
          </a:ln>
        </p:spPr>
        <p:txBody>
          <a:bodyPr wrap="square">
            <a:spAutoFit/>
          </a:bodyPr>
          <a:lstStyle/>
          <a:p>
            <a:pPr algn="ctr"/>
            <a:r>
              <a:rPr lang="en-US" dirty="0">
                <a:solidFill>
                  <a:schemeClr val="tx1">
                    <a:lumMod val="85000"/>
                    <a:lumOff val="15000"/>
                  </a:schemeClr>
                </a:solidFill>
              </a:rPr>
              <a:t>Dec. ‘23</a:t>
            </a:r>
          </a:p>
        </p:txBody>
      </p:sp>
      <p:sp>
        <p:nvSpPr>
          <p:cNvPr id="186" name="Flowchart: Merge 185">
            <a:extLst>
              <a:ext uri="{FF2B5EF4-FFF2-40B4-BE49-F238E27FC236}">
                <a16:creationId xmlns:a16="http://schemas.microsoft.com/office/drawing/2014/main" id="{27A00E32-2E03-2C43-E670-AE1E789EAB27}"/>
              </a:ext>
            </a:extLst>
          </p:cNvPr>
          <p:cNvSpPr/>
          <p:nvPr/>
        </p:nvSpPr>
        <p:spPr>
          <a:xfrm>
            <a:off x="8772187" y="3632169"/>
            <a:ext cx="121158" cy="972763"/>
          </a:xfrm>
          <a:prstGeom prst="flowChartMerg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E451420F-598A-9501-C955-050810822F94}"/>
              </a:ext>
            </a:extLst>
          </p:cNvPr>
          <p:cNvSpPr/>
          <p:nvPr/>
        </p:nvSpPr>
        <p:spPr>
          <a:xfrm>
            <a:off x="8158743" y="2382248"/>
            <a:ext cx="1348989" cy="1348989"/>
          </a:xfrm>
          <a:prstGeom prst="ellipse">
            <a:avLst/>
          </a:prstGeom>
          <a:gradFill flip="none" rotWithShape="1">
            <a:gsLst>
              <a:gs pos="0">
                <a:srgbClr val="315171"/>
              </a:gs>
              <a:gs pos="53000">
                <a:srgbClr val="3F6993"/>
              </a:gs>
              <a:gs pos="100000">
                <a:srgbClr val="95EAF3"/>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A73DA72D-4B78-9B5D-963E-5C3D2508CD48}"/>
              </a:ext>
            </a:extLst>
          </p:cNvPr>
          <p:cNvSpPr/>
          <p:nvPr/>
        </p:nvSpPr>
        <p:spPr>
          <a:xfrm>
            <a:off x="8324114" y="2548567"/>
            <a:ext cx="1017296" cy="1017297"/>
          </a:xfrm>
          <a:prstGeom prst="ellipse">
            <a:avLst/>
          </a:prstGeom>
          <a:solidFill>
            <a:schemeClr val="bg1"/>
          </a:solidFill>
          <a:ln w="3175">
            <a:solidFill>
              <a:schemeClr val="bg1">
                <a:lumMod val="85000"/>
              </a:schemeClr>
            </a:solidFill>
          </a:ln>
          <a:effectLst>
            <a:outerShdw blurRad="50800" dist="254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9" name="Picture 8" descr="2,847,000+ Communication Illustrations, Royalty-Free Vector Graphics &amp; Clip  Art - iStock | Communication icons, Conversation, Business communication">
            <a:extLst>
              <a:ext uri="{FF2B5EF4-FFF2-40B4-BE49-F238E27FC236}">
                <a16:creationId xmlns:a16="http://schemas.microsoft.com/office/drawing/2014/main" id="{658CEC8D-B8F5-B3E4-9C02-B12384BE9C9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543" t="13632" r="10316" b="13960"/>
          <a:stretch/>
        </p:blipFill>
        <p:spPr bwMode="auto">
          <a:xfrm>
            <a:off x="8409288" y="2656081"/>
            <a:ext cx="863257" cy="820930"/>
          </a:xfrm>
          <a:prstGeom prst="ellipse">
            <a:avLst/>
          </a:prstGeom>
          <a:noFill/>
          <a:extLst>
            <a:ext uri="{909E8E84-426E-40DD-AFC4-6F175D3DCCD1}">
              <a14:hiddenFill xmlns:a14="http://schemas.microsoft.com/office/drawing/2010/main">
                <a:solidFill>
                  <a:srgbClr val="FFFFFF"/>
                </a:solidFill>
              </a14:hiddenFill>
            </a:ext>
          </a:extLst>
        </p:spPr>
      </p:pic>
      <p:sp>
        <p:nvSpPr>
          <p:cNvPr id="190" name="Flowchart: Merge 189">
            <a:extLst>
              <a:ext uri="{FF2B5EF4-FFF2-40B4-BE49-F238E27FC236}">
                <a16:creationId xmlns:a16="http://schemas.microsoft.com/office/drawing/2014/main" id="{90996129-A517-EBD4-39EB-EF6084E263D3}"/>
              </a:ext>
            </a:extLst>
          </p:cNvPr>
          <p:cNvSpPr/>
          <p:nvPr/>
        </p:nvSpPr>
        <p:spPr>
          <a:xfrm>
            <a:off x="10910678" y="3636631"/>
            <a:ext cx="121158" cy="972763"/>
          </a:xfrm>
          <a:prstGeom prst="flowChartMerg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B7A50E45-6BFB-84B9-445E-BDB9E57CF801}"/>
              </a:ext>
            </a:extLst>
          </p:cNvPr>
          <p:cNvSpPr/>
          <p:nvPr/>
        </p:nvSpPr>
        <p:spPr>
          <a:xfrm>
            <a:off x="10297234" y="2382248"/>
            <a:ext cx="1348989" cy="1348989"/>
          </a:xfrm>
          <a:prstGeom prst="ellipse">
            <a:avLst/>
          </a:prstGeom>
          <a:gradFill flip="none" rotWithShape="1">
            <a:gsLst>
              <a:gs pos="0">
                <a:srgbClr val="461B00"/>
              </a:gs>
              <a:gs pos="58000">
                <a:schemeClr val="accent2">
                  <a:lumMod val="50000"/>
                  <a:shade val="67500"/>
                  <a:satMod val="115000"/>
                </a:schemeClr>
              </a:gs>
              <a:gs pos="100000">
                <a:srgbClr val="A88499"/>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CA137500-3CB5-C3E9-5AF0-29E3CF08BF2A}"/>
              </a:ext>
            </a:extLst>
          </p:cNvPr>
          <p:cNvSpPr/>
          <p:nvPr/>
        </p:nvSpPr>
        <p:spPr>
          <a:xfrm>
            <a:off x="10462609" y="2539232"/>
            <a:ext cx="1017296" cy="1017297"/>
          </a:xfrm>
          <a:prstGeom prst="ellipse">
            <a:avLst/>
          </a:prstGeom>
          <a:solidFill>
            <a:schemeClr val="bg1"/>
          </a:solidFill>
          <a:ln w="3175">
            <a:solidFill>
              <a:schemeClr val="bg2">
                <a:lumMod val="90000"/>
              </a:schemeClr>
            </a:solidFill>
          </a:ln>
          <a:effectLst>
            <a:outerShdw blurRad="50800" dist="254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Graphic 192" descr="Diploma roll with solid fill">
            <a:extLst>
              <a:ext uri="{FF2B5EF4-FFF2-40B4-BE49-F238E27FC236}">
                <a16:creationId xmlns:a16="http://schemas.microsoft.com/office/drawing/2014/main" id="{B7214EC2-1901-5FE4-69FD-99976E2114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05926" y="2633855"/>
            <a:ext cx="914400" cy="914400"/>
          </a:xfrm>
          <a:prstGeom prst="rect">
            <a:avLst/>
          </a:prstGeom>
        </p:spPr>
      </p:pic>
    </p:spTree>
    <p:extLst>
      <p:ext uri="{BB962C8B-B14F-4D97-AF65-F5344CB8AC3E}">
        <p14:creationId xmlns:p14="http://schemas.microsoft.com/office/powerpoint/2010/main" val="4140364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A963C1-F8B7-82C8-8C92-166E200A3213}"/>
              </a:ext>
            </a:extLst>
          </p:cNvPr>
          <p:cNvSpPr/>
          <p:nvPr/>
        </p:nvSpPr>
        <p:spPr>
          <a:xfrm>
            <a:off x="0" y="-73814"/>
            <a:ext cx="12192000" cy="6856727"/>
          </a:xfrm>
          <a:prstGeom prst="rect">
            <a:avLst/>
          </a:prstGeom>
          <a:gradFill flip="none" rotWithShape="1">
            <a:gsLst>
              <a:gs pos="0">
                <a:srgbClr val="161D28"/>
              </a:gs>
              <a:gs pos="29880">
                <a:srgbClr val="1B2331"/>
              </a:gs>
              <a:gs pos="60000">
                <a:srgbClr val="283848"/>
              </a:gs>
              <a:gs pos="100000">
                <a:srgbClr val="2C4E8C"/>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149C0E2-88D1-E066-9168-5487F8DE8002}"/>
              </a:ext>
            </a:extLst>
          </p:cNvPr>
          <p:cNvPicPr>
            <a:picLocks noChangeAspect="1"/>
          </p:cNvPicPr>
          <p:nvPr/>
        </p:nvPicPr>
        <p:blipFill>
          <a:blip r:embed="rId3"/>
          <a:stretch>
            <a:fillRect/>
          </a:stretch>
        </p:blipFill>
        <p:spPr>
          <a:xfrm>
            <a:off x="6224631" y="260888"/>
            <a:ext cx="4716599" cy="4674611"/>
          </a:xfrm>
          <a:prstGeom prst="rect">
            <a:avLst/>
          </a:prstGeom>
        </p:spPr>
      </p:pic>
      <p:sp>
        <p:nvSpPr>
          <p:cNvPr id="12" name="TextBox 11">
            <a:extLst>
              <a:ext uri="{FF2B5EF4-FFF2-40B4-BE49-F238E27FC236}">
                <a16:creationId xmlns:a16="http://schemas.microsoft.com/office/drawing/2014/main" id="{527727DE-FA77-18BC-DE8E-6E441DDDFD78}"/>
              </a:ext>
            </a:extLst>
          </p:cNvPr>
          <p:cNvSpPr txBox="1"/>
          <p:nvPr/>
        </p:nvSpPr>
        <p:spPr>
          <a:xfrm>
            <a:off x="6224631" y="5204540"/>
            <a:ext cx="4874004" cy="830997"/>
          </a:xfrm>
          <a:prstGeom prst="rect">
            <a:avLst/>
          </a:prstGeom>
          <a:noFill/>
        </p:spPr>
        <p:txBody>
          <a:bodyPr wrap="square" rtlCol="0">
            <a:spAutoFit/>
          </a:bodyPr>
          <a:lstStyle/>
          <a:p>
            <a:r>
              <a:rPr lang="en-US" sz="4800" u="sng" dirty="0">
                <a:solidFill>
                  <a:schemeClr val="bg1">
                    <a:lumMod val="95000"/>
                  </a:schemeClr>
                </a:solidFill>
                <a:effectLst/>
                <a:hlinkClick r:id="rId4">
                  <a:extLst>
                    <a:ext uri="{A12FA001-AC4F-418D-AE19-62706E023703}">
                      <ahyp:hlinkClr xmlns:ahyp="http://schemas.microsoft.com/office/drawing/2018/hyperlinkcolor" val="tx"/>
                    </a:ext>
                  </a:extLst>
                </a:hlinkClick>
              </a:rPr>
              <a:t>cdhe.colorado.gov</a:t>
            </a:r>
            <a:endParaRPr lang="en-US" sz="4800" u="sng" dirty="0">
              <a:solidFill>
                <a:schemeClr val="bg1">
                  <a:lumMod val="95000"/>
                </a:schemeClr>
              </a:solidFill>
            </a:endParaRPr>
          </a:p>
        </p:txBody>
      </p:sp>
      <p:sp>
        <p:nvSpPr>
          <p:cNvPr id="26" name="TextBox 25">
            <a:extLst>
              <a:ext uri="{FF2B5EF4-FFF2-40B4-BE49-F238E27FC236}">
                <a16:creationId xmlns:a16="http://schemas.microsoft.com/office/drawing/2014/main" id="{CF92E481-BF71-9F3B-F0D3-684114387018}"/>
              </a:ext>
            </a:extLst>
          </p:cNvPr>
          <p:cNvSpPr txBox="1"/>
          <p:nvPr/>
        </p:nvSpPr>
        <p:spPr>
          <a:xfrm>
            <a:off x="504834" y="889642"/>
            <a:ext cx="4634602" cy="3016210"/>
          </a:xfrm>
          <a:prstGeom prst="rect">
            <a:avLst/>
          </a:prstGeom>
          <a:noFill/>
        </p:spPr>
        <p:txBody>
          <a:bodyPr wrap="none" rtlCol="0">
            <a:spAutoFit/>
          </a:bodyPr>
          <a:lstStyle/>
          <a:p>
            <a:pPr>
              <a:lnSpc>
                <a:spcPts val="4200"/>
              </a:lnSpc>
            </a:pPr>
            <a:r>
              <a:rPr lang="en-US" sz="6000" b="1" dirty="0">
                <a:solidFill>
                  <a:schemeClr val="accent4">
                    <a:lumMod val="60000"/>
                    <a:lumOff val="40000"/>
                  </a:schemeClr>
                </a:solidFill>
                <a:latin typeface="Arabic Typesetting" panose="020F0502020204030204" pitchFamily="66" charset="-78"/>
                <a:cs typeface="Arabic Typesetting" panose="020F0502020204030204" pitchFamily="66" charset="-78"/>
              </a:rPr>
              <a:t>COLORADO </a:t>
            </a:r>
          </a:p>
          <a:p>
            <a:pPr>
              <a:lnSpc>
                <a:spcPts val="4200"/>
              </a:lnSpc>
            </a:pPr>
            <a:r>
              <a:rPr lang="en-US" sz="6000" b="1" dirty="0">
                <a:solidFill>
                  <a:schemeClr val="accent4">
                    <a:lumMod val="60000"/>
                    <a:lumOff val="40000"/>
                  </a:schemeClr>
                </a:solidFill>
                <a:latin typeface="Arabic Typesetting" panose="020F0502020204030204" pitchFamily="66" charset="-78"/>
                <a:cs typeface="Arabic Typesetting" panose="020F0502020204030204" pitchFamily="66" charset="-78"/>
              </a:rPr>
              <a:t>RE-ENGAGED</a:t>
            </a:r>
          </a:p>
          <a:p>
            <a:endParaRPr lang="en-US" sz="6000" b="1" dirty="0">
              <a:solidFill>
                <a:schemeClr val="accent4">
                  <a:lumMod val="60000"/>
                  <a:lumOff val="40000"/>
                </a:schemeClr>
              </a:solidFill>
              <a:latin typeface="Arabic Typesetting" panose="020F0502020204030204" pitchFamily="66" charset="-78"/>
              <a:cs typeface="Arabic Typesetting" panose="020F0502020204030204" pitchFamily="66" charset="-78"/>
            </a:endParaRPr>
          </a:p>
          <a:p>
            <a:r>
              <a:rPr lang="en-US" sz="6000" b="1" dirty="0">
                <a:solidFill>
                  <a:schemeClr val="accent4">
                    <a:lumMod val="60000"/>
                    <a:lumOff val="40000"/>
                  </a:schemeClr>
                </a:solidFill>
                <a:latin typeface="Arabic Typesetting" panose="020F0502020204030204" pitchFamily="66" charset="-78"/>
                <a:cs typeface="Arabic Typesetting" panose="020F0502020204030204" pitchFamily="66" charset="-78"/>
              </a:rPr>
              <a:t>The CORE Initiative</a:t>
            </a:r>
          </a:p>
        </p:txBody>
      </p:sp>
    </p:spTree>
    <p:extLst>
      <p:ext uri="{BB962C8B-B14F-4D97-AF65-F5344CB8AC3E}">
        <p14:creationId xmlns:p14="http://schemas.microsoft.com/office/powerpoint/2010/main" val="637667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A963C1-F8B7-82C8-8C92-166E200A3213}"/>
              </a:ext>
            </a:extLst>
          </p:cNvPr>
          <p:cNvSpPr/>
          <p:nvPr/>
        </p:nvSpPr>
        <p:spPr>
          <a:xfrm>
            <a:off x="0" y="0"/>
            <a:ext cx="12192000" cy="685800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4D2FD31A-7546-7254-F475-EA0BAA802530}"/>
              </a:ext>
            </a:extLst>
          </p:cNvPr>
          <p:cNvSpPr txBox="1"/>
          <p:nvPr/>
        </p:nvSpPr>
        <p:spPr>
          <a:xfrm>
            <a:off x="145119" y="1603540"/>
            <a:ext cx="1846882" cy="1200329"/>
          </a:xfrm>
          <a:prstGeom prst="rect">
            <a:avLst/>
          </a:prstGeom>
          <a:noFill/>
        </p:spPr>
        <p:txBody>
          <a:bodyPr wrap="square" rtlCol="0">
            <a:spAutoFit/>
          </a:bodyPr>
          <a:lstStyle/>
          <a:p>
            <a:pPr algn="ctr"/>
            <a:r>
              <a:rPr lang="en-US" sz="2400" b="1" dirty="0">
                <a:solidFill>
                  <a:schemeClr val="bg1"/>
                </a:solidFill>
              </a:rPr>
              <a:t>HB21-1330 signed into law</a:t>
            </a:r>
          </a:p>
        </p:txBody>
      </p:sp>
      <p:sp>
        <p:nvSpPr>
          <p:cNvPr id="53" name="TextBox 52">
            <a:extLst>
              <a:ext uri="{FF2B5EF4-FFF2-40B4-BE49-F238E27FC236}">
                <a16:creationId xmlns:a16="http://schemas.microsoft.com/office/drawing/2014/main" id="{E2BD67F5-22F2-EBE8-D64E-31869959FCAC}"/>
              </a:ext>
            </a:extLst>
          </p:cNvPr>
          <p:cNvSpPr txBox="1"/>
          <p:nvPr/>
        </p:nvSpPr>
        <p:spPr>
          <a:xfrm>
            <a:off x="2318177" y="1603540"/>
            <a:ext cx="2664921" cy="1200329"/>
          </a:xfrm>
          <a:prstGeom prst="rect">
            <a:avLst/>
          </a:prstGeom>
          <a:noFill/>
        </p:spPr>
        <p:txBody>
          <a:bodyPr wrap="square" rtlCol="0">
            <a:spAutoFit/>
          </a:bodyPr>
          <a:lstStyle/>
          <a:p>
            <a:pPr algn="ctr"/>
            <a:r>
              <a:rPr lang="en-US" sz="2400" b="1" dirty="0">
                <a:solidFill>
                  <a:schemeClr val="bg1"/>
                </a:solidFill>
              </a:rPr>
              <a:t>Associate Degree Design Working Group</a:t>
            </a:r>
          </a:p>
        </p:txBody>
      </p:sp>
      <p:sp>
        <p:nvSpPr>
          <p:cNvPr id="58" name="TextBox 57">
            <a:extLst>
              <a:ext uri="{FF2B5EF4-FFF2-40B4-BE49-F238E27FC236}">
                <a16:creationId xmlns:a16="http://schemas.microsoft.com/office/drawing/2014/main" id="{9F153F2A-21E8-1A0E-3782-9CF0C26277B7}"/>
              </a:ext>
            </a:extLst>
          </p:cNvPr>
          <p:cNvSpPr txBox="1"/>
          <p:nvPr/>
        </p:nvSpPr>
        <p:spPr>
          <a:xfrm>
            <a:off x="9851062" y="1603540"/>
            <a:ext cx="2240391" cy="1200329"/>
          </a:xfrm>
          <a:prstGeom prst="rect">
            <a:avLst/>
          </a:prstGeom>
          <a:noFill/>
        </p:spPr>
        <p:txBody>
          <a:bodyPr wrap="square" rtlCol="0">
            <a:spAutoFit/>
          </a:bodyPr>
          <a:lstStyle/>
          <a:p>
            <a:pPr algn="ctr"/>
            <a:r>
              <a:rPr lang="en-US" sz="2400" b="1" dirty="0">
                <a:solidFill>
                  <a:schemeClr val="bg1"/>
                </a:solidFill>
              </a:rPr>
              <a:t>First Associate Degrees Awarded</a:t>
            </a:r>
          </a:p>
        </p:txBody>
      </p:sp>
      <p:sp>
        <p:nvSpPr>
          <p:cNvPr id="54" name="TextBox 53">
            <a:extLst>
              <a:ext uri="{FF2B5EF4-FFF2-40B4-BE49-F238E27FC236}">
                <a16:creationId xmlns:a16="http://schemas.microsoft.com/office/drawing/2014/main" id="{E6DD5134-CA21-195C-C577-0DB333A8B00C}"/>
              </a:ext>
            </a:extLst>
          </p:cNvPr>
          <p:cNvSpPr txBox="1"/>
          <p:nvPr/>
        </p:nvSpPr>
        <p:spPr>
          <a:xfrm>
            <a:off x="5195988" y="1603540"/>
            <a:ext cx="2463100" cy="1200329"/>
          </a:xfrm>
          <a:prstGeom prst="rect">
            <a:avLst/>
          </a:prstGeom>
          <a:noFill/>
        </p:spPr>
        <p:txBody>
          <a:bodyPr wrap="square" rtlCol="0">
            <a:spAutoFit/>
          </a:bodyPr>
          <a:lstStyle/>
          <a:p>
            <a:pPr algn="ctr"/>
            <a:r>
              <a:rPr lang="en-US" sz="2400" b="1" dirty="0">
                <a:solidFill>
                  <a:schemeClr val="bg1"/>
                </a:solidFill>
              </a:rPr>
              <a:t>Implementation Working </a:t>
            </a:r>
          </a:p>
          <a:p>
            <a:pPr algn="ctr"/>
            <a:r>
              <a:rPr lang="en-US" sz="2400" b="1" dirty="0">
                <a:solidFill>
                  <a:schemeClr val="bg1"/>
                </a:solidFill>
              </a:rPr>
              <a:t>Group </a:t>
            </a:r>
          </a:p>
        </p:txBody>
      </p:sp>
      <p:sp>
        <p:nvSpPr>
          <p:cNvPr id="57" name="TextBox 56">
            <a:extLst>
              <a:ext uri="{FF2B5EF4-FFF2-40B4-BE49-F238E27FC236}">
                <a16:creationId xmlns:a16="http://schemas.microsoft.com/office/drawing/2014/main" id="{F3CCC11D-8968-623C-063A-D32E34B95A9B}"/>
              </a:ext>
            </a:extLst>
          </p:cNvPr>
          <p:cNvSpPr txBox="1"/>
          <p:nvPr/>
        </p:nvSpPr>
        <p:spPr>
          <a:xfrm>
            <a:off x="7636404" y="1603540"/>
            <a:ext cx="2393265" cy="1200329"/>
          </a:xfrm>
          <a:prstGeom prst="rect">
            <a:avLst/>
          </a:prstGeom>
          <a:noFill/>
        </p:spPr>
        <p:txBody>
          <a:bodyPr wrap="square" rtlCol="0">
            <a:spAutoFit/>
          </a:bodyPr>
          <a:lstStyle/>
          <a:p>
            <a:pPr algn="ctr"/>
            <a:r>
              <a:rPr lang="en-US" sz="2400" b="1" dirty="0">
                <a:solidFill>
                  <a:schemeClr val="bg1"/>
                </a:solidFill>
              </a:rPr>
              <a:t>Outreach   </a:t>
            </a:r>
          </a:p>
          <a:p>
            <a:pPr algn="ctr"/>
            <a:r>
              <a:rPr lang="en-US" sz="2400" b="1" dirty="0">
                <a:solidFill>
                  <a:schemeClr val="bg1"/>
                </a:solidFill>
              </a:rPr>
              <a:t>and Communications</a:t>
            </a:r>
          </a:p>
        </p:txBody>
      </p:sp>
      <p:sp>
        <p:nvSpPr>
          <p:cNvPr id="35" name="Arrow: Right 34">
            <a:extLst>
              <a:ext uri="{FF2B5EF4-FFF2-40B4-BE49-F238E27FC236}">
                <a16:creationId xmlns:a16="http://schemas.microsoft.com/office/drawing/2014/main" id="{64986FB7-011C-D912-59C0-B0F20124490C}"/>
              </a:ext>
            </a:extLst>
          </p:cNvPr>
          <p:cNvSpPr/>
          <p:nvPr/>
        </p:nvSpPr>
        <p:spPr>
          <a:xfrm>
            <a:off x="406107" y="5111400"/>
            <a:ext cx="1242438" cy="490383"/>
          </a:xfrm>
          <a:prstGeom prst="rightArrow">
            <a:avLst>
              <a:gd name="adj1" fmla="val 100000"/>
              <a:gd name="adj2" fmla="val 41310"/>
            </a:avLst>
          </a:prstGeom>
          <a:solidFill>
            <a:schemeClr val="bg1"/>
          </a:solidFill>
          <a:ln w="190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36" name="Arrow: Notched Right 35">
            <a:extLst>
              <a:ext uri="{FF2B5EF4-FFF2-40B4-BE49-F238E27FC236}">
                <a16:creationId xmlns:a16="http://schemas.microsoft.com/office/drawing/2014/main" id="{06986738-C677-0A64-CCF9-126E39288A7B}"/>
              </a:ext>
            </a:extLst>
          </p:cNvPr>
          <p:cNvSpPr/>
          <p:nvPr/>
        </p:nvSpPr>
        <p:spPr>
          <a:xfrm>
            <a:off x="1560850" y="5111399"/>
            <a:ext cx="3296066" cy="490383"/>
          </a:xfrm>
          <a:prstGeom prst="notchedRightArrow">
            <a:avLst>
              <a:gd name="adj1" fmla="val 100000"/>
              <a:gd name="adj2" fmla="val 42615"/>
            </a:avLst>
          </a:prstGeom>
          <a:solidFill>
            <a:schemeClr val="bg1"/>
          </a:solidFill>
          <a:ln w="190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39" name="Arrow: Notched Right 38">
            <a:extLst>
              <a:ext uri="{FF2B5EF4-FFF2-40B4-BE49-F238E27FC236}">
                <a16:creationId xmlns:a16="http://schemas.microsoft.com/office/drawing/2014/main" id="{AA157ACB-2729-75FF-39E4-D4163094D13A}"/>
              </a:ext>
            </a:extLst>
          </p:cNvPr>
          <p:cNvSpPr/>
          <p:nvPr/>
        </p:nvSpPr>
        <p:spPr>
          <a:xfrm>
            <a:off x="4777735" y="5113947"/>
            <a:ext cx="3734912" cy="490383"/>
          </a:xfrm>
          <a:prstGeom prst="notchedRightArrow">
            <a:avLst>
              <a:gd name="adj1" fmla="val 100000"/>
              <a:gd name="adj2" fmla="val 42615"/>
            </a:avLst>
          </a:prstGeom>
          <a:solidFill>
            <a:schemeClr val="bg1"/>
          </a:solidFill>
          <a:ln w="190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0" name="Arrow: Notched Right 39">
            <a:extLst>
              <a:ext uri="{FF2B5EF4-FFF2-40B4-BE49-F238E27FC236}">
                <a16:creationId xmlns:a16="http://schemas.microsoft.com/office/drawing/2014/main" id="{35F40514-AEF4-D841-2EE7-708B175C389A}"/>
              </a:ext>
            </a:extLst>
          </p:cNvPr>
          <p:cNvSpPr/>
          <p:nvPr/>
        </p:nvSpPr>
        <p:spPr>
          <a:xfrm>
            <a:off x="8429620" y="5116495"/>
            <a:ext cx="2075441" cy="490383"/>
          </a:xfrm>
          <a:prstGeom prst="notchedRightArrow">
            <a:avLst>
              <a:gd name="adj1" fmla="val 100000"/>
              <a:gd name="adj2" fmla="val 42615"/>
            </a:avLst>
          </a:prstGeom>
          <a:solidFill>
            <a:schemeClr val="bg1"/>
          </a:solidFill>
          <a:ln w="190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1" name="Arrow: Notched Right 40">
            <a:extLst>
              <a:ext uri="{FF2B5EF4-FFF2-40B4-BE49-F238E27FC236}">
                <a16:creationId xmlns:a16="http://schemas.microsoft.com/office/drawing/2014/main" id="{B95E4564-AA80-7FAD-F1D0-C350A40FFD6A}"/>
              </a:ext>
            </a:extLst>
          </p:cNvPr>
          <p:cNvSpPr/>
          <p:nvPr/>
        </p:nvSpPr>
        <p:spPr>
          <a:xfrm>
            <a:off x="10422118" y="5111059"/>
            <a:ext cx="1447193" cy="490383"/>
          </a:xfrm>
          <a:prstGeom prst="notchedRightArrow">
            <a:avLst>
              <a:gd name="adj1" fmla="val 100000"/>
              <a:gd name="adj2" fmla="val 42615"/>
            </a:avLst>
          </a:prstGeom>
          <a:solidFill>
            <a:schemeClr val="bg1"/>
          </a:solidFill>
          <a:ln w="190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2" name="TextBox 41">
            <a:extLst>
              <a:ext uri="{FF2B5EF4-FFF2-40B4-BE49-F238E27FC236}">
                <a16:creationId xmlns:a16="http://schemas.microsoft.com/office/drawing/2014/main" id="{D5762285-16C6-787A-1327-021BF6DCD4BA}"/>
              </a:ext>
            </a:extLst>
          </p:cNvPr>
          <p:cNvSpPr txBox="1"/>
          <p:nvPr/>
        </p:nvSpPr>
        <p:spPr>
          <a:xfrm>
            <a:off x="327465" y="5171174"/>
            <a:ext cx="1242437" cy="369332"/>
          </a:xfrm>
          <a:prstGeom prst="rect">
            <a:avLst/>
          </a:prstGeom>
          <a:noFill/>
          <a:ln>
            <a:noFill/>
          </a:ln>
        </p:spPr>
        <p:txBody>
          <a:bodyPr wrap="square">
            <a:spAutoFit/>
          </a:bodyPr>
          <a:lstStyle/>
          <a:p>
            <a:pPr algn="ctr"/>
            <a:r>
              <a:rPr lang="en-US" dirty="0">
                <a:solidFill>
                  <a:schemeClr val="tx1">
                    <a:lumMod val="85000"/>
                    <a:lumOff val="15000"/>
                  </a:schemeClr>
                </a:solidFill>
              </a:rPr>
              <a:t>June ‘21</a:t>
            </a:r>
          </a:p>
        </p:txBody>
      </p:sp>
      <p:sp>
        <p:nvSpPr>
          <p:cNvPr id="43" name="TextBox 42">
            <a:extLst>
              <a:ext uri="{FF2B5EF4-FFF2-40B4-BE49-F238E27FC236}">
                <a16:creationId xmlns:a16="http://schemas.microsoft.com/office/drawing/2014/main" id="{A194E403-C606-B8A7-DF1D-264E0A8851F5}"/>
              </a:ext>
            </a:extLst>
          </p:cNvPr>
          <p:cNvSpPr txBox="1"/>
          <p:nvPr/>
        </p:nvSpPr>
        <p:spPr>
          <a:xfrm>
            <a:off x="2068866" y="5171174"/>
            <a:ext cx="2373940" cy="369332"/>
          </a:xfrm>
          <a:prstGeom prst="rect">
            <a:avLst/>
          </a:prstGeom>
          <a:noFill/>
          <a:ln>
            <a:noFill/>
          </a:ln>
        </p:spPr>
        <p:txBody>
          <a:bodyPr wrap="square">
            <a:spAutoFit/>
          </a:bodyPr>
          <a:lstStyle/>
          <a:p>
            <a:pPr algn="ctr"/>
            <a:r>
              <a:rPr lang="en-US" dirty="0">
                <a:solidFill>
                  <a:schemeClr val="tx1">
                    <a:lumMod val="85000"/>
                    <a:lumOff val="15000"/>
                  </a:schemeClr>
                </a:solidFill>
              </a:rPr>
              <a:t>January –  June ‘22</a:t>
            </a:r>
          </a:p>
        </p:txBody>
      </p:sp>
      <p:sp>
        <p:nvSpPr>
          <p:cNvPr id="44" name="TextBox 43">
            <a:extLst>
              <a:ext uri="{FF2B5EF4-FFF2-40B4-BE49-F238E27FC236}">
                <a16:creationId xmlns:a16="http://schemas.microsoft.com/office/drawing/2014/main" id="{97219E87-BE9B-CD54-F7C8-ED5FDF862009}"/>
              </a:ext>
            </a:extLst>
          </p:cNvPr>
          <p:cNvSpPr txBox="1"/>
          <p:nvPr/>
        </p:nvSpPr>
        <p:spPr>
          <a:xfrm>
            <a:off x="5332182" y="5171174"/>
            <a:ext cx="2647569" cy="369332"/>
          </a:xfrm>
          <a:prstGeom prst="rect">
            <a:avLst/>
          </a:prstGeom>
          <a:noFill/>
          <a:ln>
            <a:noFill/>
          </a:ln>
        </p:spPr>
        <p:txBody>
          <a:bodyPr wrap="square">
            <a:spAutoFit/>
          </a:bodyPr>
          <a:lstStyle/>
          <a:p>
            <a:pPr algn="ctr"/>
            <a:r>
              <a:rPr lang="en-US" dirty="0">
                <a:solidFill>
                  <a:schemeClr val="tx1">
                    <a:lumMod val="85000"/>
                    <a:lumOff val="15000"/>
                  </a:schemeClr>
                </a:solidFill>
              </a:rPr>
              <a:t>Nov ‘22 – August ‘23</a:t>
            </a:r>
          </a:p>
        </p:txBody>
      </p:sp>
      <p:sp>
        <p:nvSpPr>
          <p:cNvPr id="45" name="TextBox 44">
            <a:extLst>
              <a:ext uri="{FF2B5EF4-FFF2-40B4-BE49-F238E27FC236}">
                <a16:creationId xmlns:a16="http://schemas.microsoft.com/office/drawing/2014/main" id="{3245F0D1-8E6D-1FA0-4FDB-DCDE4161118F}"/>
              </a:ext>
            </a:extLst>
          </p:cNvPr>
          <p:cNvSpPr txBox="1"/>
          <p:nvPr/>
        </p:nvSpPr>
        <p:spPr>
          <a:xfrm>
            <a:off x="8664302" y="5171174"/>
            <a:ext cx="1673186" cy="369332"/>
          </a:xfrm>
          <a:prstGeom prst="rect">
            <a:avLst/>
          </a:prstGeom>
          <a:noFill/>
          <a:ln>
            <a:noFill/>
          </a:ln>
        </p:spPr>
        <p:txBody>
          <a:bodyPr wrap="square">
            <a:spAutoFit/>
          </a:bodyPr>
          <a:lstStyle/>
          <a:p>
            <a:pPr algn="ctr"/>
            <a:r>
              <a:rPr lang="en-US" dirty="0">
                <a:solidFill>
                  <a:schemeClr val="tx1">
                    <a:lumMod val="85000"/>
                    <a:lumOff val="15000"/>
                  </a:schemeClr>
                </a:solidFill>
              </a:rPr>
              <a:t>Sept.- Dec. ‘23</a:t>
            </a:r>
          </a:p>
        </p:txBody>
      </p:sp>
      <p:sp>
        <p:nvSpPr>
          <p:cNvPr id="46" name="TextBox 45">
            <a:extLst>
              <a:ext uri="{FF2B5EF4-FFF2-40B4-BE49-F238E27FC236}">
                <a16:creationId xmlns:a16="http://schemas.microsoft.com/office/drawing/2014/main" id="{05C0A2E1-2C83-AE9A-160B-D58160DFDD6E}"/>
              </a:ext>
            </a:extLst>
          </p:cNvPr>
          <p:cNvSpPr txBox="1"/>
          <p:nvPr/>
        </p:nvSpPr>
        <p:spPr>
          <a:xfrm>
            <a:off x="10538809" y="5171174"/>
            <a:ext cx="1268774" cy="369332"/>
          </a:xfrm>
          <a:prstGeom prst="rect">
            <a:avLst/>
          </a:prstGeom>
          <a:noFill/>
          <a:ln>
            <a:noFill/>
          </a:ln>
        </p:spPr>
        <p:txBody>
          <a:bodyPr wrap="square">
            <a:spAutoFit/>
          </a:bodyPr>
          <a:lstStyle/>
          <a:p>
            <a:pPr algn="ctr"/>
            <a:r>
              <a:rPr lang="en-US" dirty="0">
                <a:solidFill>
                  <a:schemeClr val="tx1">
                    <a:lumMod val="85000"/>
                    <a:lumOff val="15000"/>
                  </a:schemeClr>
                </a:solidFill>
              </a:rPr>
              <a:t>Dec. ‘23</a:t>
            </a:r>
          </a:p>
        </p:txBody>
      </p:sp>
      <p:grpSp>
        <p:nvGrpSpPr>
          <p:cNvPr id="12" name="Group 11">
            <a:extLst>
              <a:ext uri="{FF2B5EF4-FFF2-40B4-BE49-F238E27FC236}">
                <a16:creationId xmlns:a16="http://schemas.microsoft.com/office/drawing/2014/main" id="{B5483C61-5741-4161-E011-776A8331D838}"/>
              </a:ext>
            </a:extLst>
          </p:cNvPr>
          <p:cNvGrpSpPr/>
          <p:nvPr/>
        </p:nvGrpSpPr>
        <p:grpSpPr>
          <a:xfrm>
            <a:off x="394537" y="2926522"/>
            <a:ext cx="1348989" cy="2228253"/>
            <a:chOff x="394537" y="2382248"/>
            <a:chExt cx="1348989" cy="2228253"/>
          </a:xfrm>
        </p:grpSpPr>
        <p:sp>
          <p:nvSpPr>
            <p:cNvPr id="84" name="Flowchart: Merge 83">
              <a:extLst>
                <a:ext uri="{FF2B5EF4-FFF2-40B4-BE49-F238E27FC236}">
                  <a16:creationId xmlns:a16="http://schemas.microsoft.com/office/drawing/2014/main" id="{CA62E6CB-DF3F-FFC8-E6D9-4A1145A107E4}"/>
                </a:ext>
              </a:extLst>
            </p:cNvPr>
            <p:cNvSpPr/>
            <p:nvPr/>
          </p:nvSpPr>
          <p:spPr>
            <a:xfrm>
              <a:off x="1007981" y="3637738"/>
              <a:ext cx="121158" cy="972763"/>
            </a:xfrm>
            <a:prstGeom prst="flowChartMerg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302839A-CE05-6351-6ED1-5E2910D74963}"/>
                </a:ext>
              </a:extLst>
            </p:cNvPr>
            <p:cNvSpPr/>
            <p:nvPr/>
          </p:nvSpPr>
          <p:spPr>
            <a:xfrm>
              <a:off x="394537" y="2382248"/>
              <a:ext cx="1348989" cy="1348989"/>
            </a:xfrm>
            <a:prstGeom prst="ellipse">
              <a:avLst/>
            </a:prstGeom>
            <a:gradFill flip="none" rotWithShape="1">
              <a:gsLst>
                <a:gs pos="0">
                  <a:srgbClr val="826300"/>
                </a:gs>
                <a:gs pos="66000">
                  <a:srgbClr val="C09200"/>
                </a:gs>
                <a:gs pos="100000">
                  <a:srgbClr val="FFE07D"/>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20C5862-3602-8279-21CF-68AEF1EBBE30}"/>
                </a:ext>
              </a:extLst>
            </p:cNvPr>
            <p:cNvSpPr/>
            <p:nvPr/>
          </p:nvSpPr>
          <p:spPr>
            <a:xfrm>
              <a:off x="559912" y="2548567"/>
              <a:ext cx="1017296" cy="1017297"/>
            </a:xfrm>
            <a:prstGeom prst="ellipse">
              <a:avLst/>
            </a:prstGeom>
            <a:solidFill>
              <a:schemeClr val="bg1"/>
            </a:solidFill>
            <a:ln w="3175">
              <a:solidFill>
                <a:schemeClr val="bg1">
                  <a:lumMod val="85000"/>
                </a:schemeClr>
              </a:solidFill>
            </a:ln>
            <a:effectLst>
              <a:outerShdw blurRad="50800" dist="254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 descr="Legislation - Free files and folders icons">
              <a:extLst>
                <a:ext uri="{FF2B5EF4-FFF2-40B4-BE49-F238E27FC236}">
                  <a16:creationId xmlns:a16="http://schemas.microsoft.com/office/drawing/2014/main" id="{C67E758D-0738-2337-1BC9-7B9718AA6C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63" y="2746906"/>
              <a:ext cx="670255" cy="642671"/>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Flowchart: Merge 30">
            <a:extLst>
              <a:ext uri="{FF2B5EF4-FFF2-40B4-BE49-F238E27FC236}">
                <a16:creationId xmlns:a16="http://schemas.microsoft.com/office/drawing/2014/main" id="{554D12CA-7345-E4C2-D802-3F0FC72C9CD2}"/>
              </a:ext>
            </a:extLst>
          </p:cNvPr>
          <p:cNvSpPr/>
          <p:nvPr/>
        </p:nvSpPr>
        <p:spPr>
          <a:xfrm>
            <a:off x="6366959" y="4176443"/>
            <a:ext cx="121158" cy="972763"/>
          </a:xfrm>
          <a:prstGeom prst="flowChartMerg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6516A36B-ED8A-96D1-184F-51E7D10A04B5}"/>
              </a:ext>
            </a:extLst>
          </p:cNvPr>
          <p:cNvSpPr/>
          <p:nvPr/>
        </p:nvSpPr>
        <p:spPr>
          <a:xfrm>
            <a:off x="5753515" y="2926522"/>
            <a:ext cx="1348989" cy="1348989"/>
          </a:xfrm>
          <a:prstGeom prst="ellipse">
            <a:avLst/>
          </a:prstGeom>
          <a:gradFill flip="none" rotWithShape="1">
            <a:gsLst>
              <a:gs pos="1000">
                <a:srgbClr val="213033"/>
              </a:gs>
              <a:gs pos="53000">
                <a:srgbClr val="608D96"/>
              </a:gs>
              <a:gs pos="97000">
                <a:srgbClr val="9FBBC1"/>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C273CE4E-531A-2DBE-537D-4FE64D21DBEB}"/>
              </a:ext>
            </a:extLst>
          </p:cNvPr>
          <p:cNvSpPr/>
          <p:nvPr/>
        </p:nvSpPr>
        <p:spPr>
          <a:xfrm>
            <a:off x="5918890" y="3092841"/>
            <a:ext cx="1017296" cy="1017297"/>
          </a:xfrm>
          <a:prstGeom prst="ellipse">
            <a:avLst/>
          </a:prstGeom>
          <a:solidFill>
            <a:schemeClr val="bg1"/>
          </a:solidFill>
          <a:ln w="3175">
            <a:solidFill>
              <a:schemeClr val="bg1">
                <a:lumMod val="85000"/>
              </a:schemeClr>
            </a:solidFill>
          </a:ln>
          <a:effectLst>
            <a:outerShdw blurRad="50800" dist="254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Graphic 64" descr="Tools outline">
            <a:extLst>
              <a:ext uri="{FF2B5EF4-FFF2-40B4-BE49-F238E27FC236}">
                <a16:creationId xmlns:a16="http://schemas.microsoft.com/office/drawing/2014/main" id="{B95C4294-2078-761E-69CA-683267B7B0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50015" y="3216403"/>
            <a:ext cx="768302" cy="768302"/>
          </a:xfrm>
          <a:prstGeom prst="rect">
            <a:avLst/>
          </a:prstGeom>
        </p:spPr>
      </p:pic>
      <p:grpSp>
        <p:nvGrpSpPr>
          <p:cNvPr id="11" name="Group 10">
            <a:extLst>
              <a:ext uri="{FF2B5EF4-FFF2-40B4-BE49-F238E27FC236}">
                <a16:creationId xmlns:a16="http://schemas.microsoft.com/office/drawing/2014/main" id="{B83486AD-43A0-0101-ABA1-116DE2301701}"/>
              </a:ext>
            </a:extLst>
          </p:cNvPr>
          <p:cNvGrpSpPr/>
          <p:nvPr/>
        </p:nvGrpSpPr>
        <p:grpSpPr>
          <a:xfrm>
            <a:off x="2976614" y="2926522"/>
            <a:ext cx="1348989" cy="2222684"/>
            <a:chOff x="2976614" y="2382248"/>
            <a:chExt cx="1348989" cy="2222684"/>
          </a:xfrm>
        </p:grpSpPr>
        <p:sp>
          <p:nvSpPr>
            <p:cNvPr id="30" name="Flowchart: Merge 29">
              <a:extLst>
                <a:ext uri="{FF2B5EF4-FFF2-40B4-BE49-F238E27FC236}">
                  <a16:creationId xmlns:a16="http://schemas.microsoft.com/office/drawing/2014/main" id="{DEA3DF5F-3886-9C48-D044-8CBAEF639B6E}"/>
                </a:ext>
              </a:extLst>
            </p:cNvPr>
            <p:cNvSpPr/>
            <p:nvPr/>
          </p:nvSpPr>
          <p:spPr>
            <a:xfrm>
              <a:off x="3590058" y="3632169"/>
              <a:ext cx="121158" cy="972763"/>
            </a:xfrm>
            <a:prstGeom prst="flowChartMerg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0C89E3E-42F8-62BF-1C62-184F9BD7BF54}"/>
                </a:ext>
              </a:extLst>
            </p:cNvPr>
            <p:cNvSpPr/>
            <p:nvPr/>
          </p:nvSpPr>
          <p:spPr>
            <a:xfrm>
              <a:off x="2976614" y="2382248"/>
              <a:ext cx="1348989" cy="1348989"/>
            </a:xfrm>
            <a:prstGeom prst="ellipse">
              <a:avLst/>
            </a:prstGeom>
            <a:gradFill flip="none" rotWithShape="1">
              <a:gsLst>
                <a:gs pos="1000">
                  <a:srgbClr val="000308"/>
                </a:gs>
                <a:gs pos="53000">
                  <a:srgbClr val="001642"/>
                </a:gs>
                <a:gs pos="99000">
                  <a:srgbClr val="9CB9BE"/>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F62B8842-42E9-55E4-C9EA-4809944AF7D7}"/>
                </a:ext>
              </a:extLst>
            </p:cNvPr>
            <p:cNvSpPr/>
            <p:nvPr/>
          </p:nvSpPr>
          <p:spPr>
            <a:xfrm>
              <a:off x="3141988" y="2548568"/>
              <a:ext cx="1017296" cy="1017297"/>
            </a:xfrm>
            <a:prstGeom prst="ellipse">
              <a:avLst/>
            </a:prstGeom>
            <a:solidFill>
              <a:schemeClr val="bg1"/>
            </a:solidFill>
            <a:ln w="3175">
              <a:solidFill>
                <a:schemeClr val="bg1">
                  <a:lumMod val="85000"/>
                </a:schemeClr>
              </a:solidFill>
            </a:ln>
            <a:effectLst>
              <a:outerShdw blurRad="50800" dist="254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14" descr="Design thinking - Free business and finance icons">
              <a:extLst>
                <a:ext uri="{FF2B5EF4-FFF2-40B4-BE49-F238E27FC236}">
                  <a16:creationId xmlns:a16="http://schemas.microsoft.com/office/drawing/2014/main" id="{A852B4DD-4749-1C10-BEA8-E61F0C9994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4832" y="2694665"/>
              <a:ext cx="675862" cy="6758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05724C66-6D95-9B1F-3297-5612B8FE4DA6}"/>
              </a:ext>
            </a:extLst>
          </p:cNvPr>
          <p:cNvGrpSpPr/>
          <p:nvPr/>
        </p:nvGrpSpPr>
        <p:grpSpPr>
          <a:xfrm>
            <a:off x="8158743" y="2926522"/>
            <a:ext cx="1348989" cy="2222684"/>
            <a:chOff x="8158743" y="2382248"/>
            <a:chExt cx="1348989" cy="2222684"/>
          </a:xfrm>
        </p:grpSpPr>
        <p:sp>
          <p:nvSpPr>
            <p:cNvPr id="32" name="Flowchart: Merge 31">
              <a:extLst>
                <a:ext uri="{FF2B5EF4-FFF2-40B4-BE49-F238E27FC236}">
                  <a16:creationId xmlns:a16="http://schemas.microsoft.com/office/drawing/2014/main" id="{B68BF86E-98D5-954B-9857-9FD8C195167C}"/>
                </a:ext>
              </a:extLst>
            </p:cNvPr>
            <p:cNvSpPr/>
            <p:nvPr/>
          </p:nvSpPr>
          <p:spPr>
            <a:xfrm>
              <a:off x="8772187" y="3632169"/>
              <a:ext cx="121158" cy="972763"/>
            </a:xfrm>
            <a:prstGeom prst="flowChartMerg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5DF8B6E0-E8C5-AB78-E517-1581F4FC6127}"/>
                </a:ext>
              </a:extLst>
            </p:cNvPr>
            <p:cNvSpPr/>
            <p:nvPr/>
          </p:nvSpPr>
          <p:spPr>
            <a:xfrm>
              <a:off x="8158743" y="2382248"/>
              <a:ext cx="1348989" cy="1348989"/>
            </a:xfrm>
            <a:prstGeom prst="ellipse">
              <a:avLst/>
            </a:prstGeom>
            <a:gradFill flip="none" rotWithShape="1">
              <a:gsLst>
                <a:gs pos="0">
                  <a:srgbClr val="315171"/>
                </a:gs>
                <a:gs pos="53000">
                  <a:srgbClr val="3F6993"/>
                </a:gs>
                <a:gs pos="100000">
                  <a:srgbClr val="95EAF3"/>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F181AAAA-CB68-3F4F-3901-1A8175BD8B85}"/>
                </a:ext>
              </a:extLst>
            </p:cNvPr>
            <p:cNvSpPr/>
            <p:nvPr/>
          </p:nvSpPr>
          <p:spPr>
            <a:xfrm>
              <a:off x="8324114" y="2548567"/>
              <a:ext cx="1017296" cy="1017297"/>
            </a:xfrm>
            <a:prstGeom prst="ellipse">
              <a:avLst/>
            </a:prstGeom>
            <a:solidFill>
              <a:schemeClr val="bg1"/>
            </a:solidFill>
            <a:ln w="3175">
              <a:solidFill>
                <a:schemeClr val="bg1">
                  <a:lumMod val="85000"/>
                </a:schemeClr>
              </a:solidFill>
            </a:ln>
            <a:effectLst>
              <a:outerShdw blurRad="50800" dist="254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Picture 8" descr="2,847,000+ Communication Illustrations, Royalty-Free Vector Graphics &amp; Clip  Art - iStock | Communication icons, Conversation, Business communication">
              <a:extLst>
                <a:ext uri="{FF2B5EF4-FFF2-40B4-BE49-F238E27FC236}">
                  <a16:creationId xmlns:a16="http://schemas.microsoft.com/office/drawing/2014/main" id="{706AB613-CA3C-28DF-E220-159BFFCF967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543" t="13632" r="10316" b="13960"/>
            <a:stretch/>
          </p:blipFill>
          <p:spPr bwMode="auto">
            <a:xfrm>
              <a:off x="8409288" y="2656081"/>
              <a:ext cx="863257" cy="820930"/>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A825B9F8-529F-E65D-365F-BEE260085699}"/>
              </a:ext>
            </a:extLst>
          </p:cNvPr>
          <p:cNvGrpSpPr/>
          <p:nvPr/>
        </p:nvGrpSpPr>
        <p:grpSpPr>
          <a:xfrm>
            <a:off x="10297234" y="2926522"/>
            <a:ext cx="1348989" cy="2227146"/>
            <a:chOff x="10297234" y="2382248"/>
            <a:chExt cx="1348989" cy="2227146"/>
          </a:xfrm>
        </p:grpSpPr>
        <p:sp>
          <p:nvSpPr>
            <p:cNvPr id="88" name="Flowchart: Merge 87">
              <a:extLst>
                <a:ext uri="{FF2B5EF4-FFF2-40B4-BE49-F238E27FC236}">
                  <a16:creationId xmlns:a16="http://schemas.microsoft.com/office/drawing/2014/main" id="{700C8A56-4231-FD26-EAD2-894D0FB4B9B4}"/>
                </a:ext>
              </a:extLst>
            </p:cNvPr>
            <p:cNvSpPr/>
            <p:nvPr/>
          </p:nvSpPr>
          <p:spPr>
            <a:xfrm>
              <a:off x="10910678" y="3636631"/>
              <a:ext cx="121158" cy="972763"/>
            </a:xfrm>
            <a:prstGeom prst="flowChartMerg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0CF3CFAC-33AA-C27C-FE15-9F651276B17F}"/>
                </a:ext>
              </a:extLst>
            </p:cNvPr>
            <p:cNvSpPr/>
            <p:nvPr/>
          </p:nvSpPr>
          <p:spPr>
            <a:xfrm>
              <a:off x="10297234" y="2382248"/>
              <a:ext cx="1348989" cy="1348989"/>
            </a:xfrm>
            <a:prstGeom prst="ellipse">
              <a:avLst/>
            </a:prstGeom>
            <a:gradFill flip="none" rotWithShape="1">
              <a:gsLst>
                <a:gs pos="0">
                  <a:srgbClr val="461B00"/>
                </a:gs>
                <a:gs pos="58000">
                  <a:schemeClr val="accent2">
                    <a:lumMod val="50000"/>
                    <a:shade val="67500"/>
                    <a:satMod val="115000"/>
                  </a:schemeClr>
                </a:gs>
                <a:gs pos="100000">
                  <a:srgbClr val="A88499"/>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E866DFA-4227-29E1-F4D0-DB436AB47BDD}"/>
                </a:ext>
              </a:extLst>
            </p:cNvPr>
            <p:cNvSpPr/>
            <p:nvPr/>
          </p:nvSpPr>
          <p:spPr>
            <a:xfrm>
              <a:off x="10462609" y="2539232"/>
              <a:ext cx="1017296" cy="1017297"/>
            </a:xfrm>
            <a:prstGeom prst="ellipse">
              <a:avLst/>
            </a:prstGeom>
            <a:solidFill>
              <a:schemeClr val="bg1"/>
            </a:solidFill>
            <a:ln w="3175">
              <a:solidFill>
                <a:schemeClr val="bg2">
                  <a:lumMod val="90000"/>
                </a:schemeClr>
              </a:solidFill>
            </a:ln>
            <a:effectLst>
              <a:outerShdw blurRad="50800" dist="254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 name="Graphic 107" descr="Diploma roll with solid fill">
              <a:extLst>
                <a:ext uri="{FF2B5EF4-FFF2-40B4-BE49-F238E27FC236}">
                  <a16:creationId xmlns:a16="http://schemas.microsoft.com/office/drawing/2014/main" id="{C8D7973C-5506-E180-D5BF-998199EE23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05926" y="2633855"/>
              <a:ext cx="914400" cy="914400"/>
            </a:xfrm>
            <a:prstGeom prst="rect">
              <a:avLst/>
            </a:prstGeom>
          </p:spPr>
        </p:pic>
      </p:grpSp>
      <p:sp>
        <p:nvSpPr>
          <p:cNvPr id="2" name="TextBox 1">
            <a:extLst>
              <a:ext uri="{FF2B5EF4-FFF2-40B4-BE49-F238E27FC236}">
                <a16:creationId xmlns:a16="http://schemas.microsoft.com/office/drawing/2014/main" id="{FCF330F0-55FF-5865-DE2F-E72A1D8CE128}"/>
              </a:ext>
            </a:extLst>
          </p:cNvPr>
          <p:cNvSpPr txBox="1"/>
          <p:nvPr/>
        </p:nvSpPr>
        <p:spPr>
          <a:xfrm>
            <a:off x="3626414" y="271122"/>
            <a:ext cx="4939173" cy="584775"/>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sz="3200" dirty="0">
                <a:solidFill>
                  <a:srgbClr val="B2C9CE"/>
                </a:solidFill>
                <a:latin typeface="Raleway" pitchFamily="2" charset="0"/>
              </a:rPr>
              <a:t>Implementation Timeline</a:t>
            </a:r>
          </a:p>
        </p:txBody>
      </p:sp>
    </p:spTree>
    <p:extLst>
      <p:ext uri="{BB962C8B-B14F-4D97-AF65-F5344CB8AC3E}">
        <p14:creationId xmlns:p14="http://schemas.microsoft.com/office/powerpoint/2010/main" val="4017860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A963C1-F8B7-82C8-8C92-166E200A3213}"/>
              </a:ext>
            </a:extLst>
          </p:cNvPr>
          <p:cNvSpPr/>
          <p:nvPr/>
        </p:nvSpPr>
        <p:spPr>
          <a:xfrm>
            <a:off x="0" y="0"/>
            <a:ext cx="12192000" cy="685800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17" name="TextBox 16">
            <a:extLst>
              <a:ext uri="{FF2B5EF4-FFF2-40B4-BE49-F238E27FC236}">
                <a16:creationId xmlns:a16="http://schemas.microsoft.com/office/drawing/2014/main" id="{15404EFC-28BC-0DC5-E56E-EE04E11E7E9C}"/>
              </a:ext>
            </a:extLst>
          </p:cNvPr>
          <p:cNvSpPr txBox="1"/>
          <p:nvPr/>
        </p:nvSpPr>
        <p:spPr>
          <a:xfrm>
            <a:off x="2207440" y="551254"/>
            <a:ext cx="5069243" cy="3046988"/>
          </a:xfrm>
          <a:prstGeom prst="rect">
            <a:avLst/>
          </a:prstGeom>
          <a:noFill/>
        </p:spPr>
        <p:txBody>
          <a:bodyPr wrap="square">
            <a:spAutoFit/>
          </a:bodyPr>
          <a:lstStyle/>
          <a:p>
            <a:r>
              <a:rPr lang="en-US" sz="3200" b="1" dirty="0">
                <a:solidFill>
                  <a:schemeClr val="bg1">
                    <a:lumMod val="85000"/>
                  </a:schemeClr>
                </a:solidFill>
                <a:latin typeface="Raleway"/>
                <a:ea typeface="Calibri" panose="020F0502020204030204" pitchFamily="34" charset="0"/>
              </a:rPr>
              <a:t>CORE a</a:t>
            </a:r>
            <a:r>
              <a:rPr lang="en-US" sz="3200" b="1" dirty="0">
                <a:solidFill>
                  <a:schemeClr val="bg1">
                    <a:lumMod val="85000"/>
                  </a:schemeClr>
                </a:solidFill>
                <a:effectLst/>
                <a:latin typeface="Raleway"/>
                <a:ea typeface="Calibri" panose="020F0502020204030204" pitchFamily="34" charset="0"/>
              </a:rPr>
              <a:t>llows four-year institutions to award associate degrees </a:t>
            </a:r>
            <a:r>
              <a:rPr lang="en-US" sz="3200" b="1" dirty="0">
                <a:solidFill>
                  <a:schemeClr val="accent4">
                    <a:lumMod val="75000"/>
                  </a:schemeClr>
                </a:solidFill>
                <a:effectLst/>
                <a:latin typeface="Raleway"/>
                <a:ea typeface="Calibri" panose="020F0502020204030204" pitchFamily="34" charset="0"/>
              </a:rPr>
              <a:t>to students who meet specific eligibility criteria.</a:t>
            </a:r>
          </a:p>
        </p:txBody>
      </p:sp>
      <p:sp>
        <p:nvSpPr>
          <p:cNvPr id="4" name="TextBox 3">
            <a:extLst>
              <a:ext uri="{FF2B5EF4-FFF2-40B4-BE49-F238E27FC236}">
                <a16:creationId xmlns:a16="http://schemas.microsoft.com/office/drawing/2014/main" id="{90452BDD-14D3-7001-2FF7-B721C1EAFFE0}"/>
              </a:ext>
            </a:extLst>
          </p:cNvPr>
          <p:cNvSpPr txBox="1"/>
          <p:nvPr/>
        </p:nvSpPr>
        <p:spPr>
          <a:xfrm>
            <a:off x="5727742" y="3161746"/>
            <a:ext cx="5780372" cy="3323987"/>
          </a:xfrm>
          <a:prstGeom prst="rect">
            <a:avLst/>
          </a:prstGeom>
          <a:noFill/>
        </p:spPr>
        <p:txBody>
          <a:bodyPr wrap="square">
            <a:spAutoFit/>
          </a:bodyPr>
          <a:lstStyle/>
          <a:p>
            <a:pPr algn="r"/>
            <a:r>
              <a:rPr lang="en-US" sz="3000" b="1" dirty="0">
                <a:solidFill>
                  <a:schemeClr val="bg1">
                    <a:lumMod val="85000"/>
                  </a:schemeClr>
                </a:solidFill>
                <a:effectLst/>
                <a:latin typeface="Raleway"/>
                <a:ea typeface="Calibri" panose="020F0502020204030204" pitchFamily="34" charset="0"/>
              </a:rPr>
              <a:t>“The goal of awarding                an associate degree is to increase a student's earning potential, making it more likely the student will             </a:t>
            </a:r>
            <a:r>
              <a:rPr lang="en-US" sz="3000" b="1" dirty="0">
                <a:solidFill>
                  <a:srgbClr val="D58F09"/>
                </a:solidFill>
                <a:effectLst/>
                <a:latin typeface="Raleway"/>
                <a:ea typeface="Calibri" panose="020F0502020204030204" pitchFamily="34" charset="0"/>
              </a:rPr>
              <a:t>re-enroll and complete a bachelor’s degree.”</a:t>
            </a:r>
          </a:p>
        </p:txBody>
      </p:sp>
      <p:pic>
        <p:nvPicPr>
          <p:cNvPr id="23" name="Picture 22">
            <a:extLst>
              <a:ext uri="{FF2B5EF4-FFF2-40B4-BE49-F238E27FC236}">
                <a16:creationId xmlns:a16="http://schemas.microsoft.com/office/drawing/2014/main" id="{51B2D715-795F-8B4D-F8D3-5C46DA0D7BB3}"/>
              </a:ext>
            </a:extLst>
          </p:cNvPr>
          <p:cNvPicPr>
            <a:picLocks noChangeAspect="1"/>
          </p:cNvPicPr>
          <p:nvPr/>
        </p:nvPicPr>
        <p:blipFill>
          <a:blip r:embed="rId3"/>
          <a:srcRect l="70515" b="38966"/>
          <a:stretch>
            <a:fillRect/>
          </a:stretch>
        </p:blipFill>
        <p:spPr>
          <a:xfrm>
            <a:off x="-27214" y="3504646"/>
            <a:ext cx="1639376" cy="3393493"/>
          </a:xfrm>
          <a:custGeom>
            <a:avLst/>
            <a:gdLst>
              <a:gd name="connsiteX0" fmla="*/ 0 w 1639376"/>
              <a:gd name="connsiteY0" fmla="*/ 0 h 3393493"/>
              <a:gd name="connsiteX1" fmla="*/ 1639376 w 1639376"/>
              <a:gd name="connsiteY1" fmla="*/ 0 h 3393493"/>
              <a:gd name="connsiteX2" fmla="*/ 1639376 w 1639376"/>
              <a:gd name="connsiteY2" fmla="*/ 3393493 h 3393493"/>
              <a:gd name="connsiteX3" fmla="*/ 0 w 1639376"/>
              <a:gd name="connsiteY3" fmla="*/ 3393493 h 3393493"/>
            </a:gdLst>
            <a:ahLst/>
            <a:cxnLst>
              <a:cxn ang="0">
                <a:pos x="connsiteX0" y="connsiteY0"/>
              </a:cxn>
              <a:cxn ang="0">
                <a:pos x="connsiteX1" y="connsiteY1"/>
              </a:cxn>
              <a:cxn ang="0">
                <a:pos x="connsiteX2" y="connsiteY2"/>
              </a:cxn>
              <a:cxn ang="0">
                <a:pos x="connsiteX3" y="connsiteY3"/>
              </a:cxn>
            </a:cxnLst>
            <a:rect l="l" t="t" r="r" b="b"/>
            <a:pathLst>
              <a:path w="1639376" h="3393493">
                <a:moveTo>
                  <a:pt x="0" y="0"/>
                </a:moveTo>
                <a:lnTo>
                  <a:pt x="1639376" y="0"/>
                </a:lnTo>
                <a:lnTo>
                  <a:pt x="1639376" y="3393493"/>
                </a:lnTo>
                <a:lnTo>
                  <a:pt x="0" y="3393493"/>
                </a:lnTo>
                <a:close/>
              </a:path>
            </a:pathLst>
          </a:custGeom>
        </p:spPr>
      </p:pic>
      <p:pic>
        <p:nvPicPr>
          <p:cNvPr id="29" name="Picture 28">
            <a:extLst>
              <a:ext uri="{FF2B5EF4-FFF2-40B4-BE49-F238E27FC236}">
                <a16:creationId xmlns:a16="http://schemas.microsoft.com/office/drawing/2014/main" id="{C61C49F6-6BF1-DA4F-2A22-20B104893A41}"/>
              </a:ext>
            </a:extLst>
          </p:cNvPr>
          <p:cNvPicPr>
            <a:picLocks noChangeAspect="1"/>
          </p:cNvPicPr>
          <p:nvPr/>
        </p:nvPicPr>
        <p:blipFill>
          <a:blip r:embed="rId4"/>
          <a:srcRect t="47086" r="53877"/>
          <a:stretch>
            <a:fillRect/>
          </a:stretch>
        </p:blipFill>
        <p:spPr>
          <a:xfrm>
            <a:off x="9084776" y="-30613"/>
            <a:ext cx="3097601" cy="3628855"/>
          </a:xfrm>
          <a:custGeom>
            <a:avLst/>
            <a:gdLst>
              <a:gd name="connsiteX0" fmla="*/ 0 w 3097601"/>
              <a:gd name="connsiteY0" fmla="*/ 0 h 3628855"/>
              <a:gd name="connsiteX1" fmla="*/ 3097601 w 3097601"/>
              <a:gd name="connsiteY1" fmla="*/ 0 h 3628855"/>
              <a:gd name="connsiteX2" fmla="*/ 3097601 w 3097601"/>
              <a:gd name="connsiteY2" fmla="*/ 3628855 h 3628855"/>
              <a:gd name="connsiteX3" fmla="*/ 0 w 3097601"/>
              <a:gd name="connsiteY3" fmla="*/ 3628855 h 3628855"/>
            </a:gdLst>
            <a:ahLst/>
            <a:cxnLst>
              <a:cxn ang="0">
                <a:pos x="connsiteX0" y="connsiteY0"/>
              </a:cxn>
              <a:cxn ang="0">
                <a:pos x="connsiteX1" y="connsiteY1"/>
              </a:cxn>
              <a:cxn ang="0">
                <a:pos x="connsiteX2" y="connsiteY2"/>
              </a:cxn>
              <a:cxn ang="0">
                <a:pos x="connsiteX3" y="connsiteY3"/>
              </a:cxn>
            </a:cxnLst>
            <a:rect l="l" t="t" r="r" b="b"/>
            <a:pathLst>
              <a:path w="3097601" h="3628855">
                <a:moveTo>
                  <a:pt x="0" y="0"/>
                </a:moveTo>
                <a:lnTo>
                  <a:pt x="3097601" y="0"/>
                </a:lnTo>
                <a:lnTo>
                  <a:pt x="3097601" y="3628855"/>
                </a:lnTo>
                <a:lnTo>
                  <a:pt x="0" y="3628855"/>
                </a:lnTo>
                <a:close/>
              </a:path>
            </a:pathLst>
          </a:custGeom>
        </p:spPr>
      </p:pic>
      <p:grpSp>
        <p:nvGrpSpPr>
          <p:cNvPr id="10" name="Group 9">
            <a:extLst>
              <a:ext uri="{FF2B5EF4-FFF2-40B4-BE49-F238E27FC236}">
                <a16:creationId xmlns:a16="http://schemas.microsoft.com/office/drawing/2014/main" id="{6A1EFFD0-A729-1199-692E-320A8580680D}"/>
              </a:ext>
            </a:extLst>
          </p:cNvPr>
          <p:cNvGrpSpPr/>
          <p:nvPr/>
        </p:nvGrpSpPr>
        <p:grpSpPr>
          <a:xfrm>
            <a:off x="351607" y="225749"/>
            <a:ext cx="800338" cy="800338"/>
            <a:chOff x="142057" y="187649"/>
            <a:chExt cx="800338" cy="800338"/>
          </a:xfrm>
        </p:grpSpPr>
        <p:sp>
          <p:nvSpPr>
            <p:cNvPr id="11" name="Oval 10">
              <a:extLst>
                <a:ext uri="{FF2B5EF4-FFF2-40B4-BE49-F238E27FC236}">
                  <a16:creationId xmlns:a16="http://schemas.microsoft.com/office/drawing/2014/main" id="{F3B6134C-55FA-55DF-663C-285A1BA1D108}"/>
                </a:ext>
              </a:extLst>
            </p:cNvPr>
            <p:cNvSpPr/>
            <p:nvPr/>
          </p:nvSpPr>
          <p:spPr>
            <a:xfrm>
              <a:off x="142057" y="187649"/>
              <a:ext cx="800338" cy="800338"/>
            </a:xfrm>
            <a:prstGeom prst="ellipse">
              <a:avLst/>
            </a:prstGeom>
            <a:gradFill flip="none" rotWithShape="1">
              <a:gsLst>
                <a:gs pos="0">
                  <a:srgbClr val="8E6C00"/>
                </a:gs>
                <a:gs pos="53000">
                  <a:srgbClr val="C49500"/>
                </a:gs>
                <a:gs pos="100000">
                  <a:srgbClr val="FFE07D"/>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4EE17B4-E7A4-F78C-3175-3F16167C24FE}"/>
                </a:ext>
              </a:extLst>
            </p:cNvPr>
            <p:cNvSpPr/>
            <p:nvPr/>
          </p:nvSpPr>
          <p:spPr>
            <a:xfrm>
              <a:off x="219901" y="265493"/>
              <a:ext cx="644650" cy="644651"/>
            </a:xfrm>
            <a:prstGeom prst="ellipse">
              <a:avLst/>
            </a:prstGeom>
            <a:solidFill>
              <a:schemeClr val="bg1"/>
            </a:solidFill>
            <a:ln w="3175">
              <a:solidFill>
                <a:schemeClr val="bg1">
                  <a:lumMod val="85000"/>
                </a:schemeClr>
              </a:solidFill>
            </a:ln>
            <a:effectLst>
              <a:outerShdw blurRad="50800" dist="254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Legislation - Free files and folders icons">
              <a:extLst>
                <a:ext uri="{FF2B5EF4-FFF2-40B4-BE49-F238E27FC236}">
                  <a16:creationId xmlns:a16="http://schemas.microsoft.com/office/drawing/2014/main" id="{44DBB56B-0BC4-9C91-DDD3-71E9E525B7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243" y="391178"/>
              <a:ext cx="424734" cy="40725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F0DD75DD-D2E1-9D73-2F72-E251377ABD4E}"/>
              </a:ext>
            </a:extLst>
          </p:cNvPr>
          <p:cNvSpPr txBox="1"/>
          <p:nvPr/>
        </p:nvSpPr>
        <p:spPr>
          <a:xfrm>
            <a:off x="295287" y="1044788"/>
            <a:ext cx="1418088" cy="369332"/>
          </a:xfrm>
          <a:prstGeom prst="rect">
            <a:avLst/>
          </a:prstGeom>
          <a:noFill/>
        </p:spPr>
        <p:txBody>
          <a:bodyPr wrap="square" rtlCol="0">
            <a:spAutoFit/>
          </a:bodyPr>
          <a:lstStyle/>
          <a:p>
            <a:r>
              <a:rPr lang="en-US" b="1" i="0" dirty="0">
                <a:solidFill>
                  <a:schemeClr val="accent4">
                    <a:lumMod val="75000"/>
                  </a:schemeClr>
                </a:solidFill>
                <a:effectLst/>
                <a:latin typeface="Raleway"/>
              </a:rPr>
              <a:t>Legislation</a:t>
            </a:r>
          </a:p>
        </p:txBody>
      </p:sp>
    </p:spTree>
    <p:extLst>
      <p:ext uri="{BB962C8B-B14F-4D97-AF65-F5344CB8AC3E}">
        <p14:creationId xmlns:p14="http://schemas.microsoft.com/office/powerpoint/2010/main" val="135576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2B821C-DDDC-9B1E-6BA4-C3B87F56B861}"/>
              </a:ext>
            </a:extLst>
          </p:cNvPr>
          <p:cNvSpPr/>
          <p:nvPr/>
        </p:nvSpPr>
        <p:spPr>
          <a:xfrm>
            <a:off x="0" y="0"/>
            <a:ext cx="12192000" cy="685800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dirty="0"/>
          </a:p>
        </p:txBody>
      </p:sp>
      <p:grpSp>
        <p:nvGrpSpPr>
          <p:cNvPr id="5" name="Group 4">
            <a:extLst>
              <a:ext uri="{FF2B5EF4-FFF2-40B4-BE49-F238E27FC236}">
                <a16:creationId xmlns:a16="http://schemas.microsoft.com/office/drawing/2014/main" id="{905435B5-8F4B-12E0-07B9-604934E1A0F0}"/>
              </a:ext>
            </a:extLst>
          </p:cNvPr>
          <p:cNvGrpSpPr/>
          <p:nvPr/>
        </p:nvGrpSpPr>
        <p:grpSpPr>
          <a:xfrm>
            <a:off x="351607" y="225749"/>
            <a:ext cx="800338" cy="800338"/>
            <a:chOff x="142057" y="187649"/>
            <a:chExt cx="800338" cy="800338"/>
          </a:xfrm>
        </p:grpSpPr>
        <p:sp>
          <p:nvSpPr>
            <p:cNvPr id="6" name="Oval 5">
              <a:extLst>
                <a:ext uri="{FF2B5EF4-FFF2-40B4-BE49-F238E27FC236}">
                  <a16:creationId xmlns:a16="http://schemas.microsoft.com/office/drawing/2014/main" id="{E7CD57E6-2493-30FD-CA82-DDDE8506F21D}"/>
                </a:ext>
              </a:extLst>
            </p:cNvPr>
            <p:cNvSpPr/>
            <p:nvPr/>
          </p:nvSpPr>
          <p:spPr>
            <a:xfrm>
              <a:off x="142057" y="187649"/>
              <a:ext cx="800338" cy="800338"/>
            </a:xfrm>
            <a:prstGeom prst="ellipse">
              <a:avLst/>
            </a:prstGeom>
            <a:gradFill flip="none" rotWithShape="1">
              <a:gsLst>
                <a:gs pos="0">
                  <a:srgbClr val="8E6C00"/>
                </a:gs>
                <a:gs pos="53000">
                  <a:srgbClr val="C49500"/>
                </a:gs>
                <a:gs pos="100000">
                  <a:srgbClr val="FFE07D"/>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0FF5B17-D0F7-2B23-6A17-8CFF705B3690}"/>
                </a:ext>
              </a:extLst>
            </p:cNvPr>
            <p:cNvSpPr/>
            <p:nvPr/>
          </p:nvSpPr>
          <p:spPr>
            <a:xfrm>
              <a:off x="219901" y="265493"/>
              <a:ext cx="644650" cy="644651"/>
            </a:xfrm>
            <a:prstGeom prst="ellipse">
              <a:avLst/>
            </a:prstGeom>
            <a:solidFill>
              <a:schemeClr val="bg1"/>
            </a:solidFill>
            <a:ln w="3175">
              <a:solidFill>
                <a:schemeClr val="bg1">
                  <a:lumMod val="85000"/>
                </a:schemeClr>
              </a:solidFill>
            </a:ln>
            <a:effectLst>
              <a:outerShdw blurRad="50800" dist="254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Legislation - Free files and folders icons">
              <a:extLst>
                <a:ext uri="{FF2B5EF4-FFF2-40B4-BE49-F238E27FC236}">
                  <a16:creationId xmlns:a16="http://schemas.microsoft.com/office/drawing/2014/main" id="{F5174C64-E0C2-8EDF-C3F4-9C1D6DBFC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43" y="391178"/>
              <a:ext cx="424734" cy="40725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B3ACDD06-EEF7-D106-2501-DAE9937E55DD}"/>
              </a:ext>
            </a:extLst>
          </p:cNvPr>
          <p:cNvSpPr txBox="1"/>
          <p:nvPr/>
        </p:nvSpPr>
        <p:spPr>
          <a:xfrm>
            <a:off x="295287" y="1044788"/>
            <a:ext cx="1418088" cy="369332"/>
          </a:xfrm>
          <a:prstGeom prst="rect">
            <a:avLst/>
          </a:prstGeom>
          <a:noFill/>
          <a:effectLst/>
        </p:spPr>
        <p:txBody>
          <a:bodyPr wrap="square" rtlCol="0">
            <a:spAutoFit/>
          </a:bodyPr>
          <a:lstStyle/>
          <a:p>
            <a:r>
              <a:rPr lang="en-US" b="1" i="0" dirty="0">
                <a:solidFill>
                  <a:schemeClr val="accent4">
                    <a:lumMod val="75000"/>
                  </a:schemeClr>
                </a:solidFill>
                <a:effectLst/>
                <a:latin typeface="Raleway"/>
              </a:rPr>
              <a:t>Legislation</a:t>
            </a:r>
          </a:p>
        </p:txBody>
      </p:sp>
      <p:sp>
        <p:nvSpPr>
          <p:cNvPr id="2" name="TextBox 1">
            <a:extLst>
              <a:ext uri="{FF2B5EF4-FFF2-40B4-BE49-F238E27FC236}">
                <a16:creationId xmlns:a16="http://schemas.microsoft.com/office/drawing/2014/main" id="{77843F60-904F-FE62-F668-860F3B1BCCF7}"/>
              </a:ext>
            </a:extLst>
          </p:cNvPr>
          <p:cNvSpPr txBox="1"/>
          <p:nvPr/>
        </p:nvSpPr>
        <p:spPr>
          <a:xfrm>
            <a:off x="4368082" y="1497253"/>
            <a:ext cx="6787598" cy="3970318"/>
          </a:xfrm>
          <a:prstGeom prst="rect">
            <a:avLst/>
          </a:prstGeom>
          <a:noFill/>
        </p:spPr>
        <p:txBody>
          <a:bodyPr wrap="square">
            <a:spAutoFit/>
          </a:bodyPr>
          <a:lstStyle/>
          <a:p>
            <a:pPr marL="3175" algn="l">
              <a:spcAft>
                <a:spcPts val="2400"/>
              </a:spcAft>
            </a:pPr>
            <a:r>
              <a:rPr lang="en-US" sz="3200" b="1" dirty="0">
                <a:solidFill>
                  <a:schemeClr val="bg1"/>
                </a:solidFill>
                <a:latin typeface="Raleway" pitchFamily="2" charset="0"/>
              </a:rPr>
              <a:t>E</a:t>
            </a:r>
            <a:r>
              <a:rPr lang="en-US" sz="3200" b="1" i="0" dirty="0">
                <a:solidFill>
                  <a:schemeClr val="bg1"/>
                </a:solidFill>
                <a:effectLst/>
                <a:latin typeface="Raleway" pitchFamily="2" charset="0"/>
              </a:rPr>
              <a:t>arned </a:t>
            </a:r>
            <a:r>
              <a:rPr lang="en-US" sz="3200" b="1" i="0" dirty="0">
                <a:solidFill>
                  <a:schemeClr val="accent4">
                    <a:lumMod val="75000"/>
                  </a:schemeClr>
                </a:solidFill>
                <a:effectLst/>
                <a:latin typeface="Raleway" pitchFamily="2" charset="0"/>
              </a:rPr>
              <a:t>70+ credits</a:t>
            </a:r>
          </a:p>
          <a:p>
            <a:pPr marL="3175">
              <a:spcAft>
                <a:spcPts val="2400"/>
              </a:spcAft>
            </a:pPr>
            <a:r>
              <a:rPr lang="en-US" sz="3200" b="1" i="0" dirty="0">
                <a:solidFill>
                  <a:schemeClr val="accent4">
                    <a:lumMod val="75000"/>
                  </a:schemeClr>
                </a:solidFill>
                <a:effectLst/>
                <a:latin typeface="Raleway" pitchFamily="2" charset="0"/>
              </a:rPr>
              <a:t>Stopped-out from a bachelor’s program</a:t>
            </a:r>
            <a:r>
              <a:rPr lang="en-US" sz="3200" b="1" i="0" dirty="0">
                <a:solidFill>
                  <a:schemeClr val="bg1"/>
                </a:solidFill>
                <a:effectLst/>
                <a:latin typeface="Raleway" pitchFamily="2" charset="0"/>
              </a:rPr>
              <a:t> within the last 10 years</a:t>
            </a:r>
          </a:p>
          <a:p>
            <a:pPr marL="3175">
              <a:spcAft>
                <a:spcPts val="2400"/>
              </a:spcAft>
            </a:pPr>
            <a:r>
              <a:rPr lang="en-US" sz="3200" b="1" i="0" dirty="0">
                <a:solidFill>
                  <a:schemeClr val="accent4">
                    <a:lumMod val="75000"/>
                  </a:schemeClr>
                </a:solidFill>
                <a:effectLst/>
                <a:latin typeface="Raleway" pitchFamily="2" charset="0"/>
              </a:rPr>
              <a:t>Unenrolled</a:t>
            </a:r>
            <a:r>
              <a:rPr lang="en-US" sz="3200" b="1" i="0" dirty="0">
                <a:solidFill>
                  <a:schemeClr val="bg1"/>
                </a:solidFill>
                <a:effectLst/>
                <a:latin typeface="Raleway" pitchFamily="2" charset="0"/>
              </a:rPr>
              <a:t> for the last two semesters</a:t>
            </a:r>
          </a:p>
          <a:p>
            <a:pPr marL="3175">
              <a:spcAft>
                <a:spcPts val="2400"/>
              </a:spcAft>
            </a:pPr>
            <a:r>
              <a:rPr lang="en-US" sz="3200" b="1" dirty="0">
                <a:solidFill>
                  <a:schemeClr val="bg1"/>
                </a:solidFill>
                <a:latin typeface="Raleway" pitchFamily="2" charset="0"/>
              </a:rPr>
              <a:t>Not eligible for Reverse Transfer</a:t>
            </a:r>
          </a:p>
        </p:txBody>
      </p:sp>
      <p:sp>
        <p:nvSpPr>
          <p:cNvPr id="3" name="TextBox 2">
            <a:extLst>
              <a:ext uri="{FF2B5EF4-FFF2-40B4-BE49-F238E27FC236}">
                <a16:creationId xmlns:a16="http://schemas.microsoft.com/office/drawing/2014/main" id="{FCF06FE1-399B-5352-9403-D66523DC7D2E}"/>
              </a:ext>
            </a:extLst>
          </p:cNvPr>
          <p:cNvSpPr txBox="1"/>
          <p:nvPr/>
        </p:nvSpPr>
        <p:spPr>
          <a:xfrm>
            <a:off x="277051" y="2365442"/>
            <a:ext cx="3048000" cy="2400657"/>
          </a:xfrm>
          <a:prstGeom prst="rect">
            <a:avLst/>
          </a:prstGeom>
          <a:noFill/>
          <a:effectLst/>
        </p:spPr>
        <p:txBody>
          <a:bodyPr wrap="square">
            <a:spAutoFit/>
          </a:bodyPr>
          <a:lstStyle/>
          <a:p>
            <a:r>
              <a:rPr lang="en-US" sz="3000" b="1" i="0" dirty="0">
                <a:solidFill>
                  <a:schemeClr val="accent4">
                    <a:lumMod val="75000"/>
                  </a:schemeClr>
                </a:solidFill>
                <a:effectLst/>
                <a:latin typeface="Raleway" pitchFamily="2" charset="0"/>
              </a:rPr>
              <a:t>Student Eligibility Requirements</a:t>
            </a:r>
            <a:endParaRPr lang="en-US" sz="3000" b="1" dirty="0">
              <a:solidFill>
                <a:schemeClr val="accent4">
                  <a:lumMod val="75000"/>
                </a:schemeClr>
              </a:solidFill>
              <a:latin typeface="Raleway" pitchFamily="2" charset="0"/>
            </a:endParaRPr>
          </a:p>
          <a:p>
            <a:r>
              <a:rPr lang="en-US" sz="3000" b="1" i="0" dirty="0">
                <a:solidFill>
                  <a:schemeClr val="accent4">
                    <a:lumMod val="75000"/>
                  </a:schemeClr>
                </a:solidFill>
                <a:effectLst/>
                <a:latin typeface="Raleway" pitchFamily="2" charset="0"/>
              </a:rPr>
              <a:t>Limit </a:t>
            </a:r>
            <a:r>
              <a:rPr lang="en-US" sz="3000" b="1" dirty="0">
                <a:solidFill>
                  <a:schemeClr val="accent4">
                    <a:lumMod val="75000"/>
                  </a:schemeClr>
                </a:solidFill>
                <a:latin typeface="Raleway" pitchFamily="2" charset="0"/>
              </a:rPr>
              <a:t>Program Scope</a:t>
            </a:r>
            <a:endParaRPr lang="en-US" sz="3000" b="1" i="0" dirty="0">
              <a:solidFill>
                <a:schemeClr val="accent4">
                  <a:lumMod val="75000"/>
                </a:schemeClr>
              </a:solidFill>
              <a:effectLst/>
              <a:latin typeface="Raleway" pitchFamily="2" charset="0"/>
            </a:endParaRPr>
          </a:p>
        </p:txBody>
      </p:sp>
      <p:pic>
        <p:nvPicPr>
          <p:cNvPr id="11" name="Picture 10">
            <a:extLst>
              <a:ext uri="{FF2B5EF4-FFF2-40B4-BE49-F238E27FC236}">
                <a16:creationId xmlns:a16="http://schemas.microsoft.com/office/drawing/2014/main" id="{F724E9F6-502B-D2A7-9391-A3D5C40E6375}"/>
              </a:ext>
            </a:extLst>
          </p:cNvPr>
          <p:cNvPicPr>
            <a:picLocks noChangeAspect="1"/>
          </p:cNvPicPr>
          <p:nvPr/>
        </p:nvPicPr>
        <p:blipFill>
          <a:blip r:embed="rId4"/>
          <a:srcRect t="47086" r="53877"/>
          <a:stretch>
            <a:fillRect/>
          </a:stretch>
        </p:blipFill>
        <p:spPr>
          <a:xfrm>
            <a:off x="9114593" y="-30613"/>
            <a:ext cx="3097601" cy="3628855"/>
          </a:xfrm>
          <a:custGeom>
            <a:avLst/>
            <a:gdLst>
              <a:gd name="connsiteX0" fmla="*/ 0 w 3097601"/>
              <a:gd name="connsiteY0" fmla="*/ 0 h 3628855"/>
              <a:gd name="connsiteX1" fmla="*/ 3097601 w 3097601"/>
              <a:gd name="connsiteY1" fmla="*/ 0 h 3628855"/>
              <a:gd name="connsiteX2" fmla="*/ 3097601 w 3097601"/>
              <a:gd name="connsiteY2" fmla="*/ 3628855 h 3628855"/>
              <a:gd name="connsiteX3" fmla="*/ 0 w 3097601"/>
              <a:gd name="connsiteY3" fmla="*/ 3628855 h 3628855"/>
            </a:gdLst>
            <a:ahLst/>
            <a:cxnLst>
              <a:cxn ang="0">
                <a:pos x="connsiteX0" y="connsiteY0"/>
              </a:cxn>
              <a:cxn ang="0">
                <a:pos x="connsiteX1" y="connsiteY1"/>
              </a:cxn>
              <a:cxn ang="0">
                <a:pos x="connsiteX2" y="connsiteY2"/>
              </a:cxn>
              <a:cxn ang="0">
                <a:pos x="connsiteX3" y="connsiteY3"/>
              </a:cxn>
            </a:cxnLst>
            <a:rect l="l" t="t" r="r" b="b"/>
            <a:pathLst>
              <a:path w="3097601" h="3628855">
                <a:moveTo>
                  <a:pt x="0" y="0"/>
                </a:moveTo>
                <a:lnTo>
                  <a:pt x="3097601" y="0"/>
                </a:lnTo>
                <a:lnTo>
                  <a:pt x="3097601" y="3628855"/>
                </a:lnTo>
                <a:lnTo>
                  <a:pt x="0" y="3628855"/>
                </a:lnTo>
                <a:close/>
              </a:path>
            </a:pathLst>
          </a:custGeom>
        </p:spPr>
      </p:pic>
      <p:pic>
        <p:nvPicPr>
          <p:cNvPr id="30" name="Picture 29">
            <a:extLst>
              <a:ext uri="{FF2B5EF4-FFF2-40B4-BE49-F238E27FC236}">
                <a16:creationId xmlns:a16="http://schemas.microsoft.com/office/drawing/2014/main" id="{B1485696-4F2C-3A8F-DF01-29B1A1BB5861}"/>
              </a:ext>
            </a:extLst>
          </p:cNvPr>
          <p:cNvPicPr>
            <a:picLocks noChangeAspect="1"/>
          </p:cNvPicPr>
          <p:nvPr/>
        </p:nvPicPr>
        <p:blipFill>
          <a:blip r:embed="rId5"/>
          <a:srcRect r="54822" b="64252"/>
          <a:stretch>
            <a:fillRect/>
          </a:stretch>
        </p:blipFill>
        <p:spPr>
          <a:xfrm rot="900000">
            <a:off x="9826098" y="5253376"/>
            <a:ext cx="2511907" cy="1987615"/>
          </a:xfrm>
          <a:custGeom>
            <a:avLst/>
            <a:gdLst>
              <a:gd name="connsiteX0" fmla="*/ 1 w 2511907"/>
              <a:gd name="connsiteY0" fmla="*/ 0 h 1987615"/>
              <a:gd name="connsiteX1" fmla="*/ 2159674 w 2511907"/>
              <a:gd name="connsiteY1" fmla="*/ 0 h 1987615"/>
              <a:gd name="connsiteX2" fmla="*/ 2511907 w 2511907"/>
              <a:gd name="connsiteY2" fmla="*/ 1314552 h 1987615"/>
              <a:gd name="connsiteX3" fmla="*/ 0 w 2511907"/>
              <a:gd name="connsiteY3" fmla="*/ 1987615 h 1987615"/>
            </a:gdLst>
            <a:ahLst/>
            <a:cxnLst>
              <a:cxn ang="0">
                <a:pos x="connsiteX0" y="connsiteY0"/>
              </a:cxn>
              <a:cxn ang="0">
                <a:pos x="connsiteX1" y="connsiteY1"/>
              </a:cxn>
              <a:cxn ang="0">
                <a:pos x="connsiteX2" y="connsiteY2"/>
              </a:cxn>
              <a:cxn ang="0">
                <a:pos x="connsiteX3" y="connsiteY3"/>
              </a:cxn>
            </a:cxnLst>
            <a:rect l="l" t="t" r="r" b="b"/>
            <a:pathLst>
              <a:path w="2511907" h="1987615">
                <a:moveTo>
                  <a:pt x="1" y="0"/>
                </a:moveTo>
                <a:lnTo>
                  <a:pt x="2159674" y="0"/>
                </a:lnTo>
                <a:lnTo>
                  <a:pt x="2511907" y="1314552"/>
                </a:lnTo>
                <a:lnTo>
                  <a:pt x="0" y="1987615"/>
                </a:lnTo>
                <a:close/>
              </a:path>
            </a:pathLst>
          </a:custGeom>
        </p:spPr>
      </p:pic>
      <p:grpSp>
        <p:nvGrpSpPr>
          <p:cNvPr id="50" name="Group 49">
            <a:extLst>
              <a:ext uri="{FF2B5EF4-FFF2-40B4-BE49-F238E27FC236}">
                <a16:creationId xmlns:a16="http://schemas.microsoft.com/office/drawing/2014/main" id="{89387F3C-3AA9-EB53-0F53-0CE66A6C87C8}"/>
              </a:ext>
            </a:extLst>
          </p:cNvPr>
          <p:cNvGrpSpPr/>
          <p:nvPr/>
        </p:nvGrpSpPr>
        <p:grpSpPr>
          <a:xfrm>
            <a:off x="3850720" y="1548322"/>
            <a:ext cx="300394" cy="380945"/>
            <a:chOff x="3217696" y="1414119"/>
            <a:chExt cx="361973" cy="459037"/>
          </a:xfrm>
        </p:grpSpPr>
        <p:sp>
          <p:nvSpPr>
            <p:cNvPr id="45" name="Oval 44">
              <a:extLst>
                <a:ext uri="{FF2B5EF4-FFF2-40B4-BE49-F238E27FC236}">
                  <a16:creationId xmlns:a16="http://schemas.microsoft.com/office/drawing/2014/main" id="{6277F913-4724-14C4-77AE-995744464643}"/>
                </a:ext>
              </a:extLst>
            </p:cNvPr>
            <p:cNvSpPr/>
            <p:nvPr/>
          </p:nvSpPr>
          <p:spPr>
            <a:xfrm>
              <a:off x="3217696" y="1530147"/>
              <a:ext cx="361973" cy="343009"/>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D05CD93-81B8-FE0C-4FAB-E3E0B5751468}"/>
                </a:ext>
              </a:extLst>
            </p:cNvPr>
            <p:cNvSpPr/>
            <p:nvPr/>
          </p:nvSpPr>
          <p:spPr>
            <a:xfrm rot="1964806">
              <a:off x="3477868" y="1560630"/>
              <a:ext cx="91999" cy="3324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28C72C88-B7F3-3707-0B79-3DF1611D857E}"/>
                </a:ext>
              </a:extLst>
            </p:cNvPr>
            <p:cNvGrpSpPr/>
            <p:nvPr/>
          </p:nvGrpSpPr>
          <p:grpSpPr>
            <a:xfrm rot="317917">
              <a:off x="3270764" y="1414119"/>
              <a:ext cx="287032" cy="424565"/>
              <a:chOff x="9049164" y="356385"/>
              <a:chExt cx="642460" cy="1002840"/>
            </a:xfrm>
            <a:solidFill>
              <a:srgbClr val="FEC200"/>
            </a:solidFill>
          </p:grpSpPr>
          <p:sp>
            <p:nvSpPr>
              <p:cNvPr id="48" name="Isosceles Triangle 47">
                <a:extLst>
                  <a:ext uri="{FF2B5EF4-FFF2-40B4-BE49-F238E27FC236}">
                    <a16:creationId xmlns:a16="http://schemas.microsoft.com/office/drawing/2014/main" id="{31DA714B-7B58-D615-6F28-B8D5D94D5B6E}"/>
                  </a:ext>
                </a:extLst>
              </p:cNvPr>
              <p:cNvSpPr/>
              <p:nvPr/>
            </p:nvSpPr>
            <p:spPr>
              <a:xfrm rot="7678755">
                <a:off x="9094498" y="762099"/>
                <a:ext cx="1002840" cy="191412"/>
              </a:xfrm>
              <a:prstGeom prst="triangle">
                <a:avLst>
                  <a:gd name="adj" fmla="val 951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48">
                <a:extLst>
                  <a:ext uri="{FF2B5EF4-FFF2-40B4-BE49-F238E27FC236}">
                    <a16:creationId xmlns:a16="http://schemas.microsoft.com/office/drawing/2014/main" id="{2F7897CB-1B04-A32F-6D1D-BC34002EFD47}"/>
                  </a:ext>
                </a:extLst>
              </p:cNvPr>
              <p:cNvSpPr/>
              <p:nvPr/>
            </p:nvSpPr>
            <p:spPr>
              <a:xfrm rot="2123768" flipV="1">
                <a:off x="9049164" y="1022467"/>
                <a:ext cx="428058" cy="187515"/>
              </a:xfrm>
              <a:prstGeom prst="parallelogram">
                <a:avLst>
                  <a:gd name="adj" fmla="val 416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9274C471-D343-928F-A57B-451F69BB42E3}"/>
              </a:ext>
            </a:extLst>
          </p:cNvPr>
          <p:cNvGrpSpPr/>
          <p:nvPr/>
        </p:nvGrpSpPr>
        <p:grpSpPr>
          <a:xfrm>
            <a:off x="3850720" y="2360304"/>
            <a:ext cx="300394" cy="380945"/>
            <a:chOff x="3217696" y="1414119"/>
            <a:chExt cx="361973" cy="459037"/>
          </a:xfrm>
        </p:grpSpPr>
        <p:sp>
          <p:nvSpPr>
            <p:cNvPr id="52" name="Oval 51">
              <a:extLst>
                <a:ext uri="{FF2B5EF4-FFF2-40B4-BE49-F238E27FC236}">
                  <a16:creationId xmlns:a16="http://schemas.microsoft.com/office/drawing/2014/main" id="{FB05A87C-B4AE-3871-4A41-57FE3DC6A2E1}"/>
                </a:ext>
              </a:extLst>
            </p:cNvPr>
            <p:cNvSpPr/>
            <p:nvPr/>
          </p:nvSpPr>
          <p:spPr>
            <a:xfrm>
              <a:off x="3217696" y="1530147"/>
              <a:ext cx="361973" cy="343009"/>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AFF4B94-E701-51EB-2355-0C0E1BBEC0CA}"/>
                </a:ext>
              </a:extLst>
            </p:cNvPr>
            <p:cNvSpPr/>
            <p:nvPr/>
          </p:nvSpPr>
          <p:spPr>
            <a:xfrm rot="1964806">
              <a:off x="3477868" y="1560630"/>
              <a:ext cx="91999" cy="3324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DD49BE19-7B19-57DB-3D23-DF922ECEC033}"/>
                </a:ext>
              </a:extLst>
            </p:cNvPr>
            <p:cNvGrpSpPr/>
            <p:nvPr/>
          </p:nvGrpSpPr>
          <p:grpSpPr>
            <a:xfrm rot="317917">
              <a:off x="3270764" y="1414119"/>
              <a:ext cx="287032" cy="424565"/>
              <a:chOff x="9049164" y="356385"/>
              <a:chExt cx="642460" cy="1002840"/>
            </a:xfrm>
            <a:solidFill>
              <a:srgbClr val="FEC200"/>
            </a:solidFill>
          </p:grpSpPr>
          <p:sp>
            <p:nvSpPr>
              <p:cNvPr id="55" name="Isosceles Triangle 54">
                <a:extLst>
                  <a:ext uri="{FF2B5EF4-FFF2-40B4-BE49-F238E27FC236}">
                    <a16:creationId xmlns:a16="http://schemas.microsoft.com/office/drawing/2014/main" id="{2729C5F0-692F-64EA-AE4B-8BB820FA1B50}"/>
                  </a:ext>
                </a:extLst>
              </p:cNvPr>
              <p:cNvSpPr/>
              <p:nvPr/>
            </p:nvSpPr>
            <p:spPr>
              <a:xfrm rot="7678755">
                <a:off x="9094498" y="762099"/>
                <a:ext cx="1002840" cy="191412"/>
              </a:xfrm>
              <a:prstGeom prst="triangle">
                <a:avLst>
                  <a:gd name="adj" fmla="val 951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arallelogram 55">
                <a:extLst>
                  <a:ext uri="{FF2B5EF4-FFF2-40B4-BE49-F238E27FC236}">
                    <a16:creationId xmlns:a16="http://schemas.microsoft.com/office/drawing/2014/main" id="{A6A604EB-54B9-0A16-13D4-0AE81E573F05}"/>
                  </a:ext>
                </a:extLst>
              </p:cNvPr>
              <p:cNvSpPr/>
              <p:nvPr/>
            </p:nvSpPr>
            <p:spPr>
              <a:xfrm rot="2123768" flipV="1">
                <a:off x="9049164" y="1022467"/>
                <a:ext cx="428058" cy="187515"/>
              </a:xfrm>
              <a:prstGeom prst="parallelogram">
                <a:avLst>
                  <a:gd name="adj" fmla="val 416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56">
            <a:extLst>
              <a:ext uri="{FF2B5EF4-FFF2-40B4-BE49-F238E27FC236}">
                <a16:creationId xmlns:a16="http://schemas.microsoft.com/office/drawing/2014/main" id="{81C4D3F5-9A4A-638C-BFA6-670B8A65E6F4}"/>
              </a:ext>
            </a:extLst>
          </p:cNvPr>
          <p:cNvGrpSpPr/>
          <p:nvPr/>
        </p:nvGrpSpPr>
        <p:grpSpPr>
          <a:xfrm>
            <a:off x="3850720" y="4917347"/>
            <a:ext cx="300394" cy="380945"/>
            <a:chOff x="3217696" y="1414119"/>
            <a:chExt cx="361973" cy="459037"/>
          </a:xfrm>
        </p:grpSpPr>
        <p:sp>
          <p:nvSpPr>
            <p:cNvPr id="58" name="Oval 57">
              <a:extLst>
                <a:ext uri="{FF2B5EF4-FFF2-40B4-BE49-F238E27FC236}">
                  <a16:creationId xmlns:a16="http://schemas.microsoft.com/office/drawing/2014/main" id="{C38D1A48-82C8-BBA1-C99A-4416BD442AE4}"/>
                </a:ext>
              </a:extLst>
            </p:cNvPr>
            <p:cNvSpPr/>
            <p:nvPr/>
          </p:nvSpPr>
          <p:spPr>
            <a:xfrm>
              <a:off x="3217696" y="1530147"/>
              <a:ext cx="361973" cy="343009"/>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FF0388F-C19F-DBE6-1850-6A109D856A79}"/>
                </a:ext>
              </a:extLst>
            </p:cNvPr>
            <p:cNvSpPr/>
            <p:nvPr/>
          </p:nvSpPr>
          <p:spPr>
            <a:xfrm rot="1964806">
              <a:off x="3477868" y="1560630"/>
              <a:ext cx="91999" cy="3324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33C7A0C9-9774-75ED-ED2B-0ABCF5B99C0F}"/>
                </a:ext>
              </a:extLst>
            </p:cNvPr>
            <p:cNvGrpSpPr/>
            <p:nvPr/>
          </p:nvGrpSpPr>
          <p:grpSpPr>
            <a:xfrm rot="317917">
              <a:off x="3270764" y="1414119"/>
              <a:ext cx="287032" cy="424565"/>
              <a:chOff x="9049164" y="356385"/>
              <a:chExt cx="642460" cy="1002840"/>
            </a:xfrm>
            <a:solidFill>
              <a:srgbClr val="FEC200"/>
            </a:solidFill>
          </p:grpSpPr>
          <p:sp>
            <p:nvSpPr>
              <p:cNvPr id="61" name="Isosceles Triangle 60">
                <a:extLst>
                  <a:ext uri="{FF2B5EF4-FFF2-40B4-BE49-F238E27FC236}">
                    <a16:creationId xmlns:a16="http://schemas.microsoft.com/office/drawing/2014/main" id="{B84C5457-879F-0BDD-34E4-D12CA397266D}"/>
                  </a:ext>
                </a:extLst>
              </p:cNvPr>
              <p:cNvSpPr/>
              <p:nvPr/>
            </p:nvSpPr>
            <p:spPr>
              <a:xfrm rot="7678755">
                <a:off x="9094498" y="762099"/>
                <a:ext cx="1002840" cy="191412"/>
              </a:xfrm>
              <a:prstGeom prst="triangle">
                <a:avLst>
                  <a:gd name="adj" fmla="val 951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arallelogram 61">
                <a:extLst>
                  <a:ext uri="{FF2B5EF4-FFF2-40B4-BE49-F238E27FC236}">
                    <a16:creationId xmlns:a16="http://schemas.microsoft.com/office/drawing/2014/main" id="{19CA5A0A-001A-E77A-B360-7E0E1EEF63C8}"/>
                  </a:ext>
                </a:extLst>
              </p:cNvPr>
              <p:cNvSpPr/>
              <p:nvPr/>
            </p:nvSpPr>
            <p:spPr>
              <a:xfrm rot="2123768" flipV="1">
                <a:off x="9049164" y="1022467"/>
                <a:ext cx="428058" cy="187515"/>
              </a:xfrm>
              <a:prstGeom prst="parallelogram">
                <a:avLst>
                  <a:gd name="adj" fmla="val 416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2CB84790-DEC8-C0CC-6A0F-291BD3C2E3D8}"/>
              </a:ext>
            </a:extLst>
          </p:cNvPr>
          <p:cNvGrpSpPr/>
          <p:nvPr/>
        </p:nvGrpSpPr>
        <p:grpSpPr>
          <a:xfrm>
            <a:off x="3850720" y="3661540"/>
            <a:ext cx="300394" cy="380945"/>
            <a:chOff x="3217696" y="1414119"/>
            <a:chExt cx="361973" cy="459037"/>
          </a:xfrm>
        </p:grpSpPr>
        <p:sp>
          <p:nvSpPr>
            <p:cNvPr id="64" name="Oval 63">
              <a:extLst>
                <a:ext uri="{FF2B5EF4-FFF2-40B4-BE49-F238E27FC236}">
                  <a16:creationId xmlns:a16="http://schemas.microsoft.com/office/drawing/2014/main" id="{2C499C19-52BA-BE74-9F3D-0CD7B612A8D7}"/>
                </a:ext>
              </a:extLst>
            </p:cNvPr>
            <p:cNvSpPr/>
            <p:nvPr/>
          </p:nvSpPr>
          <p:spPr>
            <a:xfrm>
              <a:off x="3217696" y="1530147"/>
              <a:ext cx="361973" cy="343009"/>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55B2406-015A-FFC3-A798-0730D344A77B}"/>
                </a:ext>
              </a:extLst>
            </p:cNvPr>
            <p:cNvSpPr/>
            <p:nvPr/>
          </p:nvSpPr>
          <p:spPr>
            <a:xfrm rot="1964806">
              <a:off x="3477868" y="1560630"/>
              <a:ext cx="91999" cy="3324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7E706476-A73D-EF19-3825-5D52AEA7C760}"/>
                </a:ext>
              </a:extLst>
            </p:cNvPr>
            <p:cNvGrpSpPr/>
            <p:nvPr/>
          </p:nvGrpSpPr>
          <p:grpSpPr>
            <a:xfrm rot="317917">
              <a:off x="3270764" y="1414119"/>
              <a:ext cx="287032" cy="424565"/>
              <a:chOff x="9049164" y="356385"/>
              <a:chExt cx="642460" cy="1002840"/>
            </a:xfrm>
            <a:solidFill>
              <a:srgbClr val="FEC200"/>
            </a:solidFill>
          </p:grpSpPr>
          <p:sp>
            <p:nvSpPr>
              <p:cNvPr id="67" name="Isosceles Triangle 66">
                <a:extLst>
                  <a:ext uri="{FF2B5EF4-FFF2-40B4-BE49-F238E27FC236}">
                    <a16:creationId xmlns:a16="http://schemas.microsoft.com/office/drawing/2014/main" id="{DBBE1122-11B3-2B75-A86D-636A39106D4C}"/>
                  </a:ext>
                </a:extLst>
              </p:cNvPr>
              <p:cNvSpPr/>
              <p:nvPr/>
            </p:nvSpPr>
            <p:spPr>
              <a:xfrm rot="7678755">
                <a:off x="9094498" y="762099"/>
                <a:ext cx="1002840" cy="191412"/>
              </a:xfrm>
              <a:prstGeom prst="triangle">
                <a:avLst>
                  <a:gd name="adj" fmla="val 951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arallelogram 67">
                <a:extLst>
                  <a:ext uri="{FF2B5EF4-FFF2-40B4-BE49-F238E27FC236}">
                    <a16:creationId xmlns:a16="http://schemas.microsoft.com/office/drawing/2014/main" id="{DDA1851B-39E5-00D6-50B3-ECF996A784AD}"/>
                  </a:ext>
                </a:extLst>
              </p:cNvPr>
              <p:cNvSpPr/>
              <p:nvPr/>
            </p:nvSpPr>
            <p:spPr>
              <a:xfrm rot="2123768" flipV="1">
                <a:off x="9049164" y="1022467"/>
                <a:ext cx="428058" cy="187515"/>
              </a:xfrm>
              <a:prstGeom prst="parallelogram">
                <a:avLst>
                  <a:gd name="adj" fmla="val 416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84638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19FCD3A-8BB0-D294-890B-99D48CE19670}"/>
              </a:ext>
            </a:extLst>
          </p:cNvPr>
          <p:cNvSpPr/>
          <p:nvPr/>
        </p:nvSpPr>
        <p:spPr>
          <a:xfrm>
            <a:off x="0" y="0"/>
            <a:ext cx="12192000" cy="68580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17" name="TextBox 16">
            <a:extLst>
              <a:ext uri="{FF2B5EF4-FFF2-40B4-BE49-F238E27FC236}">
                <a16:creationId xmlns:a16="http://schemas.microsoft.com/office/drawing/2014/main" id="{AC69DF27-B10F-DBD7-73D6-1FC27A584E5A}"/>
              </a:ext>
            </a:extLst>
          </p:cNvPr>
          <p:cNvSpPr txBox="1"/>
          <p:nvPr/>
        </p:nvSpPr>
        <p:spPr>
          <a:xfrm>
            <a:off x="1217207" y="162459"/>
            <a:ext cx="1525993" cy="923330"/>
          </a:xfrm>
          <a:prstGeom prst="rect">
            <a:avLst/>
          </a:prstGeom>
          <a:noFill/>
        </p:spPr>
        <p:txBody>
          <a:bodyPr wrap="square">
            <a:spAutoFit/>
          </a:bodyPr>
          <a:lstStyle/>
          <a:p>
            <a:r>
              <a:rPr lang="en-US" dirty="0">
                <a:solidFill>
                  <a:srgbClr val="002060"/>
                </a:solidFill>
                <a:latin typeface="Raleway"/>
              </a:rPr>
              <a:t>Associate Degree Design</a:t>
            </a:r>
          </a:p>
        </p:txBody>
      </p:sp>
      <p:sp>
        <p:nvSpPr>
          <p:cNvPr id="3" name="TextBox 2">
            <a:extLst>
              <a:ext uri="{FF2B5EF4-FFF2-40B4-BE49-F238E27FC236}">
                <a16:creationId xmlns:a16="http://schemas.microsoft.com/office/drawing/2014/main" id="{FCF06FE1-399B-5352-9403-D66523DC7D2E}"/>
              </a:ext>
            </a:extLst>
          </p:cNvPr>
          <p:cNvSpPr txBox="1"/>
          <p:nvPr/>
        </p:nvSpPr>
        <p:spPr>
          <a:xfrm>
            <a:off x="276225" y="2160053"/>
            <a:ext cx="3253784" cy="1938992"/>
          </a:xfrm>
          <a:prstGeom prst="rect">
            <a:avLst/>
          </a:prstGeom>
          <a:noFill/>
        </p:spPr>
        <p:txBody>
          <a:bodyPr wrap="square">
            <a:spAutoFit/>
          </a:bodyPr>
          <a:lstStyle/>
          <a:p>
            <a:r>
              <a:rPr lang="en-US" sz="2400" b="1" dirty="0">
                <a:solidFill>
                  <a:schemeClr val="accent1">
                    <a:lumMod val="50000"/>
                  </a:schemeClr>
                </a:solidFill>
                <a:latin typeface="Raleway" pitchFamily="2" charset="0"/>
              </a:rPr>
              <a:t>Working Group Guidelines </a:t>
            </a:r>
          </a:p>
          <a:p>
            <a:r>
              <a:rPr lang="en-US" sz="2400" b="1" dirty="0">
                <a:solidFill>
                  <a:schemeClr val="accent5">
                    <a:lumMod val="60000"/>
                    <a:lumOff val="40000"/>
                  </a:schemeClr>
                </a:solidFill>
                <a:latin typeface="Raleway" pitchFamily="2" charset="0"/>
              </a:rPr>
              <a:t>created</a:t>
            </a:r>
            <a:r>
              <a:rPr lang="en-US" sz="2400" b="1" dirty="0">
                <a:solidFill>
                  <a:schemeClr val="accent1">
                    <a:lumMod val="50000"/>
                  </a:schemeClr>
                </a:solidFill>
                <a:latin typeface="Raleway" pitchFamily="2" charset="0"/>
              </a:rPr>
              <a:t> </a:t>
            </a:r>
            <a:r>
              <a:rPr lang="en-US" sz="2400" b="1" dirty="0">
                <a:solidFill>
                  <a:schemeClr val="accent5">
                    <a:lumMod val="60000"/>
                    <a:lumOff val="40000"/>
                  </a:schemeClr>
                </a:solidFill>
                <a:latin typeface="Raleway" pitchFamily="2" charset="0"/>
              </a:rPr>
              <a:t>additional</a:t>
            </a:r>
          </a:p>
          <a:p>
            <a:r>
              <a:rPr lang="en-US" sz="2400" b="1" i="0" dirty="0">
                <a:solidFill>
                  <a:schemeClr val="accent5">
                    <a:lumMod val="60000"/>
                    <a:lumOff val="40000"/>
                  </a:schemeClr>
                </a:solidFill>
                <a:effectLst/>
                <a:latin typeface="Raleway" pitchFamily="2" charset="0"/>
              </a:rPr>
              <a:t>Student Eligibility Requirements</a:t>
            </a:r>
          </a:p>
        </p:txBody>
      </p:sp>
      <p:grpSp>
        <p:nvGrpSpPr>
          <p:cNvPr id="24" name="Group 23">
            <a:extLst>
              <a:ext uri="{FF2B5EF4-FFF2-40B4-BE49-F238E27FC236}">
                <a16:creationId xmlns:a16="http://schemas.microsoft.com/office/drawing/2014/main" id="{49F56A40-6832-B7D5-0020-7913E22CF6FF}"/>
              </a:ext>
            </a:extLst>
          </p:cNvPr>
          <p:cNvGrpSpPr/>
          <p:nvPr/>
        </p:nvGrpSpPr>
        <p:grpSpPr>
          <a:xfrm>
            <a:off x="346270" y="212636"/>
            <a:ext cx="822976" cy="822976"/>
            <a:chOff x="2963412" y="1357750"/>
            <a:chExt cx="1262980" cy="1262980"/>
          </a:xfrm>
        </p:grpSpPr>
        <p:grpSp>
          <p:nvGrpSpPr>
            <p:cNvPr id="25" name="Group 24">
              <a:extLst>
                <a:ext uri="{FF2B5EF4-FFF2-40B4-BE49-F238E27FC236}">
                  <a16:creationId xmlns:a16="http://schemas.microsoft.com/office/drawing/2014/main" id="{9C77691F-C0B2-715B-A1F2-4791E92AF0EF}"/>
                </a:ext>
              </a:extLst>
            </p:cNvPr>
            <p:cNvGrpSpPr/>
            <p:nvPr/>
          </p:nvGrpSpPr>
          <p:grpSpPr>
            <a:xfrm>
              <a:off x="2963412" y="1357750"/>
              <a:ext cx="1262980" cy="1262980"/>
              <a:chOff x="10235927" y="3566571"/>
              <a:chExt cx="1012264" cy="1012264"/>
            </a:xfrm>
          </p:grpSpPr>
          <p:sp>
            <p:nvSpPr>
              <p:cNvPr id="27" name="Oval 26">
                <a:extLst>
                  <a:ext uri="{FF2B5EF4-FFF2-40B4-BE49-F238E27FC236}">
                    <a16:creationId xmlns:a16="http://schemas.microsoft.com/office/drawing/2014/main" id="{DE1D4BF2-4D55-B816-3C42-3932381EC88F}"/>
                  </a:ext>
                </a:extLst>
              </p:cNvPr>
              <p:cNvSpPr/>
              <p:nvPr/>
            </p:nvSpPr>
            <p:spPr>
              <a:xfrm>
                <a:off x="10235927" y="3566571"/>
                <a:ext cx="1012264" cy="1012264"/>
              </a:xfrm>
              <a:prstGeom prst="ellipse">
                <a:avLst/>
              </a:prstGeom>
              <a:gradFill flip="none" rotWithShape="1">
                <a:gsLst>
                  <a:gs pos="1000">
                    <a:srgbClr val="000308"/>
                  </a:gs>
                  <a:gs pos="53000">
                    <a:srgbClr val="001642"/>
                  </a:gs>
                  <a:gs pos="99000">
                    <a:srgbClr val="9CB9BE"/>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9BA01F7-9D8F-48F3-C97B-878E2488FCDC}"/>
                  </a:ext>
                </a:extLst>
              </p:cNvPr>
              <p:cNvSpPr/>
              <p:nvPr/>
            </p:nvSpPr>
            <p:spPr>
              <a:xfrm>
                <a:off x="10334383" y="3665028"/>
                <a:ext cx="815351" cy="815352"/>
              </a:xfrm>
              <a:prstGeom prst="ellipse">
                <a:avLst/>
              </a:prstGeom>
              <a:solidFill>
                <a:schemeClr val="bg1"/>
              </a:solidFill>
              <a:ln w="3175">
                <a:solidFill>
                  <a:schemeClr val="bg1">
                    <a:lumMod val="85000"/>
                  </a:schemeClr>
                </a:solidFill>
              </a:ln>
              <a:effectLst>
                <a:outerShdw blurRad="50800" dist="254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14" descr="Design thinking - Free business and finance icons">
              <a:extLst>
                <a:ext uri="{FF2B5EF4-FFF2-40B4-BE49-F238E27FC236}">
                  <a16:creationId xmlns:a16="http://schemas.microsoft.com/office/drawing/2014/main" id="{FB3F0589-1ABD-0DC5-9D87-410B3B919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097" y="1626690"/>
              <a:ext cx="675862" cy="6758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30490B76-8304-31C3-3221-513374690A8B}"/>
              </a:ext>
            </a:extLst>
          </p:cNvPr>
          <p:cNvGrpSpPr/>
          <p:nvPr/>
        </p:nvGrpSpPr>
        <p:grpSpPr>
          <a:xfrm>
            <a:off x="3806234" y="1823649"/>
            <a:ext cx="7206361" cy="3210701"/>
            <a:chOff x="3792996" y="1295517"/>
            <a:chExt cx="7206361" cy="3210701"/>
          </a:xfrm>
        </p:grpSpPr>
        <p:sp>
          <p:nvSpPr>
            <p:cNvPr id="4" name="TextBox 3">
              <a:extLst>
                <a:ext uri="{FF2B5EF4-FFF2-40B4-BE49-F238E27FC236}">
                  <a16:creationId xmlns:a16="http://schemas.microsoft.com/office/drawing/2014/main" id="{827858B2-4C8F-B27B-45EC-E042966A64ED}"/>
                </a:ext>
              </a:extLst>
            </p:cNvPr>
            <p:cNvSpPr txBox="1"/>
            <p:nvPr/>
          </p:nvSpPr>
          <p:spPr>
            <a:xfrm>
              <a:off x="3792996" y="1295517"/>
              <a:ext cx="7206361" cy="1569660"/>
            </a:xfrm>
            <a:prstGeom prst="rect">
              <a:avLst/>
            </a:prstGeom>
            <a:noFill/>
          </p:spPr>
          <p:txBody>
            <a:bodyPr wrap="square">
              <a:spAutoFit/>
            </a:bodyPr>
            <a:lstStyle/>
            <a:p>
              <a:pPr marL="514350" indent="-457200" algn="l">
                <a:spcAft>
                  <a:spcPts val="1200"/>
                </a:spcAft>
                <a:buFont typeface="Wingdings" panose="05000000000000000000" pitchFamily="2" charset="2"/>
                <a:buChar char="Ø"/>
              </a:pPr>
              <a:r>
                <a:rPr lang="en-US" sz="3200" b="1" i="0" dirty="0">
                  <a:solidFill>
                    <a:schemeClr val="bg1"/>
                  </a:solidFill>
                  <a:effectLst/>
                  <a:latin typeface="Raleway" pitchFamily="2" charset="0"/>
                </a:rPr>
                <a:t>Earned at least </a:t>
              </a:r>
              <a:r>
                <a:rPr lang="en-US" sz="3200" b="1" i="0" dirty="0">
                  <a:solidFill>
                    <a:srgbClr val="00B0F0"/>
                  </a:solidFill>
                  <a:effectLst/>
                  <a:latin typeface="Raleway" pitchFamily="2" charset="0"/>
                </a:rPr>
                <a:t>18 credits in residence</a:t>
              </a:r>
              <a:r>
                <a:rPr lang="en-US" sz="3200" b="1" i="0" dirty="0">
                  <a:solidFill>
                    <a:schemeClr val="bg1"/>
                  </a:solidFill>
                  <a:effectLst/>
                  <a:latin typeface="Raleway" pitchFamily="2" charset="0"/>
                </a:rPr>
                <a:t> from the awarding institution </a:t>
              </a:r>
              <a:r>
                <a:rPr lang="en-US" sz="2000" b="1" i="0" dirty="0">
                  <a:solidFill>
                    <a:schemeClr val="bg1"/>
                  </a:solidFill>
                  <a:effectLst/>
                  <a:latin typeface="Raleway" pitchFamily="2" charset="0"/>
                </a:rPr>
                <a:t>(25% of 70 credits).</a:t>
              </a:r>
            </a:p>
          </p:txBody>
        </p:sp>
        <p:sp>
          <p:nvSpPr>
            <p:cNvPr id="6" name="TextBox 5">
              <a:extLst>
                <a:ext uri="{FF2B5EF4-FFF2-40B4-BE49-F238E27FC236}">
                  <a16:creationId xmlns:a16="http://schemas.microsoft.com/office/drawing/2014/main" id="{3E892483-A9CF-834F-360A-BAA28212F506}"/>
                </a:ext>
              </a:extLst>
            </p:cNvPr>
            <p:cNvSpPr txBox="1"/>
            <p:nvPr/>
          </p:nvSpPr>
          <p:spPr>
            <a:xfrm>
              <a:off x="3792996" y="3429000"/>
              <a:ext cx="7017366" cy="1077218"/>
            </a:xfrm>
            <a:prstGeom prst="rect">
              <a:avLst/>
            </a:prstGeom>
            <a:noFill/>
          </p:spPr>
          <p:txBody>
            <a:bodyPr wrap="square">
              <a:spAutoFit/>
            </a:bodyPr>
            <a:lstStyle/>
            <a:p>
              <a:pPr marL="460375" indent="-457200">
                <a:spcAft>
                  <a:spcPts val="1200"/>
                </a:spcAft>
                <a:buFont typeface="Wingdings" panose="05000000000000000000" pitchFamily="2" charset="2"/>
                <a:buChar char="Ø"/>
              </a:pPr>
              <a:r>
                <a:rPr lang="en-US" sz="3200" b="1" dirty="0">
                  <a:solidFill>
                    <a:schemeClr val="bg1"/>
                  </a:solidFill>
                  <a:latin typeface="Raleway" pitchFamily="2" charset="0"/>
                </a:rPr>
                <a:t>Cumulative GPA of 2.0 or higher from the awarding institution</a:t>
              </a:r>
            </a:p>
          </p:txBody>
        </p:sp>
      </p:grpSp>
      <p:pic>
        <p:nvPicPr>
          <p:cNvPr id="12" name="Picture 11">
            <a:extLst>
              <a:ext uri="{FF2B5EF4-FFF2-40B4-BE49-F238E27FC236}">
                <a16:creationId xmlns:a16="http://schemas.microsoft.com/office/drawing/2014/main" id="{10B00D0C-8AC8-0A53-1495-C470FCA4B76B}"/>
              </a:ext>
            </a:extLst>
          </p:cNvPr>
          <p:cNvPicPr>
            <a:picLocks noChangeAspect="1"/>
          </p:cNvPicPr>
          <p:nvPr/>
        </p:nvPicPr>
        <p:blipFill>
          <a:blip r:embed="rId4"/>
          <a:srcRect t="22936" r="45909"/>
          <a:stretch>
            <a:fillRect/>
          </a:stretch>
        </p:blipFill>
        <p:spPr>
          <a:xfrm>
            <a:off x="10163728" y="-32657"/>
            <a:ext cx="2093668" cy="2982890"/>
          </a:xfrm>
          <a:custGeom>
            <a:avLst/>
            <a:gdLst>
              <a:gd name="connsiteX0" fmla="*/ 0 w 2093668"/>
              <a:gd name="connsiteY0" fmla="*/ 0 h 2982890"/>
              <a:gd name="connsiteX1" fmla="*/ 2093668 w 2093668"/>
              <a:gd name="connsiteY1" fmla="*/ 0 h 2982890"/>
              <a:gd name="connsiteX2" fmla="*/ 2093668 w 2093668"/>
              <a:gd name="connsiteY2" fmla="*/ 2982890 h 2982890"/>
              <a:gd name="connsiteX3" fmla="*/ 0 w 2093668"/>
              <a:gd name="connsiteY3" fmla="*/ 2982890 h 2982890"/>
            </a:gdLst>
            <a:ahLst/>
            <a:cxnLst>
              <a:cxn ang="0">
                <a:pos x="connsiteX0" y="connsiteY0"/>
              </a:cxn>
              <a:cxn ang="0">
                <a:pos x="connsiteX1" y="connsiteY1"/>
              </a:cxn>
              <a:cxn ang="0">
                <a:pos x="connsiteX2" y="connsiteY2"/>
              </a:cxn>
              <a:cxn ang="0">
                <a:pos x="connsiteX3" y="connsiteY3"/>
              </a:cxn>
            </a:cxnLst>
            <a:rect l="l" t="t" r="r" b="b"/>
            <a:pathLst>
              <a:path w="2093668" h="2982890">
                <a:moveTo>
                  <a:pt x="0" y="0"/>
                </a:moveTo>
                <a:lnTo>
                  <a:pt x="2093668" y="0"/>
                </a:lnTo>
                <a:lnTo>
                  <a:pt x="2093668" y="2982890"/>
                </a:lnTo>
                <a:lnTo>
                  <a:pt x="0" y="2982890"/>
                </a:lnTo>
                <a:close/>
              </a:path>
            </a:pathLst>
          </a:custGeom>
        </p:spPr>
      </p:pic>
      <p:pic>
        <p:nvPicPr>
          <p:cNvPr id="19" name="Picture 18">
            <a:extLst>
              <a:ext uri="{FF2B5EF4-FFF2-40B4-BE49-F238E27FC236}">
                <a16:creationId xmlns:a16="http://schemas.microsoft.com/office/drawing/2014/main" id="{66006D80-8B34-1362-FABD-9C5B7C32CE79}"/>
              </a:ext>
            </a:extLst>
          </p:cNvPr>
          <p:cNvPicPr>
            <a:picLocks noChangeAspect="1"/>
          </p:cNvPicPr>
          <p:nvPr/>
        </p:nvPicPr>
        <p:blipFill>
          <a:blip r:embed="rId5"/>
          <a:srcRect l="48789" b="58576"/>
          <a:stretch>
            <a:fillRect/>
          </a:stretch>
        </p:blipFill>
        <p:spPr>
          <a:xfrm>
            <a:off x="-344" y="4781511"/>
            <a:ext cx="2600698" cy="2103705"/>
          </a:xfrm>
          <a:custGeom>
            <a:avLst/>
            <a:gdLst>
              <a:gd name="connsiteX0" fmla="*/ 0 w 2600698"/>
              <a:gd name="connsiteY0" fmla="*/ 0 h 2103705"/>
              <a:gd name="connsiteX1" fmla="*/ 2600698 w 2600698"/>
              <a:gd name="connsiteY1" fmla="*/ 0 h 2103705"/>
              <a:gd name="connsiteX2" fmla="*/ 2600698 w 2600698"/>
              <a:gd name="connsiteY2" fmla="*/ 2103705 h 2103705"/>
              <a:gd name="connsiteX3" fmla="*/ 0 w 2600698"/>
              <a:gd name="connsiteY3" fmla="*/ 2103705 h 2103705"/>
            </a:gdLst>
            <a:ahLst/>
            <a:cxnLst>
              <a:cxn ang="0">
                <a:pos x="connsiteX0" y="connsiteY0"/>
              </a:cxn>
              <a:cxn ang="0">
                <a:pos x="connsiteX1" y="connsiteY1"/>
              </a:cxn>
              <a:cxn ang="0">
                <a:pos x="connsiteX2" y="connsiteY2"/>
              </a:cxn>
              <a:cxn ang="0">
                <a:pos x="connsiteX3" y="connsiteY3"/>
              </a:cxn>
            </a:cxnLst>
            <a:rect l="l" t="t" r="r" b="b"/>
            <a:pathLst>
              <a:path w="2600698" h="2103705">
                <a:moveTo>
                  <a:pt x="0" y="0"/>
                </a:moveTo>
                <a:lnTo>
                  <a:pt x="2600698" y="0"/>
                </a:lnTo>
                <a:lnTo>
                  <a:pt x="2600698" y="2103705"/>
                </a:lnTo>
                <a:lnTo>
                  <a:pt x="0" y="2103705"/>
                </a:lnTo>
                <a:close/>
              </a:path>
            </a:pathLst>
          </a:custGeom>
        </p:spPr>
      </p:pic>
    </p:spTree>
    <p:extLst>
      <p:ext uri="{BB962C8B-B14F-4D97-AF65-F5344CB8AC3E}">
        <p14:creationId xmlns:p14="http://schemas.microsoft.com/office/powerpoint/2010/main" val="314218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4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19FCD3A-8BB0-D294-890B-99D48CE19670}"/>
              </a:ext>
            </a:extLst>
          </p:cNvPr>
          <p:cNvSpPr/>
          <p:nvPr/>
        </p:nvSpPr>
        <p:spPr>
          <a:xfrm>
            <a:off x="0" y="-12406"/>
            <a:ext cx="12192000" cy="6893443"/>
          </a:xfrm>
          <a:prstGeom prst="rect">
            <a:avLst/>
          </a:prstGeom>
          <a:solidFill>
            <a:srgbClr val="7F7F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dirty="0"/>
          </a:p>
        </p:txBody>
      </p:sp>
      <p:pic>
        <p:nvPicPr>
          <p:cNvPr id="138" name="Picture 137">
            <a:extLst>
              <a:ext uri="{FF2B5EF4-FFF2-40B4-BE49-F238E27FC236}">
                <a16:creationId xmlns:a16="http://schemas.microsoft.com/office/drawing/2014/main" id="{8D0AFE50-96C8-2C07-EBBB-BF659BAB2EAB}"/>
              </a:ext>
            </a:extLst>
          </p:cNvPr>
          <p:cNvPicPr>
            <a:picLocks noChangeAspect="1"/>
          </p:cNvPicPr>
          <p:nvPr/>
        </p:nvPicPr>
        <p:blipFill>
          <a:blip r:embed="rId3"/>
          <a:srcRect l="55254" t="25219" b="16376"/>
          <a:stretch>
            <a:fillRect/>
          </a:stretch>
        </p:blipFill>
        <p:spPr>
          <a:xfrm>
            <a:off x="-41135" y="-61193"/>
            <a:ext cx="5318778" cy="6942231"/>
          </a:xfrm>
          <a:custGeom>
            <a:avLst/>
            <a:gdLst>
              <a:gd name="connsiteX0" fmla="*/ 4803635 w 5318778"/>
              <a:gd name="connsiteY0" fmla="*/ 0 h 6942231"/>
              <a:gd name="connsiteX1" fmla="*/ 5318778 w 5318778"/>
              <a:gd name="connsiteY1" fmla="*/ 0 h 6942231"/>
              <a:gd name="connsiteX2" fmla="*/ 5318778 w 5318778"/>
              <a:gd name="connsiteY2" fmla="*/ 6942231 h 6942231"/>
              <a:gd name="connsiteX3" fmla="*/ 0 w 5318778"/>
              <a:gd name="connsiteY3" fmla="*/ 6942231 h 6942231"/>
              <a:gd name="connsiteX4" fmla="*/ 0 w 5318778"/>
              <a:gd name="connsiteY4" fmla="*/ 61195 h 6942231"/>
              <a:gd name="connsiteX5" fmla="*/ 4803635 w 5318778"/>
              <a:gd name="connsiteY5" fmla="*/ 61195 h 694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778" h="6942231">
                <a:moveTo>
                  <a:pt x="4803635" y="0"/>
                </a:moveTo>
                <a:lnTo>
                  <a:pt x="5318778" y="0"/>
                </a:lnTo>
                <a:lnTo>
                  <a:pt x="5318778" y="6942231"/>
                </a:lnTo>
                <a:lnTo>
                  <a:pt x="0" y="6942231"/>
                </a:lnTo>
                <a:lnTo>
                  <a:pt x="0" y="61195"/>
                </a:lnTo>
                <a:lnTo>
                  <a:pt x="4803635" y="61195"/>
                </a:lnTo>
                <a:close/>
              </a:path>
            </a:pathLst>
          </a:custGeom>
        </p:spPr>
      </p:pic>
      <p:sp>
        <p:nvSpPr>
          <p:cNvPr id="123" name="Rectangle 122">
            <a:extLst>
              <a:ext uri="{FF2B5EF4-FFF2-40B4-BE49-F238E27FC236}">
                <a16:creationId xmlns:a16="http://schemas.microsoft.com/office/drawing/2014/main" id="{B2CF738F-2A71-0853-D83F-E1180EB08F62}"/>
              </a:ext>
            </a:extLst>
          </p:cNvPr>
          <p:cNvSpPr/>
          <p:nvPr/>
        </p:nvSpPr>
        <p:spPr>
          <a:xfrm>
            <a:off x="6494163" y="340256"/>
            <a:ext cx="4610987" cy="6198782"/>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Box 1">
            <a:extLst>
              <a:ext uri="{FF2B5EF4-FFF2-40B4-BE49-F238E27FC236}">
                <a16:creationId xmlns:a16="http://schemas.microsoft.com/office/drawing/2014/main" id="{86449E8D-9B9B-6D10-D149-56B4EA814693}"/>
              </a:ext>
            </a:extLst>
          </p:cNvPr>
          <p:cNvSpPr/>
          <p:nvPr/>
        </p:nvSpPr>
        <p:spPr>
          <a:xfrm>
            <a:off x="6872930" y="1208052"/>
            <a:ext cx="3833170" cy="1555634"/>
          </a:xfrm>
          <a:prstGeom prst="rect">
            <a:avLst/>
          </a:prstGeom>
          <a:solidFill>
            <a:schemeClr val="tx2">
              <a:lumMod val="7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3200" dirty="0">
                <a:solidFill>
                  <a:schemeClr val="bg1"/>
                </a:solidFill>
              </a:rPr>
              <a:t># of eligible students</a:t>
            </a:r>
          </a:p>
        </p:txBody>
      </p:sp>
      <p:sp>
        <p:nvSpPr>
          <p:cNvPr id="107" name="!!Text Box 2">
            <a:extLst>
              <a:ext uri="{FF2B5EF4-FFF2-40B4-BE49-F238E27FC236}">
                <a16:creationId xmlns:a16="http://schemas.microsoft.com/office/drawing/2014/main" id="{32CED808-AA56-6176-22FF-3D209DAC9EC3}"/>
              </a:ext>
            </a:extLst>
          </p:cNvPr>
          <p:cNvSpPr/>
          <p:nvPr/>
        </p:nvSpPr>
        <p:spPr>
          <a:xfrm>
            <a:off x="6872931" y="2922955"/>
            <a:ext cx="3833169" cy="1555634"/>
          </a:xfrm>
          <a:prstGeom prst="rect">
            <a:avLst/>
          </a:prstGeom>
          <a:solidFill>
            <a:schemeClr val="tx2">
              <a:lumMod val="7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3200" dirty="0">
                <a:solidFill>
                  <a:schemeClr val="bg1"/>
                </a:solidFill>
              </a:rPr>
              <a:t>employability/ income potential</a:t>
            </a:r>
          </a:p>
        </p:txBody>
      </p:sp>
      <p:sp>
        <p:nvSpPr>
          <p:cNvPr id="113" name="!!Text Box 3">
            <a:extLst>
              <a:ext uri="{FF2B5EF4-FFF2-40B4-BE49-F238E27FC236}">
                <a16:creationId xmlns:a16="http://schemas.microsoft.com/office/drawing/2014/main" id="{630A0091-ABED-E2E7-CD2C-92840D6FC6C5}"/>
              </a:ext>
            </a:extLst>
          </p:cNvPr>
          <p:cNvSpPr/>
          <p:nvPr/>
        </p:nvSpPr>
        <p:spPr>
          <a:xfrm>
            <a:off x="6872930" y="4637858"/>
            <a:ext cx="3833170" cy="1555634"/>
          </a:xfrm>
          <a:prstGeom prst="rect">
            <a:avLst/>
          </a:prstGeom>
          <a:solidFill>
            <a:schemeClr val="tx2">
              <a:lumMod val="7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3200" dirty="0">
                <a:solidFill>
                  <a:schemeClr val="bg1"/>
                </a:solidFill>
              </a:rPr>
              <a:t>transferability to bachelor’s</a:t>
            </a:r>
          </a:p>
        </p:txBody>
      </p:sp>
      <p:sp>
        <p:nvSpPr>
          <p:cNvPr id="122" name="TextBox 121">
            <a:extLst>
              <a:ext uri="{FF2B5EF4-FFF2-40B4-BE49-F238E27FC236}">
                <a16:creationId xmlns:a16="http://schemas.microsoft.com/office/drawing/2014/main" id="{3914E78B-B6C0-FC25-BBC1-53D65620D7CB}"/>
              </a:ext>
            </a:extLst>
          </p:cNvPr>
          <p:cNvSpPr txBox="1"/>
          <p:nvPr/>
        </p:nvSpPr>
        <p:spPr>
          <a:xfrm>
            <a:off x="6421971" y="447250"/>
            <a:ext cx="4778101" cy="584775"/>
          </a:xfrm>
          <a:prstGeom prst="rect">
            <a:avLst/>
          </a:prstGeom>
          <a:noFill/>
        </p:spPr>
        <p:txBody>
          <a:bodyPr wrap="square">
            <a:spAutoFit/>
          </a:bodyPr>
          <a:lstStyle/>
          <a:p>
            <a:pPr algn="ctr"/>
            <a:r>
              <a:rPr lang="en-US" sz="3200" i="0" dirty="0">
                <a:solidFill>
                  <a:schemeClr val="accent1">
                    <a:lumMod val="50000"/>
                  </a:schemeClr>
                </a:solidFill>
                <a:effectLst/>
                <a:latin typeface="Raleway" pitchFamily="2" charset="0"/>
              </a:rPr>
              <a:t>Primary</a:t>
            </a:r>
            <a:r>
              <a:rPr lang="en-US" sz="3200" b="1" i="0" dirty="0">
                <a:solidFill>
                  <a:schemeClr val="accent1">
                    <a:lumMod val="50000"/>
                  </a:schemeClr>
                </a:solidFill>
                <a:effectLst/>
                <a:latin typeface="Raleway" pitchFamily="2" charset="0"/>
              </a:rPr>
              <a:t> </a:t>
            </a:r>
            <a:r>
              <a:rPr lang="en-US" sz="3200" i="0" dirty="0">
                <a:solidFill>
                  <a:schemeClr val="accent1">
                    <a:lumMod val="50000"/>
                  </a:schemeClr>
                </a:solidFill>
                <a:effectLst/>
                <a:latin typeface="Raleway" pitchFamily="2" charset="0"/>
              </a:rPr>
              <a:t>Considerations</a:t>
            </a:r>
          </a:p>
        </p:txBody>
      </p:sp>
      <p:pic>
        <p:nvPicPr>
          <p:cNvPr id="84" name="Picture 83">
            <a:extLst>
              <a:ext uri="{FF2B5EF4-FFF2-40B4-BE49-F238E27FC236}">
                <a16:creationId xmlns:a16="http://schemas.microsoft.com/office/drawing/2014/main" id="{65BE3DD5-DAA9-2B66-AE37-FFED46521309}"/>
              </a:ext>
            </a:extLst>
          </p:cNvPr>
          <p:cNvPicPr>
            <a:picLocks noChangeAspect="1"/>
          </p:cNvPicPr>
          <p:nvPr/>
        </p:nvPicPr>
        <p:blipFill rotWithShape="1">
          <a:blip r:embed="rId4"/>
          <a:srcRect l="59519" r="1" b="58476"/>
          <a:stretch/>
        </p:blipFill>
        <p:spPr>
          <a:xfrm>
            <a:off x="-15653765" y="7760001"/>
            <a:ext cx="2055726" cy="2108780"/>
          </a:xfrm>
          <a:custGeom>
            <a:avLst/>
            <a:gdLst>
              <a:gd name="connsiteX0" fmla="*/ 0 w 2164040"/>
              <a:gd name="connsiteY0" fmla="*/ 0 h 2253724"/>
              <a:gd name="connsiteX1" fmla="*/ 2164040 w 2164040"/>
              <a:gd name="connsiteY1" fmla="*/ 0 h 2253724"/>
              <a:gd name="connsiteX2" fmla="*/ 2164040 w 2164040"/>
              <a:gd name="connsiteY2" fmla="*/ 2253724 h 2253724"/>
              <a:gd name="connsiteX3" fmla="*/ 0 w 2164040"/>
              <a:gd name="connsiteY3" fmla="*/ 2253724 h 2253724"/>
            </a:gdLst>
            <a:ahLst/>
            <a:cxnLst>
              <a:cxn ang="0">
                <a:pos x="connsiteX0" y="connsiteY0"/>
              </a:cxn>
              <a:cxn ang="0">
                <a:pos x="connsiteX1" y="connsiteY1"/>
              </a:cxn>
              <a:cxn ang="0">
                <a:pos x="connsiteX2" y="connsiteY2"/>
              </a:cxn>
              <a:cxn ang="0">
                <a:pos x="connsiteX3" y="connsiteY3"/>
              </a:cxn>
            </a:cxnLst>
            <a:rect l="l" t="t" r="r" b="b"/>
            <a:pathLst>
              <a:path w="2164040" h="2253724">
                <a:moveTo>
                  <a:pt x="0" y="0"/>
                </a:moveTo>
                <a:lnTo>
                  <a:pt x="2164040" y="0"/>
                </a:lnTo>
                <a:lnTo>
                  <a:pt x="2164040" y="2253724"/>
                </a:lnTo>
                <a:lnTo>
                  <a:pt x="0" y="2253724"/>
                </a:lnTo>
                <a:close/>
              </a:path>
            </a:pathLst>
          </a:custGeom>
        </p:spPr>
      </p:pic>
      <p:sp>
        <p:nvSpPr>
          <p:cNvPr id="17" name="TextBox 16">
            <a:extLst>
              <a:ext uri="{FF2B5EF4-FFF2-40B4-BE49-F238E27FC236}">
                <a16:creationId xmlns:a16="http://schemas.microsoft.com/office/drawing/2014/main" id="{AC69DF27-B10F-DBD7-73D6-1FC27A584E5A}"/>
              </a:ext>
            </a:extLst>
          </p:cNvPr>
          <p:cNvSpPr txBox="1"/>
          <p:nvPr/>
        </p:nvSpPr>
        <p:spPr>
          <a:xfrm>
            <a:off x="1017182" y="114834"/>
            <a:ext cx="1525993" cy="923330"/>
          </a:xfrm>
          <a:prstGeom prst="rect">
            <a:avLst/>
          </a:prstGeom>
          <a:noFill/>
        </p:spPr>
        <p:txBody>
          <a:bodyPr wrap="square">
            <a:spAutoFit/>
          </a:bodyPr>
          <a:lstStyle/>
          <a:p>
            <a:r>
              <a:rPr lang="en-US" dirty="0">
                <a:solidFill>
                  <a:srgbClr val="002060"/>
                </a:solidFill>
                <a:latin typeface="Raleway"/>
              </a:rPr>
              <a:t>Associate Degree Design</a:t>
            </a:r>
          </a:p>
        </p:txBody>
      </p:sp>
      <p:grpSp>
        <p:nvGrpSpPr>
          <p:cNvPr id="24" name="Group 23">
            <a:extLst>
              <a:ext uri="{FF2B5EF4-FFF2-40B4-BE49-F238E27FC236}">
                <a16:creationId xmlns:a16="http://schemas.microsoft.com/office/drawing/2014/main" id="{49F56A40-6832-B7D5-0020-7913E22CF6FF}"/>
              </a:ext>
            </a:extLst>
          </p:cNvPr>
          <p:cNvGrpSpPr/>
          <p:nvPr/>
        </p:nvGrpSpPr>
        <p:grpSpPr>
          <a:xfrm>
            <a:off x="146245" y="165011"/>
            <a:ext cx="822976" cy="822976"/>
            <a:chOff x="2963412" y="1357750"/>
            <a:chExt cx="1262980" cy="1262980"/>
          </a:xfrm>
        </p:grpSpPr>
        <p:grpSp>
          <p:nvGrpSpPr>
            <p:cNvPr id="25" name="Group 24">
              <a:extLst>
                <a:ext uri="{FF2B5EF4-FFF2-40B4-BE49-F238E27FC236}">
                  <a16:creationId xmlns:a16="http://schemas.microsoft.com/office/drawing/2014/main" id="{9C77691F-C0B2-715B-A1F2-4791E92AF0EF}"/>
                </a:ext>
              </a:extLst>
            </p:cNvPr>
            <p:cNvGrpSpPr/>
            <p:nvPr/>
          </p:nvGrpSpPr>
          <p:grpSpPr>
            <a:xfrm>
              <a:off x="2963412" y="1357750"/>
              <a:ext cx="1262980" cy="1262980"/>
              <a:chOff x="10235927" y="3566571"/>
              <a:chExt cx="1012264" cy="1012264"/>
            </a:xfrm>
          </p:grpSpPr>
          <p:sp>
            <p:nvSpPr>
              <p:cNvPr id="27" name="Oval 26">
                <a:extLst>
                  <a:ext uri="{FF2B5EF4-FFF2-40B4-BE49-F238E27FC236}">
                    <a16:creationId xmlns:a16="http://schemas.microsoft.com/office/drawing/2014/main" id="{DE1D4BF2-4D55-B816-3C42-3932381EC88F}"/>
                  </a:ext>
                </a:extLst>
              </p:cNvPr>
              <p:cNvSpPr/>
              <p:nvPr/>
            </p:nvSpPr>
            <p:spPr>
              <a:xfrm>
                <a:off x="10235927" y="3566571"/>
                <a:ext cx="1012264" cy="1012264"/>
              </a:xfrm>
              <a:prstGeom prst="ellipse">
                <a:avLst/>
              </a:prstGeom>
              <a:gradFill flip="none" rotWithShape="1">
                <a:gsLst>
                  <a:gs pos="1000">
                    <a:srgbClr val="000308"/>
                  </a:gs>
                  <a:gs pos="53000">
                    <a:srgbClr val="001642"/>
                  </a:gs>
                  <a:gs pos="99000">
                    <a:srgbClr val="9CB9BE"/>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9BA01F7-9D8F-48F3-C97B-878E2488FCDC}"/>
                  </a:ext>
                </a:extLst>
              </p:cNvPr>
              <p:cNvSpPr/>
              <p:nvPr/>
            </p:nvSpPr>
            <p:spPr>
              <a:xfrm>
                <a:off x="10334383" y="3665028"/>
                <a:ext cx="815351" cy="815352"/>
              </a:xfrm>
              <a:prstGeom prst="ellipse">
                <a:avLst/>
              </a:prstGeom>
              <a:solidFill>
                <a:schemeClr val="bg1"/>
              </a:solidFill>
              <a:ln w="3175">
                <a:solidFill>
                  <a:schemeClr val="bg1">
                    <a:lumMod val="85000"/>
                  </a:schemeClr>
                </a:solidFill>
              </a:ln>
              <a:effectLst>
                <a:outerShdw blurRad="50800" dist="254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14" descr="Design thinking - Free business and finance icons">
              <a:extLst>
                <a:ext uri="{FF2B5EF4-FFF2-40B4-BE49-F238E27FC236}">
                  <a16:creationId xmlns:a16="http://schemas.microsoft.com/office/drawing/2014/main" id="{FB3F0589-1ABD-0DC5-9D87-410B3B9193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9097" y="1626690"/>
              <a:ext cx="675862" cy="675862"/>
            </a:xfrm>
            <a:prstGeom prst="rect">
              <a:avLst/>
            </a:prstGeom>
            <a:noFill/>
            <a:extLst>
              <a:ext uri="{909E8E84-426E-40DD-AFC4-6F175D3DCCD1}">
                <a14:hiddenFill xmlns:a14="http://schemas.microsoft.com/office/drawing/2010/main">
                  <a:solidFill>
                    <a:srgbClr val="FFFFFF"/>
                  </a:solidFill>
                </a14:hiddenFill>
              </a:ext>
            </a:extLst>
          </p:spPr>
        </p:pic>
      </p:grpSp>
      <p:sp>
        <p:nvSpPr>
          <p:cNvPr id="121" name="TextBox 120">
            <a:extLst>
              <a:ext uri="{FF2B5EF4-FFF2-40B4-BE49-F238E27FC236}">
                <a16:creationId xmlns:a16="http://schemas.microsoft.com/office/drawing/2014/main" id="{F1809CED-D094-F25C-ADBF-8032AE2E1E0D}"/>
              </a:ext>
            </a:extLst>
          </p:cNvPr>
          <p:cNvSpPr txBox="1"/>
          <p:nvPr/>
        </p:nvSpPr>
        <p:spPr>
          <a:xfrm>
            <a:off x="226290" y="2484308"/>
            <a:ext cx="3058971" cy="1569660"/>
          </a:xfrm>
          <a:prstGeom prst="rect">
            <a:avLst/>
          </a:prstGeom>
          <a:noFill/>
        </p:spPr>
        <p:txBody>
          <a:bodyPr wrap="square">
            <a:spAutoFit/>
          </a:bodyPr>
          <a:lstStyle/>
          <a:p>
            <a:r>
              <a:rPr lang="en-US" sz="3200" b="1" i="0" dirty="0">
                <a:solidFill>
                  <a:schemeClr val="accent1">
                    <a:lumMod val="50000"/>
                  </a:schemeClr>
                </a:solidFill>
                <a:effectLst/>
                <a:latin typeface="Raleway" pitchFamily="2" charset="0"/>
              </a:rPr>
              <a:t>Which Degree Type(s) Should be Awarded?</a:t>
            </a:r>
          </a:p>
        </p:txBody>
      </p:sp>
      <p:grpSp>
        <p:nvGrpSpPr>
          <p:cNvPr id="139" name="Group 138">
            <a:extLst>
              <a:ext uri="{FF2B5EF4-FFF2-40B4-BE49-F238E27FC236}">
                <a16:creationId xmlns:a16="http://schemas.microsoft.com/office/drawing/2014/main" id="{6AEA443E-5FF9-1DBE-DDF3-FB1056374576}"/>
              </a:ext>
            </a:extLst>
          </p:cNvPr>
          <p:cNvGrpSpPr/>
          <p:nvPr/>
        </p:nvGrpSpPr>
        <p:grpSpPr>
          <a:xfrm>
            <a:off x="6494163" y="7242717"/>
            <a:ext cx="4969034" cy="483571"/>
            <a:chOff x="5498439" y="6183303"/>
            <a:chExt cx="4969034" cy="483571"/>
          </a:xfrm>
        </p:grpSpPr>
        <p:sp>
          <p:nvSpPr>
            <p:cNvPr id="140" name="Rectangle 139">
              <a:extLst>
                <a:ext uri="{FF2B5EF4-FFF2-40B4-BE49-F238E27FC236}">
                  <a16:creationId xmlns:a16="http://schemas.microsoft.com/office/drawing/2014/main" id="{80D8495B-B2A8-5B93-DE0D-BA7956C21C5B}"/>
                </a:ext>
              </a:extLst>
            </p:cNvPr>
            <p:cNvSpPr/>
            <p:nvPr/>
          </p:nvSpPr>
          <p:spPr>
            <a:xfrm>
              <a:off x="5498439" y="6183303"/>
              <a:ext cx="4969034" cy="483571"/>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extBox 140">
              <a:extLst>
                <a:ext uri="{FF2B5EF4-FFF2-40B4-BE49-F238E27FC236}">
                  <a16:creationId xmlns:a16="http://schemas.microsoft.com/office/drawing/2014/main" id="{E11C4E11-086C-6CE4-BA6C-7C0408F9D005}"/>
                </a:ext>
              </a:extLst>
            </p:cNvPr>
            <p:cNvSpPr txBox="1"/>
            <p:nvPr/>
          </p:nvSpPr>
          <p:spPr>
            <a:xfrm>
              <a:off x="5755652" y="6234803"/>
              <a:ext cx="612668" cy="369332"/>
            </a:xfrm>
            <a:prstGeom prst="rect">
              <a:avLst/>
            </a:prstGeom>
            <a:noFill/>
          </p:spPr>
          <p:txBody>
            <a:bodyPr wrap="none" rtlCol="0">
              <a:spAutoFit/>
            </a:bodyPr>
            <a:lstStyle/>
            <a:p>
              <a:r>
                <a:rPr lang="en-US" dirty="0">
                  <a:solidFill>
                    <a:schemeClr val="bg2">
                      <a:lumMod val="90000"/>
                    </a:schemeClr>
                  </a:solidFill>
                </a:rPr>
                <a:t>High</a:t>
              </a:r>
            </a:p>
          </p:txBody>
        </p:sp>
        <p:sp>
          <p:nvSpPr>
            <p:cNvPr id="142" name="TextBox 141">
              <a:extLst>
                <a:ext uri="{FF2B5EF4-FFF2-40B4-BE49-F238E27FC236}">
                  <a16:creationId xmlns:a16="http://schemas.microsoft.com/office/drawing/2014/main" id="{476457A2-6E5A-A821-B282-B4714CC8938A}"/>
                </a:ext>
              </a:extLst>
            </p:cNvPr>
            <p:cNvSpPr txBox="1"/>
            <p:nvPr/>
          </p:nvSpPr>
          <p:spPr>
            <a:xfrm>
              <a:off x="9545730" y="6222771"/>
              <a:ext cx="568489" cy="369332"/>
            </a:xfrm>
            <a:prstGeom prst="rect">
              <a:avLst/>
            </a:prstGeom>
            <a:noFill/>
          </p:spPr>
          <p:txBody>
            <a:bodyPr wrap="none" rtlCol="0">
              <a:spAutoFit/>
            </a:bodyPr>
            <a:lstStyle/>
            <a:p>
              <a:r>
                <a:rPr lang="en-US" dirty="0">
                  <a:solidFill>
                    <a:schemeClr val="bg2">
                      <a:lumMod val="90000"/>
                    </a:schemeClr>
                  </a:solidFill>
                </a:rPr>
                <a:t>Low</a:t>
              </a:r>
            </a:p>
          </p:txBody>
        </p:sp>
        <p:cxnSp>
          <p:nvCxnSpPr>
            <p:cNvPr id="143" name="Straight Arrow Connector 142">
              <a:extLst>
                <a:ext uri="{FF2B5EF4-FFF2-40B4-BE49-F238E27FC236}">
                  <a16:creationId xmlns:a16="http://schemas.microsoft.com/office/drawing/2014/main" id="{9ED6AAC9-B5EF-5CE7-02AF-80AD008A0A74}"/>
                </a:ext>
              </a:extLst>
            </p:cNvPr>
            <p:cNvCxnSpPr>
              <a:cxnSpLocks/>
            </p:cNvCxnSpPr>
            <p:nvPr/>
          </p:nvCxnSpPr>
          <p:spPr>
            <a:xfrm>
              <a:off x="6292562" y="6419643"/>
              <a:ext cx="3272542" cy="0"/>
            </a:xfrm>
            <a:prstGeom prst="straightConnector1">
              <a:avLst/>
            </a:prstGeom>
            <a:ln>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44" name="Group 143">
              <a:extLst>
                <a:ext uri="{FF2B5EF4-FFF2-40B4-BE49-F238E27FC236}">
                  <a16:creationId xmlns:a16="http://schemas.microsoft.com/office/drawing/2014/main" id="{E26D43E3-61E1-BC5A-7E40-09079A568C24}"/>
                </a:ext>
              </a:extLst>
            </p:cNvPr>
            <p:cNvGrpSpPr/>
            <p:nvPr/>
          </p:nvGrpSpPr>
          <p:grpSpPr>
            <a:xfrm>
              <a:off x="6539368" y="6213753"/>
              <a:ext cx="427827" cy="427826"/>
              <a:chOff x="-1653753" y="1323710"/>
              <a:chExt cx="468042" cy="468041"/>
            </a:xfrm>
          </p:grpSpPr>
          <p:sp>
            <p:nvSpPr>
              <p:cNvPr id="157" name="Oval 156">
                <a:extLst>
                  <a:ext uri="{FF2B5EF4-FFF2-40B4-BE49-F238E27FC236}">
                    <a16:creationId xmlns:a16="http://schemas.microsoft.com/office/drawing/2014/main" id="{C969512C-2599-3AFA-72C0-187FDF5ACB7D}"/>
                  </a:ext>
                </a:extLst>
              </p:cNvPr>
              <p:cNvSpPr/>
              <p:nvPr/>
            </p:nvSpPr>
            <p:spPr>
              <a:xfrm>
                <a:off x="-1653752" y="1323710"/>
                <a:ext cx="468041" cy="468041"/>
              </a:xfrm>
              <a:prstGeom prst="ellipse">
                <a:avLst/>
              </a:prstGeom>
              <a:solidFill>
                <a:schemeClr val="tx2">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3EB0FAB1-62CD-B4C3-6E3F-ECA55B13E016}"/>
                  </a:ext>
                </a:extLst>
              </p:cNvPr>
              <p:cNvSpPr/>
              <p:nvPr/>
            </p:nvSpPr>
            <p:spPr>
              <a:xfrm>
                <a:off x="-1653753" y="1323710"/>
                <a:ext cx="468041" cy="468041"/>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2325BC24-8FE5-6D1D-1657-D931310A9AD0}"/>
                </a:ext>
              </a:extLst>
            </p:cNvPr>
            <p:cNvGrpSpPr/>
            <p:nvPr/>
          </p:nvGrpSpPr>
          <p:grpSpPr>
            <a:xfrm>
              <a:off x="7126531" y="6213752"/>
              <a:ext cx="431867" cy="427828"/>
              <a:chOff x="-1834269" y="1718216"/>
              <a:chExt cx="472462" cy="468043"/>
            </a:xfrm>
          </p:grpSpPr>
          <p:sp>
            <p:nvSpPr>
              <p:cNvPr id="155" name="Oval 154">
                <a:extLst>
                  <a:ext uri="{FF2B5EF4-FFF2-40B4-BE49-F238E27FC236}">
                    <a16:creationId xmlns:a16="http://schemas.microsoft.com/office/drawing/2014/main" id="{015C2A82-C008-5779-33B7-2F78C79CFE2B}"/>
                  </a:ext>
                </a:extLst>
              </p:cNvPr>
              <p:cNvSpPr/>
              <p:nvPr/>
            </p:nvSpPr>
            <p:spPr>
              <a:xfrm>
                <a:off x="-1831242" y="1718216"/>
                <a:ext cx="468041" cy="468041"/>
              </a:xfrm>
              <a:prstGeom prst="ellipse">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Partial Circle 155">
                <a:extLst>
                  <a:ext uri="{FF2B5EF4-FFF2-40B4-BE49-F238E27FC236}">
                    <a16:creationId xmlns:a16="http://schemas.microsoft.com/office/drawing/2014/main" id="{0586F99C-E4EF-861E-00A0-E6039EE86090}"/>
                  </a:ext>
                </a:extLst>
              </p:cNvPr>
              <p:cNvSpPr/>
              <p:nvPr/>
            </p:nvSpPr>
            <p:spPr>
              <a:xfrm rot="16200000">
                <a:off x="-1832059" y="1716007"/>
                <a:ext cx="468042" cy="472462"/>
              </a:xfrm>
              <a:prstGeom prst="pie">
                <a:avLst/>
              </a:prstGeom>
              <a:solidFill>
                <a:schemeClr val="tx2">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6" name="Group 145">
              <a:extLst>
                <a:ext uri="{FF2B5EF4-FFF2-40B4-BE49-F238E27FC236}">
                  <a16:creationId xmlns:a16="http://schemas.microsoft.com/office/drawing/2014/main" id="{52925C1B-14C8-75B0-0662-41F3EC18D2F3}"/>
                </a:ext>
              </a:extLst>
            </p:cNvPr>
            <p:cNvGrpSpPr/>
            <p:nvPr/>
          </p:nvGrpSpPr>
          <p:grpSpPr>
            <a:xfrm>
              <a:off x="8304896" y="6213753"/>
              <a:ext cx="427826" cy="427826"/>
              <a:chOff x="600074" y="2743095"/>
              <a:chExt cx="641202" cy="641202"/>
            </a:xfrm>
          </p:grpSpPr>
          <p:grpSp>
            <p:nvGrpSpPr>
              <p:cNvPr id="151" name="Group 150">
                <a:extLst>
                  <a:ext uri="{FF2B5EF4-FFF2-40B4-BE49-F238E27FC236}">
                    <a16:creationId xmlns:a16="http://schemas.microsoft.com/office/drawing/2014/main" id="{5D4A9B0A-FA01-C560-CF8F-5A28756E287B}"/>
                  </a:ext>
                </a:extLst>
              </p:cNvPr>
              <p:cNvGrpSpPr/>
              <p:nvPr/>
            </p:nvGrpSpPr>
            <p:grpSpPr>
              <a:xfrm>
                <a:off x="600074" y="2743095"/>
                <a:ext cx="641202" cy="641202"/>
                <a:chOff x="1996579" y="1359015"/>
                <a:chExt cx="956345" cy="956346"/>
              </a:xfrm>
              <a:solidFill>
                <a:schemeClr val="tx2">
                  <a:lumMod val="60000"/>
                  <a:lumOff val="40000"/>
                </a:schemeClr>
              </a:solidFill>
            </p:grpSpPr>
            <p:sp>
              <p:nvSpPr>
                <p:cNvPr id="153" name="Oval 152">
                  <a:extLst>
                    <a:ext uri="{FF2B5EF4-FFF2-40B4-BE49-F238E27FC236}">
                      <a16:creationId xmlns:a16="http://schemas.microsoft.com/office/drawing/2014/main" id="{421C8D72-33BC-D0C6-BA4C-BA7A231CE283}"/>
                    </a:ext>
                  </a:extLst>
                </p:cNvPr>
                <p:cNvSpPr/>
                <p:nvPr/>
              </p:nvSpPr>
              <p:spPr>
                <a:xfrm>
                  <a:off x="1996579" y="1359016"/>
                  <a:ext cx="956345" cy="956345"/>
                </a:xfrm>
                <a:prstGeom prst="ellipse">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714A9C38-EF63-2AAC-507E-FF1A7AB92859}"/>
                    </a:ext>
                  </a:extLst>
                </p:cNvPr>
                <p:cNvSpPr/>
                <p:nvPr/>
              </p:nvSpPr>
              <p:spPr>
                <a:xfrm>
                  <a:off x="1996579" y="1359015"/>
                  <a:ext cx="956345" cy="956345"/>
                </a:xfrm>
                <a:prstGeom prst="ellipse">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Partial Circle 151">
                <a:extLst>
                  <a:ext uri="{FF2B5EF4-FFF2-40B4-BE49-F238E27FC236}">
                    <a16:creationId xmlns:a16="http://schemas.microsoft.com/office/drawing/2014/main" id="{D1FB3F4A-6060-8FD4-0EEC-9570F3E923EF}"/>
                  </a:ext>
                </a:extLst>
              </p:cNvPr>
              <p:cNvSpPr/>
              <p:nvPr/>
            </p:nvSpPr>
            <p:spPr>
              <a:xfrm rot="5400000">
                <a:off x="600074" y="2743095"/>
                <a:ext cx="641202" cy="641202"/>
              </a:xfrm>
              <a:prstGeom prst="pie">
                <a:avLst/>
              </a:prstGeom>
              <a:solidFill>
                <a:schemeClr val="bg1">
                  <a:lumMod val="9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7" name="Group 146">
              <a:extLst>
                <a:ext uri="{FF2B5EF4-FFF2-40B4-BE49-F238E27FC236}">
                  <a16:creationId xmlns:a16="http://schemas.microsoft.com/office/drawing/2014/main" id="{45703DE6-7A51-07E1-A3D3-3CF94B6D79D0}"/>
                </a:ext>
              </a:extLst>
            </p:cNvPr>
            <p:cNvGrpSpPr/>
            <p:nvPr/>
          </p:nvGrpSpPr>
          <p:grpSpPr>
            <a:xfrm>
              <a:off x="7717734" y="6210295"/>
              <a:ext cx="427826" cy="434743"/>
              <a:chOff x="9753788" y="2091450"/>
              <a:chExt cx="641202" cy="651569"/>
            </a:xfrm>
          </p:grpSpPr>
          <p:sp>
            <p:nvSpPr>
              <p:cNvPr id="149" name="Oval 148">
                <a:extLst>
                  <a:ext uri="{FF2B5EF4-FFF2-40B4-BE49-F238E27FC236}">
                    <a16:creationId xmlns:a16="http://schemas.microsoft.com/office/drawing/2014/main" id="{1D9DFD54-82C8-E069-F2E6-127458C7D1F8}"/>
                  </a:ext>
                </a:extLst>
              </p:cNvPr>
              <p:cNvSpPr/>
              <p:nvPr/>
            </p:nvSpPr>
            <p:spPr>
              <a:xfrm>
                <a:off x="9753788" y="2091450"/>
                <a:ext cx="641202" cy="651364"/>
              </a:xfrm>
              <a:prstGeom prst="ellipse">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hord 149">
                <a:extLst>
                  <a:ext uri="{FF2B5EF4-FFF2-40B4-BE49-F238E27FC236}">
                    <a16:creationId xmlns:a16="http://schemas.microsoft.com/office/drawing/2014/main" id="{B52F912A-75F6-43FF-6051-865EAD845D86}"/>
                  </a:ext>
                </a:extLst>
              </p:cNvPr>
              <p:cNvSpPr/>
              <p:nvPr/>
            </p:nvSpPr>
            <p:spPr>
              <a:xfrm rot="19331417" flipH="1">
                <a:off x="9756144" y="2091916"/>
                <a:ext cx="636635" cy="651103"/>
              </a:xfrm>
              <a:prstGeom prst="chord">
                <a:avLst>
                  <a:gd name="adj1" fmla="val 3124089"/>
                  <a:gd name="adj2" fmla="val 13955532"/>
                </a:avLst>
              </a:prstGeom>
              <a:solidFill>
                <a:schemeClr val="tx2">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Oval 147">
              <a:extLst>
                <a:ext uri="{FF2B5EF4-FFF2-40B4-BE49-F238E27FC236}">
                  <a16:creationId xmlns:a16="http://schemas.microsoft.com/office/drawing/2014/main" id="{17B7F02A-2D75-6379-A8D8-41CBBA949A0A}"/>
                </a:ext>
              </a:extLst>
            </p:cNvPr>
            <p:cNvSpPr/>
            <p:nvPr/>
          </p:nvSpPr>
          <p:spPr>
            <a:xfrm>
              <a:off x="8892058" y="6213753"/>
              <a:ext cx="427826" cy="427826"/>
            </a:xfrm>
            <a:prstGeom prst="ellipse">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a:extLst>
              <a:ext uri="{FF2B5EF4-FFF2-40B4-BE49-F238E27FC236}">
                <a16:creationId xmlns:a16="http://schemas.microsoft.com/office/drawing/2014/main" id="{AD17A5BE-AB80-682C-4AC8-05F7102283F3}"/>
              </a:ext>
            </a:extLst>
          </p:cNvPr>
          <p:cNvGrpSpPr/>
          <p:nvPr/>
        </p:nvGrpSpPr>
        <p:grpSpPr>
          <a:xfrm>
            <a:off x="-4145764" y="2123910"/>
            <a:ext cx="3243142" cy="3860115"/>
            <a:chOff x="919856" y="1936655"/>
            <a:chExt cx="3243142" cy="3860115"/>
          </a:xfrm>
        </p:grpSpPr>
        <p:sp>
          <p:nvSpPr>
            <p:cNvPr id="160" name="TextBox 159">
              <a:extLst>
                <a:ext uri="{FF2B5EF4-FFF2-40B4-BE49-F238E27FC236}">
                  <a16:creationId xmlns:a16="http://schemas.microsoft.com/office/drawing/2014/main" id="{FF10C66F-14B1-353C-B4E8-CA351D1838A4}"/>
                </a:ext>
              </a:extLst>
            </p:cNvPr>
            <p:cNvSpPr txBox="1"/>
            <p:nvPr/>
          </p:nvSpPr>
          <p:spPr>
            <a:xfrm>
              <a:off x="1295399" y="2943932"/>
              <a:ext cx="2867599" cy="741357"/>
            </a:xfrm>
            <a:prstGeom prst="rect">
              <a:avLst/>
            </a:prstGeom>
            <a:noFill/>
          </p:spPr>
          <p:txBody>
            <a:bodyPr wrap="square" rtlCol="0">
              <a:spAutoFit/>
            </a:bodyPr>
            <a:lstStyle/>
            <a:p>
              <a:pPr algn="r">
                <a:lnSpc>
                  <a:spcPts val="2500"/>
                </a:lnSpc>
              </a:pPr>
              <a:r>
                <a:rPr lang="en-US" sz="2600" dirty="0">
                  <a:solidFill>
                    <a:schemeClr val="bg1"/>
                  </a:solidFill>
                </a:rPr>
                <a:t>Associate of Arts / of Science</a:t>
              </a:r>
            </a:p>
          </p:txBody>
        </p:sp>
        <p:sp>
          <p:nvSpPr>
            <p:cNvPr id="161" name="TextBox 160">
              <a:extLst>
                <a:ext uri="{FF2B5EF4-FFF2-40B4-BE49-F238E27FC236}">
                  <a16:creationId xmlns:a16="http://schemas.microsoft.com/office/drawing/2014/main" id="{B8A9DCF0-4420-529E-BA9E-D30193247F40}"/>
                </a:ext>
              </a:extLst>
            </p:cNvPr>
            <p:cNvSpPr txBox="1"/>
            <p:nvPr/>
          </p:nvSpPr>
          <p:spPr>
            <a:xfrm>
              <a:off x="919856" y="3904168"/>
              <a:ext cx="3243141" cy="892552"/>
            </a:xfrm>
            <a:prstGeom prst="rect">
              <a:avLst/>
            </a:prstGeom>
            <a:noFill/>
          </p:spPr>
          <p:txBody>
            <a:bodyPr wrap="square" rtlCol="0">
              <a:spAutoFit/>
            </a:bodyPr>
            <a:lstStyle/>
            <a:p>
              <a:pPr algn="r"/>
              <a:r>
                <a:rPr lang="en-US" sz="2600" dirty="0">
                  <a:solidFill>
                    <a:schemeClr val="bg1"/>
                  </a:solidFill>
                </a:rPr>
                <a:t>AA or AS degree with designation (</a:t>
              </a:r>
              <a:r>
                <a:rPr lang="en-US" sz="2600" dirty="0" err="1">
                  <a:solidFill>
                    <a:schemeClr val="bg1"/>
                  </a:solidFill>
                </a:rPr>
                <a:t>DwD</a:t>
              </a:r>
              <a:r>
                <a:rPr lang="en-US" sz="2600" dirty="0">
                  <a:solidFill>
                    <a:schemeClr val="bg1"/>
                  </a:solidFill>
                </a:rPr>
                <a:t>)</a:t>
              </a:r>
            </a:p>
          </p:txBody>
        </p:sp>
        <p:sp>
          <p:nvSpPr>
            <p:cNvPr id="162" name="TextBox 161">
              <a:extLst>
                <a:ext uri="{FF2B5EF4-FFF2-40B4-BE49-F238E27FC236}">
                  <a16:creationId xmlns:a16="http://schemas.microsoft.com/office/drawing/2014/main" id="{9C9ABCE1-AE79-F750-3C1B-7677090EA481}"/>
                </a:ext>
              </a:extLst>
            </p:cNvPr>
            <p:cNvSpPr txBox="1"/>
            <p:nvPr/>
          </p:nvSpPr>
          <p:spPr>
            <a:xfrm>
              <a:off x="1295400" y="1936655"/>
              <a:ext cx="2867598" cy="741357"/>
            </a:xfrm>
            <a:prstGeom prst="rect">
              <a:avLst/>
            </a:prstGeom>
            <a:noFill/>
          </p:spPr>
          <p:txBody>
            <a:bodyPr wrap="square" rtlCol="0">
              <a:spAutoFit/>
            </a:bodyPr>
            <a:lstStyle/>
            <a:p>
              <a:pPr algn="r">
                <a:lnSpc>
                  <a:spcPts val="2500"/>
                </a:lnSpc>
              </a:pPr>
              <a:r>
                <a:rPr lang="en-US" sz="2600" dirty="0">
                  <a:solidFill>
                    <a:schemeClr val="bg1"/>
                  </a:solidFill>
                </a:rPr>
                <a:t>Associate of General Studies</a:t>
              </a:r>
            </a:p>
          </p:txBody>
        </p:sp>
        <p:sp>
          <p:nvSpPr>
            <p:cNvPr id="163" name="TextBox 162">
              <a:extLst>
                <a:ext uri="{FF2B5EF4-FFF2-40B4-BE49-F238E27FC236}">
                  <a16:creationId xmlns:a16="http://schemas.microsoft.com/office/drawing/2014/main" id="{96BADF6F-38A7-E5AA-6A01-72F873DF3B60}"/>
                </a:ext>
              </a:extLst>
            </p:cNvPr>
            <p:cNvSpPr txBox="1"/>
            <p:nvPr/>
          </p:nvSpPr>
          <p:spPr>
            <a:xfrm>
              <a:off x="1295398" y="5055413"/>
              <a:ext cx="2867600" cy="741357"/>
            </a:xfrm>
            <a:prstGeom prst="rect">
              <a:avLst/>
            </a:prstGeom>
            <a:noFill/>
          </p:spPr>
          <p:txBody>
            <a:bodyPr wrap="square" rtlCol="0">
              <a:spAutoFit/>
            </a:bodyPr>
            <a:lstStyle/>
            <a:p>
              <a:pPr algn="r">
                <a:lnSpc>
                  <a:spcPts val="2500"/>
                </a:lnSpc>
              </a:pPr>
              <a:r>
                <a:rPr lang="en-US" sz="2600" dirty="0">
                  <a:solidFill>
                    <a:schemeClr val="bg1"/>
                  </a:solidFill>
                </a:rPr>
                <a:t>Associate of Applied Science</a:t>
              </a:r>
            </a:p>
          </p:txBody>
        </p:sp>
      </p:grpSp>
      <p:grpSp>
        <p:nvGrpSpPr>
          <p:cNvPr id="164" name="Group 163">
            <a:extLst>
              <a:ext uri="{FF2B5EF4-FFF2-40B4-BE49-F238E27FC236}">
                <a16:creationId xmlns:a16="http://schemas.microsoft.com/office/drawing/2014/main" id="{5588CE4B-7564-3E3F-82CB-FBC7274C4CEE}"/>
              </a:ext>
            </a:extLst>
          </p:cNvPr>
          <p:cNvGrpSpPr/>
          <p:nvPr/>
        </p:nvGrpSpPr>
        <p:grpSpPr>
          <a:xfrm>
            <a:off x="12728622" y="1698201"/>
            <a:ext cx="7131041" cy="4141736"/>
            <a:chOff x="4365672" y="1698201"/>
            <a:chExt cx="7131041" cy="4141736"/>
          </a:xfrm>
        </p:grpSpPr>
        <p:sp>
          <p:nvSpPr>
            <p:cNvPr id="165" name="Rectangle 164">
              <a:extLst>
                <a:ext uri="{FF2B5EF4-FFF2-40B4-BE49-F238E27FC236}">
                  <a16:creationId xmlns:a16="http://schemas.microsoft.com/office/drawing/2014/main" id="{158E1C6D-2B14-1FFA-80C6-47F7FDE46011}"/>
                </a:ext>
              </a:extLst>
            </p:cNvPr>
            <p:cNvSpPr/>
            <p:nvPr/>
          </p:nvSpPr>
          <p:spPr>
            <a:xfrm>
              <a:off x="4365672" y="1698201"/>
              <a:ext cx="7131041" cy="4141736"/>
            </a:xfrm>
            <a:prstGeom prst="rect">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a:extLst>
                <a:ext uri="{FF2B5EF4-FFF2-40B4-BE49-F238E27FC236}">
                  <a16:creationId xmlns:a16="http://schemas.microsoft.com/office/drawing/2014/main" id="{9EE505A2-2ADD-6F9D-0DE2-ABF40B88FDD6}"/>
                </a:ext>
              </a:extLst>
            </p:cNvPr>
            <p:cNvCxnSpPr/>
            <p:nvPr/>
          </p:nvCxnSpPr>
          <p:spPr>
            <a:xfrm>
              <a:off x="6698660" y="1698201"/>
              <a:ext cx="0" cy="414173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FC168ADD-CF0A-A486-8A8E-741DD15A3FE3}"/>
                </a:ext>
              </a:extLst>
            </p:cNvPr>
            <p:cNvCxnSpPr/>
            <p:nvPr/>
          </p:nvCxnSpPr>
          <p:spPr>
            <a:xfrm>
              <a:off x="9134463" y="1698201"/>
              <a:ext cx="0" cy="414173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id="{128194D6-B25B-52BF-6BDB-AF14F4B8C8C4}"/>
                </a:ext>
              </a:extLst>
            </p:cNvPr>
            <p:cNvGrpSpPr/>
            <p:nvPr/>
          </p:nvGrpSpPr>
          <p:grpSpPr>
            <a:xfrm>
              <a:off x="4365673" y="2743750"/>
              <a:ext cx="7131040" cy="2071104"/>
              <a:chOff x="3589234" y="2835601"/>
              <a:chExt cx="4903013" cy="1858922"/>
            </a:xfrm>
          </p:grpSpPr>
          <p:cxnSp>
            <p:nvCxnSpPr>
              <p:cNvPr id="204" name="Straight Connector 203">
                <a:extLst>
                  <a:ext uri="{FF2B5EF4-FFF2-40B4-BE49-F238E27FC236}">
                    <a16:creationId xmlns:a16="http://schemas.microsoft.com/office/drawing/2014/main" id="{29DCC18D-7209-398E-F565-4A994F8E7BBB}"/>
                  </a:ext>
                </a:extLst>
              </p:cNvPr>
              <p:cNvCxnSpPr>
                <a:cxnSpLocks/>
              </p:cNvCxnSpPr>
              <p:nvPr/>
            </p:nvCxnSpPr>
            <p:spPr>
              <a:xfrm>
                <a:off x="3589234" y="2835601"/>
                <a:ext cx="490301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884D5680-C4E0-EF54-D0E0-7FF0936DBAE1}"/>
                  </a:ext>
                </a:extLst>
              </p:cNvPr>
              <p:cNvCxnSpPr/>
              <p:nvPr/>
            </p:nvCxnSpPr>
            <p:spPr>
              <a:xfrm>
                <a:off x="3589234" y="3765062"/>
                <a:ext cx="490301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5A0D88CC-6B25-534C-A8EF-6107584452F8}"/>
                  </a:ext>
                </a:extLst>
              </p:cNvPr>
              <p:cNvCxnSpPr/>
              <p:nvPr/>
            </p:nvCxnSpPr>
            <p:spPr>
              <a:xfrm>
                <a:off x="3589234" y="4694523"/>
                <a:ext cx="490301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69" name="Group 168">
              <a:extLst>
                <a:ext uri="{FF2B5EF4-FFF2-40B4-BE49-F238E27FC236}">
                  <a16:creationId xmlns:a16="http://schemas.microsoft.com/office/drawing/2014/main" id="{8DB27331-4F22-AFDA-1015-FD10F042C802}"/>
                </a:ext>
              </a:extLst>
            </p:cNvPr>
            <p:cNvGrpSpPr/>
            <p:nvPr/>
          </p:nvGrpSpPr>
          <p:grpSpPr>
            <a:xfrm>
              <a:off x="7601032" y="1883669"/>
              <a:ext cx="630809" cy="641008"/>
              <a:chOff x="7357382" y="2118034"/>
              <a:chExt cx="641202" cy="651569"/>
            </a:xfrm>
          </p:grpSpPr>
          <p:sp>
            <p:nvSpPr>
              <p:cNvPr id="202" name="Oval 201">
                <a:extLst>
                  <a:ext uri="{FF2B5EF4-FFF2-40B4-BE49-F238E27FC236}">
                    <a16:creationId xmlns:a16="http://schemas.microsoft.com/office/drawing/2014/main" id="{D8F869CD-ABC6-76B6-6122-4CF5433CA71B}"/>
                  </a:ext>
                </a:extLst>
              </p:cNvPr>
              <p:cNvSpPr/>
              <p:nvPr/>
            </p:nvSpPr>
            <p:spPr>
              <a:xfrm>
                <a:off x="7357382" y="2118034"/>
                <a:ext cx="641202" cy="651364"/>
              </a:xfrm>
              <a:prstGeom prst="ellipse">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Chord 202">
                <a:extLst>
                  <a:ext uri="{FF2B5EF4-FFF2-40B4-BE49-F238E27FC236}">
                    <a16:creationId xmlns:a16="http://schemas.microsoft.com/office/drawing/2014/main" id="{F3D75FA8-4D91-B7FE-95F8-0DC5D614E41C}"/>
                  </a:ext>
                </a:extLst>
              </p:cNvPr>
              <p:cNvSpPr/>
              <p:nvPr/>
            </p:nvSpPr>
            <p:spPr>
              <a:xfrm rot="19331417" flipH="1">
                <a:off x="7359738" y="2118500"/>
                <a:ext cx="636635" cy="651103"/>
              </a:xfrm>
              <a:prstGeom prst="chord">
                <a:avLst>
                  <a:gd name="adj1" fmla="val 3124089"/>
                  <a:gd name="adj2" fmla="val 13955532"/>
                </a:avLst>
              </a:prstGeom>
              <a:solidFill>
                <a:schemeClr val="tx2">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Oval 169">
              <a:extLst>
                <a:ext uri="{FF2B5EF4-FFF2-40B4-BE49-F238E27FC236}">
                  <a16:creationId xmlns:a16="http://schemas.microsoft.com/office/drawing/2014/main" id="{E462DA5A-38BF-4D35-F826-B36D658E187E}"/>
                </a:ext>
              </a:extLst>
            </p:cNvPr>
            <p:cNvSpPr/>
            <p:nvPr/>
          </p:nvSpPr>
          <p:spPr>
            <a:xfrm>
              <a:off x="9997626" y="2964550"/>
              <a:ext cx="630809" cy="630809"/>
            </a:xfrm>
            <a:prstGeom prst="ellipse">
              <a:avLst/>
            </a:prstGeom>
            <a:solidFill>
              <a:schemeClr val="tx2">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A9EDE41C-FF04-EA22-6D9E-1371D78EF1B3}"/>
                </a:ext>
              </a:extLst>
            </p:cNvPr>
            <p:cNvSpPr/>
            <p:nvPr/>
          </p:nvSpPr>
          <p:spPr>
            <a:xfrm>
              <a:off x="9997626" y="4004162"/>
              <a:ext cx="630809" cy="630809"/>
            </a:xfrm>
            <a:prstGeom prst="ellipse">
              <a:avLst/>
            </a:prstGeom>
            <a:solidFill>
              <a:schemeClr val="tx2">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F0315D74-7450-E253-A4EC-EA3FB50C2A68}"/>
                </a:ext>
              </a:extLst>
            </p:cNvPr>
            <p:cNvSpPr/>
            <p:nvPr/>
          </p:nvSpPr>
          <p:spPr>
            <a:xfrm>
              <a:off x="5239613" y="1908867"/>
              <a:ext cx="630809" cy="630809"/>
            </a:xfrm>
            <a:prstGeom prst="ellipse">
              <a:avLst/>
            </a:prstGeom>
            <a:solidFill>
              <a:schemeClr val="tx2">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74A4E3E7-9737-3F35-231A-FFFC76887104}"/>
                </a:ext>
              </a:extLst>
            </p:cNvPr>
            <p:cNvSpPr/>
            <p:nvPr/>
          </p:nvSpPr>
          <p:spPr>
            <a:xfrm>
              <a:off x="7601032" y="4004162"/>
              <a:ext cx="630809" cy="630809"/>
            </a:xfrm>
            <a:prstGeom prst="ellips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Partial Circle 173">
              <a:extLst>
                <a:ext uri="{FF2B5EF4-FFF2-40B4-BE49-F238E27FC236}">
                  <a16:creationId xmlns:a16="http://schemas.microsoft.com/office/drawing/2014/main" id="{35EF2751-F1FA-070B-54A3-9BE567D8526D}"/>
                </a:ext>
              </a:extLst>
            </p:cNvPr>
            <p:cNvSpPr/>
            <p:nvPr/>
          </p:nvSpPr>
          <p:spPr>
            <a:xfrm rot="16200000">
              <a:off x="7601033" y="4001185"/>
              <a:ext cx="630808" cy="636765"/>
            </a:xfrm>
            <a:prstGeom prst="pie">
              <a:avLst/>
            </a:prstGeom>
            <a:solidFill>
              <a:schemeClr val="tx2">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5" name="Group 174">
              <a:extLst>
                <a:ext uri="{FF2B5EF4-FFF2-40B4-BE49-F238E27FC236}">
                  <a16:creationId xmlns:a16="http://schemas.microsoft.com/office/drawing/2014/main" id="{D731E927-3485-F475-F760-4E5D67F5FE8C}"/>
                </a:ext>
              </a:extLst>
            </p:cNvPr>
            <p:cNvGrpSpPr/>
            <p:nvPr/>
          </p:nvGrpSpPr>
          <p:grpSpPr>
            <a:xfrm>
              <a:off x="5238761" y="5025513"/>
              <a:ext cx="632513" cy="630809"/>
              <a:chOff x="5122034" y="5343486"/>
              <a:chExt cx="642934" cy="641202"/>
            </a:xfrm>
          </p:grpSpPr>
          <p:grpSp>
            <p:nvGrpSpPr>
              <p:cNvPr id="198" name="Group 197">
                <a:extLst>
                  <a:ext uri="{FF2B5EF4-FFF2-40B4-BE49-F238E27FC236}">
                    <a16:creationId xmlns:a16="http://schemas.microsoft.com/office/drawing/2014/main" id="{F6698932-3981-3351-778A-8450E901E5F7}"/>
                  </a:ext>
                </a:extLst>
              </p:cNvPr>
              <p:cNvGrpSpPr/>
              <p:nvPr/>
            </p:nvGrpSpPr>
            <p:grpSpPr>
              <a:xfrm>
                <a:off x="5123766" y="5343486"/>
                <a:ext cx="641202" cy="641202"/>
                <a:chOff x="1996579" y="1359015"/>
                <a:chExt cx="956345" cy="956346"/>
              </a:xfrm>
              <a:solidFill>
                <a:schemeClr val="tx2">
                  <a:lumMod val="60000"/>
                  <a:lumOff val="40000"/>
                </a:schemeClr>
              </a:solidFill>
            </p:grpSpPr>
            <p:sp>
              <p:nvSpPr>
                <p:cNvPr id="200" name="Oval 199">
                  <a:extLst>
                    <a:ext uri="{FF2B5EF4-FFF2-40B4-BE49-F238E27FC236}">
                      <a16:creationId xmlns:a16="http://schemas.microsoft.com/office/drawing/2014/main" id="{00A8A9F5-27C7-F497-029A-54D2611B24A0}"/>
                    </a:ext>
                  </a:extLst>
                </p:cNvPr>
                <p:cNvSpPr/>
                <p:nvPr/>
              </p:nvSpPr>
              <p:spPr>
                <a:xfrm>
                  <a:off x="1996579" y="1359016"/>
                  <a:ext cx="956345" cy="956345"/>
                </a:xfrm>
                <a:prstGeom prst="ellipse">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63112F85-5F12-B320-71C4-E15EDB0B8694}"/>
                    </a:ext>
                  </a:extLst>
                </p:cNvPr>
                <p:cNvSpPr/>
                <p:nvPr/>
              </p:nvSpPr>
              <p:spPr>
                <a:xfrm>
                  <a:off x="1996579" y="1359015"/>
                  <a:ext cx="956345" cy="956345"/>
                </a:xfrm>
                <a:prstGeom prst="ellipse">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Partial Circle 198">
                <a:extLst>
                  <a:ext uri="{FF2B5EF4-FFF2-40B4-BE49-F238E27FC236}">
                    <a16:creationId xmlns:a16="http://schemas.microsoft.com/office/drawing/2014/main" id="{68442947-2F95-ED0D-351D-5D939C357792}"/>
                  </a:ext>
                </a:extLst>
              </p:cNvPr>
              <p:cNvSpPr/>
              <p:nvPr/>
            </p:nvSpPr>
            <p:spPr>
              <a:xfrm rot="5400000">
                <a:off x="5122034" y="5343486"/>
                <a:ext cx="641202" cy="641202"/>
              </a:xfrm>
              <a:prstGeom prst="pie">
                <a:avLst/>
              </a:prstGeom>
              <a:solidFill>
                <a:schemeClr val="bg1">
                  <a:lumMod val="9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6" name="Group 175">
              <a:extLst>
                <a:ext uri="{FF2B5EF4-FFF2-40B4-BE49-F238E27FC236}">
                  <a16:creationId xmlns:a16="http://schemas.microsoft.com/office/drawing/2014/main" id="{BF54EB95-09D8-9B81-B0AE-3E42A395C65C}"/>
                </a:ext>
              </a:extLst>
            </p:cNvPr>
            <p:cNvGrpSpPr/>
            <p:nvPr/>
          </p:nvGrpSpPr>
          <p:grpSpPr>
            <a:xfrm>
              <a:off x="9997626" y="1883669"/>
              <a:ext cx="630809" cy="641008"/>
              <a:chOff x="9753788" y="2091450"/>
              <a:chExt cx="641202" cy="651569"/>
            </a:xfrm>
          </p:grpSpPr>
          <p:sp>
            <p:nvSpPr>
              <p:cNvPr id="196" name="Oval 195">
                <a:extLst>
                  <a:ext uri="{FF2B5EF4-FFF2-40B4-BE49-F238E27FC236}">
                    <a16:creationId xmlns:a16="http://schemas.microsoft.com/office/drawing/2014/main" id="{6DF324E0-22C8-8B2C-89A1-6588CB2AEFBD}"/>
                  </a:ext>
                </a:extLst>
              </p:cNvPr>
              <p:cNvSpPr/>
              <p:nvPr/>
            </p:nvSpPr>
            <p:spPr>
              <a:xfrm>
                <a:off x="9753788" y="2091450"/>
                <a:ext cx="641202" cy="651364"/>
              </a:xfrm>
              <a:prstGeom prst="ellipse">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Chord 196">
                <a:extLst>
                  <a:ext uri="{FF2B5EF4-FFF2-40B4-BE49-F238E27FC236}">
                    <a16:creationId xmlns:a16="http://schemas.microsoft.com/office/drawing/2014/main" id="{6D68CAF6-4EFB-5DD7-0CBA-98CE4B512B7A}"/>
                  </a:ext>
                </a:extLst>
              </p:cNvPr>
              <p:cNvSpPr/>
              <p:nvPr/>
            </p:nvSpPr>
            <p:spPr>
              <a:xfrm rot="19331417" flipH="1">
                <a:off x="9756144" y="2091916"/>
                <a:ext cx="636635" cy="651103"/>
              </a:xfrm>
              <a:prstGeom prst="chord">
                <a:avLst>
                  <a:gd name="adj1" fmla="val 3124089"/>
                  <a:gd name="adj2" fmla="val 13955532"/>
                </a:avLst>
              </a:prstGeom>
              <a:solidFill>
                <a:schemeClr val="tx2">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a:extLst>
                <a:ext uri="{FF2B5EF4-FFF2-40B4-BE49-F238E27FC236}">
                  <a16:creationId xmlns:a16="http://schemas.microsoft.com/office/drawing/2014/main" id="{38281988-642E-5A95-15E2-C383F2621ED6}"/>
                </a:ext>
              </a:extLst>
            </p:cNvPr>
            <p:cNvGrpSpPr/>
            <p:nvPr/>
          </p:nvGrpSpPr>
          <p:grpSpPr>
            <a:xfrm>
              <a:off x="7601032" y="2959552"/>
              <a:ext cx="630809" cy="640807"/>
              <a:chOff x="7536813" y="3255500"/>
              <a:chExt cx="641202" cy="651364"/>
            </a:xfrm>
          </p:grpSpPr>
          <p:sp>
            <p:nvSpPr>
              <p:cNvPr id="194" name="Oval 193">
                <a:extLst>
                  <a:ext uri="{FF2B5EF4-FFF2-40B4-BE49-F238E27FC236}">
                    <a16:creationId xmlns:a16="http://schemas.microsoft.com/office/drawing/2014/main" id="{7006E15B-68D3-0A08-322F-54A4CE018FA3}"/>
                  </a:ext>
                </a:extLst>
              </p:cNvPr>
              <p:cNvSpPr/>
              <p:nvPr/>
            </p:nvSpPr>
            <p:spPr>
              <a:xfrm>
                <a:off x="7536813" y="3255500"/>
                <a:ext cx="641202" cy="651364"/>
              </a:xfrm>
              <a:prstGeom prst="ellips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Chord 194">
                <a:extLst>
                  <a:ext uri="{FF2B5EF4-FFF2-40B4-BE49-F238E27FC236}">
                    <a16:creationId xmlns:a16="http://schemas.microsoft.com/office/drawing/2014/main" id="{D9CF592C-0BEF-DA03-7815-157CA7A29CB9}"/>
                  </a:ext>
                </a:extLst>
              </p:cNvPr>
              <p:cNvSpPr/>
              <p:nvPr/>
            </p:nvSpPr>
            <p:spPr>
              <a:xfrm rot="19331417" flipH="1">
                <a:off x="7539097" y="3255631"/>
                <a:ext cx="636635" cy="651103"/>
              </a:xfrm>
              <a:prstGeom prst="chord">
                <a:avLst>
                  <a:gd name="adj1" fmla="val 3124089"/>
                  <a:gd name="adj2" fmla="val 13955532"/>
                </a:avLst>
              </a:prstGeom>
              <a:solidFill>
                <a:schemeClr val="tx2">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a:extLst>
                <a:ext uri="{FF2B5EF4-FFF2-40B4-BE49-F238E27FC236}">
                  <a16:creationId xmlns:a16="http://schemas.microsoft.com/office/drawing/2014/main" id="{96C500FA-9237-134D-BC8A-99D6B64345F8}"/>
                </a:ext>
              </a:extLst>
            </p:cNvPr>
            <p:cNvGrpSpPr/>
            <p:nvPr/>
          </p:nvGrpSpPr>
          <p:grpSpPr>
            <a:xfrm>
              <a:off x="5239613" y="2959552"/>
              <a:ext cx="630809" cy="640807"/>
              <a:chOff x="5132160" y="3255500"/>
              <a:chExt cx="641202" cy="651364"/>
            </a:xfrm>
          </p:grpSpPr>
          <p:sp>
            <p:nvSpPr>
              <p:cNvPr id="192" name="Oval 191">
                <a:extLst>
                  <a:ext uri="{FF2B5EF4-FFF2-40B4-BE49-F238E27FC236}">
                    <a16:creationId xmlns:a16="http://schemas.microsoft.com/office/drawing/2014/main" id="{43156143-336F-19D0-E713-1B29201B8F95}"/>
                  </a:ext>
                </a:extLst>
              </p:cNvPr>
              <p:cNvSpPr/>
              <p:nvPr/>
            </p:nvSpPr>
            <p:spPr>
              <a:xfrm>
                <a:off x="5132160" y="3255500"/>
                <a:ext cx="641202" cy="651364"/>
              </a:xfrm>
              <a:prstGeom prst="ellips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Chord 192">
                <a:extLst>
                  <a:ext uri="{FF2B5EF4-FFF2-40B4-BE49-F238E27FC236}">
                    <a16:creationId xmlns:a16="http://schemas.microsoft.com/office/drawing/2014/main" id="{2A3E5EF2-F252-DBC7-6201-50005A7EEC44}"/>
                  </a:ext>
                </a:extLst>
              </p:cNvPr>
              <p:cNvSpPr/>
              <p:nvPr/>
            </p:nvSpPr>
            <p:spPr>
              <a:xfrm rot="19331417" flipH="1">
                <a:off x="5134444" y="3255631"/>
                <a:ext cx="636635" cy="651103"/>
              </a:xfrm>
              <a:prstGeom prst="chord">
                <a:avLst>
                  <a:gd name="adj1" fmla="val 3124089"/>
                  <a:gd name="adj2" fmla="val 13955532"/>
                </a:avLst>
              </a:prstGeom>
              <a:solidFill>
                <a:schemeClr val="tx2">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id="{F1730C79-8027-629E-118C-D5DE9D008C24}"/>
                </a:ext>
              </a:extLst>
            </p:cNvPr>
            <p:cNvGrpSpPr/>
            <p:nvPr/>
          </p:nvGrpSpPr>
          <p:grpSpPr>
            <a:xfrm>
              <a:off x="7601032" y="5020414"/>
              <a:ext cx="630809" cy="641008"/>
              <a:chOff x="9753788" y="2091450"/>
              <a:chExt cx="641202" cy="651569"/>
            </a:xfrm>
          </p:grpSpPr>
          <p:sp>
            <p:nvSpPr>
              <p:cNvPr id="190" name="Oval 189">
                <a:extLst>
                  <a:ext uri="{FF2B5EF4-FFF2-40B4-BE49-F238E27FC236}">
                    <a16:creationId xmlns:a16="http://schemas.microsoft.com/office/drawing/2014/main" id="{CE9AA6A6-921B-1700-73EC-063560602F48}"/>
                  </a:ext>
                </a:extLst>
              </p:cNvPr>
              <p:cNvSpPr/>
              <p:nvPr/>
            </p:nvSpPr>
            <p:spPr>
              <a:xfrm>
                <a:off x="9753788" y="2091450"/>
                <a:ext cx="641202" cy="651364"/>
              </a:xfrm>
              <a:prstGeom prst="ellipse">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hord 190">
                <a:extLst>
                  <a:ext uri="{FF2B5EF4-FFF2-40B4-BE49-F238E27FC236}">
                    <a16:creationId xmlns:a16="http://schemas.microsoft.com/office/drawing/2014/main" id="{951E84FC-89F5-A616-F2F1-B7221CF1D004}"/>
                  </a:ext>
                </a:extLst>
              </p:cNvPr>
              <p:cNvSpPr/>
              <p:nvPr/>
            </p:nvSpPr>
            <p:spPr>
              <a:xfrm rot="19331417" flipH="1">
                <a:off x="9756144" y="2091916"/>
                <a:ext cx="636635" cy="651103"/>
              </a:xfrm>
              <a:prstGeom prst="chord">
                <a:avLst>
                  <a:gd name="adj1" fmla="val 3124089"/>
                  <a:gd name="adj2" fmla="val 13955532"/>
                </a:avLst>
              </a:prstGeom>
              <a:solidFill>
                <a:schemeClr val="tx2">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a:extLst>
                <a:ext uri="{FF2B5EF4-FFF2-40B4-BE49-F238E27FC236}">
                  <a16:creationId xmlns:a16="http://schemas.microsoft.com/office/drawing/2014/main" id="{E8DA612A-925A-03A9-9F28-87EB2D323F88}"/>
                </a:ext>
              </a:extLst>
            </p:cNvPr>
            <p:cNvGrpSpPr/>
            <p:nvPr/>
          </p:nvGrpSpPr>
          <p:grpSpPr>
            <a:xfrm>
              <a:off x="5238761" y="4004162"/>
              <a:ext cx="632513" cy="630809"/>
              <a:chOff x="5122034" y="5343486"/>
              <a:chExt cx="642934" cy="641202"/>
            </a:xfrm>
          </p:grpSpPr>
          <p:grpSp>
            <p:nvGrpSpPr>
              <p:cNvPr id="186" name="Group 185">
                <a:extLst>
                  <a:ext uri="{FF2B5EF4-FFF2-40B4-BE49-F238E27FC236}">
                    <a16:creationId xmlns:a16="http://schemas.microsoft.com/office/drawing/2014/main" id="{831CE7CA-E495-A8AA-3FE2-7B6D39CC07FF}"/>
                  </a:ext>
                </a:extLst>
              </p:cNvPr>
              <p:cNvGrpSpPr/>
              <p:nvPr/>
            </p:nvGrpSpPr>
            <p:grpSpPr>
              <a:xfrm>
                <a:off x="5123766" y="5343486"/>
                <a:ext cx="641202" cy="641202"/>
                <a:chOff x="1996579" y="1359015"/>
                <a:chExt cx="956345" cy="956346"/>
              </a:xfrm>
              <a:solidFill>
                <a:schemeClr val="tx2">
                  <a:lumMod val="60000"/>
                  <a:lumOff val="40000"/>
                </a:schemeClr>
              </a:solidFill>
            </p:grpSpPr>
            <p:sp>
              <p:nvSpPr>
                <p:cNvPr id="188" name="Oval 187">
                  <a:extLst>
                    <a:ext uri="{FF2B5EF4-FFF2-40B4-BE49-F238E27FC236}">
                      <a16:creationId xmlns:a16="http://schemas.microsoft.com/office/drawing/2014/main" id="{6E82EB26-9423-2A0A-8F61-98B413A7CA12}"/>
                    </a:ext>
                  </a:extLst>
                </p:cNvPr>
                <p:cNvSpPr/>
                <p:nvPr/>
              </p:nvSpPr>
              <p:spPr>
                <a:xfrm>
                  <a:off x="1996579" y="1359016"/>
                  <a:ext cx="956345" cy="956345"/>
                </a:xfrm>
                <a:prstGeom prst="ellipse">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C7AE1913-32AF-E2F0-CAF0-C898D1D3F687}"/>
                    </a:ext>
                  </a:extLst>
                </p:cNvPr>
                <p:cNvSpPr/>
                <p:nvPr/>
              </p:nvSpPr>
              <p:spPr>
                <a:xfrm>
                  <a:off x="1996579" y="1359015"/>
                  <a:ext cx="956345" cy="956345"/>
                </a:xfrm>
                <a:prstGeom prst="ellipse">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Partial Circle 186">
                <a:extLst>
                  <a:ext uri="{FF2B5EF4-FFF2-40B4-BE49-F238E27FC236}">
                    <a16:creationId xmlns:a16="http://schemas.microsoft.com/office/drawing/2014/main" id="{7FBEB87C-FF4B-BE44-5696-0B023C1BB36E}"/>
                  </a:ext>
                </a:extLst>
              </p:cNvPr>
              <p:cNvSpPr/>
              <p:nvPr/>
            </p:nvSpPr>
            <p:spPr>
              <a:xfrm rot="5400000">
                <a:off x="5122034" y="5343486"/>
                <a:ext cx="641202" cy="641202"/>
              </a:xfrm>
              <a:prstGeom prst="pie">
                <a:avLst/>
              </a:prstGeom>
              <a:solidFill>
                <a:schemeClr val="bg1">
                  <a:lumMod val="9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1" name="Group 180">
              <a:extLst>
                <a:ext uri="{FF2B5EF4-FFF2-40B4-BE49-F238E27FC236}">
                  <a16:creationId xmlns:a16="http://schemas.microsoft.com/office/drawing/2014/main" id="{638D7E32-5EB5-7328-8F7E-06F58B1A7583}"/>
                </a:ext>
              </a:extLst>
            </p:cNvPr>
            <p:cNvGrpSpPr/>
            <p:nvPr/>
          </p:nvGrpSpPr>
          <p:grpSpPr>
            <a:xfrm>
              <a:off x="9996775" y="5025513"/>
              <a:ext cx="632513" cy="630809"/>
              <a:chOff x="5122034" y="5343486"/>
              <a:chExt cx="642934" cy="641202"/>
            </a:xfrm>
          </p:grpSpPr>
          <p:grpSp>
            <p:nvGrpSpPr>
              <p:cNvPr id="182" name="Group 181">
                <a:extLst>
                  <a:ext uri="{FF2B5EF4-FFF2-40B4-BE49-F238E27FC236}">
                    <a16:creationId xmlns:a16="http://schemas.microsoft.com/office/drawing/2014/main" id="{92375F72-CDC4-4E9D-E406-0E821C38DFE9}"/>
                  </a:ext>
                </a:extLst>
              </p:cNvPr>
              <p:cNvGrpSpPr/>
              <p:nvPr/>
            </p:nvGrpSpPr>
            <p:grpSpPr>
              <a:xfrm>
                <a:off x="5123766" y="5343486"/>
                <a:ext cx="641202" cy="641202"/>
                <a:chOff x="1996579" y="1359015"/>
                <a:chExt cx="956345" cy="956346"/>
              </a:xfrm>
              <a:solidFill>
                <a:schemeClr val="tx2">
                  <a:lumMod val="60000"/>
                  <a:lumOff val="40000"/>
                </a:schemeClr>
              </a:solidFill>
            </p:grpSpPr>
            <p:sp>
              <p:nvSpPr>
                <p:cNvPr id="184" name="Oval 183">
                  <a:extLst>
                    <a:ext uri="{FF2B5EF4-FFF2-40B4-BE49-F238E27FC236}">
                      <a16:creationId xmlns:a16="http://schemas.microsoft.com/office/drawing/2014/main" id="{FA69E1F4-CC4E-F376-1F58-BCBA39A613A8}"/>
                    </a:ext>
                  </a:extLst>
                </p:cNvPr>
                <p:cNvSpPr/>
                <p:nvPr/>
              </p:nvSpPr>
              <p:spPr>
                <a:xfrm>
                  <a:off x="1996579" y="1359016"/>
                  <a:ext cx="956345" cy="956345"/>
                </a:xfrm>
                <a:prstGeom prst="ellipse">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181FB3AF-796F-FDA9-3B34-D90E0F445CDA}"/>
                    </a:ext>
                  </a:extLst>
                </p:cNvPr>
                <p:cNvSpPr/>
                <p:nvPr/>
              </p:nvSpPr>
              <p:spPr>
                <a:xfrm>
                  <a:off x="1996579" y="1359015"/>
                  <a:ext cx="956345" cy="956345"/>
                </a:xfrm>
                <a:prstGeom prst="ellipse">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Partial Circle 182">
                <a:extLst>
                  <a:ext uri="{FF2B5EF4-FFF2-40B4-BE49-F238E27FC236}">
                    <a16:creationId xmlns:a16="http://schemas.microsoft.com/office/drawing/2014/main" id="{70CBCCF2-EE62-0D5C-FFCC-5D79409BC154}"/>
                  </a:ext>
                </a:extLst>
              </p:cNvPr>
              <p:cNvSpPr/>
              <p:nvPr/>
            </p:nvSpPr>
            <p:spPr>
              <a:xfrm rot="5400000">
                <a:off x="5122034" y="5343486"/>
                <a:ext cx="641202" cy="641202"/>
              </a:xfrm>
              <a:prstGeom prst="pie">
                <a:avLst/>
              </a:prstGeom>
              <a:solidFill>
                <a:schemeClr val="bg1">
                  <a:lumMod val="9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1" name="Freeform: Shape 10">
            <a:extLst>
              <a:ext uri="{FF2B5EF4-FFF2-40B4-BE49-F238E27FC236}">
                <a16:creationId xmlns:a16="http://schemas.microsoft.com/office/drawing/2014/main" id="{88C6F65C-380F-3B7D-3D24-06D2EBDBE46F}"/>
              </a:ext>
            </a:extLst>
          </p:cNvPr>
          <p:cNvSpPr/>
          <p:nvPr/>
        </p:nvSpPr>
        <p:spPr>
          <a:xfrm>
            <a:off x="-93360" y="-53867"/>
            <a:ext cx="4323172" cy="6911867"/>
          </a:xfrm>
          <a:custGeom>
            <a:avLst/>
            <a:gdLst>
              <a:gd name="connsiteX0" fmla="*/ 0 w 4323172"/>
              <a:gd name="connsiteY0" fmla="*/ 0 h 6911867"/>
              <a:gd name="connsiteX1" fmla="*/ 3351284 w 4323172"/>
              <a:gd name="connsiteY1" fmla="*/ 0 h 6911867"/>
              <a:gd name="connsiteX2" fmla="*/ 3459189 w 4323172"/>
              <a:gd name="connsiteY2" fmla="*/ 149647 h 6911867"/>
              <a:gd name="connsiteX3" fmla="*/ 4323172 w 4323172"/>
              <a:gd name="connsiteY3" fmla="*/ 2939089 h 6911867"/>
              <a:gd name="connsiteX4" fmla="*/ 2458715 w 4323172"/>
              <a:gd name="connsiteY4" fmla="*/ 6807902 h 6911867"/>
              <a:gd name="connsiteX5" fmla="*/ 2317300 w 4323172"/>
              <a:gd name="connsiteY5" fmla="*/ 6911867 h 6911867"/>
              <a:gd name="connsiteX6" fmla="*/ 0 w 4323172"/>
              <a:gd name="connsiteY6" fmla="*/ 6911867 h 69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172" h="6911867">
                <a:moveTo>
                  <a:pt x="0" y="0"/>
                </a:moveTo>
                <a:lnTo>
                  <a:pt x="3351284" y="0"/>
                </a:lnTo>
                <a:lnTo>
                  <a:pt x="3459189" y="149647"/>
                </a:lnTo>
                <a:cubicBezTo>
                  <a:pt x="4004663" y="945909"/>
                  <a:pt x="4323172" y="1905817"/>
                  <a:pt x="4323172" y="2939089"/>
                </a:cubicBezTo>
                <a:cubicBezTo>
                  <a:pt x="4323172" y="4499761"/>
                  <a:pt x="3596539" y="5893062"/>
                  <a:pt x="2458715" y="6807902"/>
                </a:cubicBezTo>
                <a:lnTo>
                  <a:pt x="2317300" y="6911867"/>
                </a:lnTo>
                <a:lnTo>
                  <a:pt x="0" y="6911867"/>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53341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19FCD3A-8BB0-D294-890B-99D48CE19670}"/>
              </a:ext>
            </a:extLst>
          </p:cNvPr>
          <p:cNvSpPr/>
          <p:nvPr/>
        </p:nvSpPr>
        <p:spPr>
          <a:xfrm>
            <a:off x="0" y="-730"/>
            <a:ext cx="12192000" cy="68580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17" name="TextBox 16">
            <a:extLst>
              <a:ext uri="{FF2B5EF4-FFF2-40B4-BE49-F238E27FC236}">
                <a16:creationId xmlns:a16="http://schemas.microsoft.com/office/drawing/2014/main" id="{AC69DF27-B10F-DBD7-73D6-1FC27A584E5A}"/>
              </a:ext>
            </a:extLst>
          </p:cNvPr>
          <p:cNvSpPr txBox="1"/>
          <p:nvPr/>
        </p:nvSpPr>
        <p:spPr>
          <a:xfrm>
            <a:off x="1017182" y="114834"/>
            <a:ext cx="1525993" cy="923330"/>
          </a:xfrm>
          <a:prstGeom prst="rect">
            <a:avLst/>
          </a:prstGeom>
          <a:noFill/>
        </p:spPr>
        <p:txBody>
          <a:bodyPr wrap="square">
            <a:spAutoFit/>
          </a:bodyPr>
          <a:lstStyle/>
          <a:p>
            <a:r>
              <a:rPr lang="en-US" dirty="0">
                <a:solidFill>
                  <a:srgbClr val="002060"/>
                </a:solidFill>
                <a:latin typeface="Raleway"/>
              </a:rPr>
              <a:t>Associate Degree Design</a:t>
            </a:r>
          </a:p>
        </p:txBody>
      </p:sp>
      <p:grpSp>
        <p:nvGrpSpPr>
          <p:cNvPr id="24" name="Group 23">
            <a:extLst>
              <a:ext uri="{FF2B5EF4-FFF2-40B4-BE49-F238E27FC236}">
                <a16:creationId xmlns:a16="http://schemas.microsoft.com/office/drawing/2014/main" id="{49F56A40-6832-B7D5-0020-7913E22CF6FF}"/>
              </a:ext>
            </a:extLst>
          </p:cNvPr>
          <p:cNvGrpSpPr/>
          <p:nvPr/>
        </p:nvGrpSpPr>
        <p:grpSpPr>
          <a:xfrm>
            <a:off x="146245" y="165011"/>
            <a:ext cx="822976" cy="822976"/>
            <a:chOff x="2963412" y="1357750"/>
            <a:chExt cx="1262980" cy="1262980"/>
          </a:xfrm>
        </p:grpSpPr>
        <p:grpSp>
          <p:nvGrpSpPr>
            <p:cNvPr id="25" name="Group 24">
              <a:extLst>
                <a:ext uri="{FF2B5EF4-FFF2-40B4-BE49-F238E27FC236}">
                  <a16:creationId xmlns:a16="http://schemas.microsoft.com/office/drawing/2014/main" id="{9C77691F-C0B2-715B-A1F2-4791E92AF0EF}"/>
                </a:ext>
              </a:extLst>
            </p:cNvPr>
            <p:cNvGrpSpPr/>
            <p:nvPr/>
          </p:nvGrpSpPr>
          <p:grpSpPr>
            <a:xfrm>
              <a:off x="2963412" y="1357750"/>
              <a:ext cx="1262980" cy="1262980"/>
              <a:chOff x="10235927" y="3566571"/>
              <a:chExt cx="1012264" cy="1012264"/>
            </a:xfrm>
          </p:grpSpPr>
          <p:sp>
            <p:nvSpPr>
              <p:cNvPr id="27" name="Oval 26">
                <a:extLst>
                  <a:ext uri="{FF2B5EF4-FFF2-40B4-BE49-F238E27FC236}">
                    <a16:creationId xmlns:a16="http://schemas.microsoft.com/office/drawing/2014/main" id="{DE1D4BF2-4D55-B816-3C42-3932381EC88F}"/>
                  </a:ext>
                </a:extLst>
              </p:cNvPr>
              <p:cNvSpPr/>
              <p:nvPr/>
            </p:nvSpPr>
            <p:spPr>
              <a:xfrm>
                <a:off x="10235927" y="3566571"/>
                <a:ext cx="1012264" cy="1012264"/>
              </a:xfrm>
              <a:prstGeom prst="ellipse">
                <a:avLst/>
              </a:prstGeom>
              <a:gradFill flip="none" rotWithShape="1">
                <a:gsLst>
                  <a:gs pos="1000">
                    <a:srgbClr val="000308"/>
                  </a:gs>
                  <a:gs pos="53000">
                    <a:srgbClr val="001642"/>
                  </a:gs>
                  <a:gs pos="99000">
                    <a:srgbClr val="9CB9BE"/>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9BA01F7-9D8F-48F3-C97B-878E2488FCDC}"/>
                  </a:ext>
                </a:extLst>
              </p:cNvPr>
              <p:cNvSpPr/>
              <p:nvPr/>
            </p:nvSpPr>
            <p:spPr>
              <a:xfrm>
                <a:off x="10334383" y="3665028"/>
                <a:ext cx="815351" cy="815352"/>
              </a:xfrm>
              <a:prstGeom prst="ellipse">
                <a:avLst/>
              </a:prstGeom>
              <a:solidFill>
                <a:schemeClr val="bg1"/>
              </a:solidFill>
              <a:ln w="3175">
                <a:solidFill>
                  <a:schemeClr val="bg1">
                    <a:lumMod val="85000"/>
                  </a:schemeClr>
                </a:solidFill>
              </a:ln>
              <a:effectLst>
                <a:outerShdw blurRad="50800" dist="254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14" descr="Design thinking - Free business and finance icons">
              <a:extLst>
                <a:ext uri="{FF2B5EF4-FFF2-40B4-BE49-F238E27FC236}">
                  <a16:creationId xmlns:a16="http://schemas.microsoft.com/office/drawing/2014/main" id="{FB3F0589-1ABD-0DC5-9D87-410B3B919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097" y="1626690"/>
              <a:ext cx="675862" cy="6758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D8686CB0-A46A-BEB6-09C2-D31F3CEFC3FC}"/>
              </a:ext>
            </a:extLst>
          </p:cNvPr>
          <p:cNvGrpSpPr/>
          <p:nvPr/>
        </p:nvGrpSpPr>
        <p:grpSpPr>
          <a:xfrm>
            <a:off x="919856" y="1860455"/>
            <a:ext cx="3243142" cy="3860115"/>
            <a:chOff x="919856" y="1936655"/>
            <a:chExt cx="3243142" cy="3860115"/>
          </a:xfrm>
        </p:grpSpPr>
        <p:sp>
          <p:nvSpPr>
            <p:cNvPr id="60" name="TextBox 59">
              <a:extLst>
                <a:ext uri="{FF2B5EF4-FFF2-40B4-BE49-F238E27FC236}">
                  <a16:creationId xmlns:a16="http://schemas.microsoft.com/office/drawing/2014/main" id="{D8DAC8CA-DACD-D6CF-4F18-8AFD29B19D3A}"/>
                </a:ext>
              </a:extLst>
            </p:cNvPr>
            <p:cNvSpPr txBox="1"/>
            <p:nvPr/>
          </p:nvSpPr>
          <p:spPr>
            <a:xfrm>
              <a:off x="1295399" y="2943932"/>
              <a:ext cx="2867599" cy="741357"/>
            </a:xfrm>
            <a:prstGeom prst="rect">
              <a:avLst/>
            </a:prstGeom>
            <a:noFill/>
          </p:spPr>
          <p:txBody>
            <a:bodyPr wrap="square" rtlCol="0">
              <a:spAutoFit/>
            </a:bodyPr>
            <a:lstStyle/>
            <a:p>
              <a:pPr algn="r">
                <a:lnSpc>
                  <a:spcPts val="2500"/>
                </a:lnSpc>
              </a:pPr>
              <a:r>
                <a:rPr lang="en-US" sz="2600" dirty="0">
                  <a:solidFill>
                    <a:schemeClr val="bg1"/>
                  </a:solidFill>
                </a:rPr>
                <a:t>Associate of Arts / of Science</a:t>
              </a:r>
            </a:p>
          </p:txBody>
        </p:sp>
        <p:sp>
          <p:nvSpPr>
            <p:cNvPr id="61" name="TextBox 60">
              <a:extLst>
                <a:ext uri="{FF2B5EF4-FFF2-40B4-BE49-F238E27FC236}">
                  <a16:creationId xmlns:a16="http://schemas.microsoft.com/office/drawing/2014/main" id="{2C07E9D0-2560-5E89-48E3-B21210FA283C}"/>
                </a:ext>
              </a:extLst>
            </p:cNvPr>
            <p:cNvSpPr txBox="1"/>
            <p:nvPr/>
          </p:nvSpPr>
          <p:spPr>
            <a:xfrm>
              <a:off x="919856" y="3904168"/>
              <a:ext cx="3243141" cy="892552"/>
            </a:xfrm>
            <a:prstGeom prst="rect">
              <a:avLst/>
            </a:prstGeom>
            <a:noFill/>
          </p:spPr>
          <p:txBody>
            <a:bodyPr wrap="square" rtlCol="0">
              <a:spAutoFit/>
            </a:bodyPr>
            <a:lstStyle/>
            <a:p>
              <a:pPr algn="r"/>
              <a:r>
                <a:rPr lang="en-US" sz="2600" dirty="0">
                  <a:solidFill>
                    <a:schemeClr val="bg1"/>
                  </a:solidFill>
                </a:rPr>
                <a:t>AA or AS degree with designation (</a:t>
              </a:r>
              <a:r>
                <a:rPr lang="en-US" sz="2600" dirty="0" err="1">
                  <a:solidFill>
                    <a:schemeClr val="bg1"/>
                  </a:solidFill>
                </a:rPr>
                <a:t>DwD</a:t>
              </a:r>
              <a:r>
                <a:rPr lang="en-US" sz="2600" dirty="0">
                  <a:solidFill>
                    <a:schemeClr val="bg1"/>
                  </a:solidFill>
                </a:rPr>
                <a:t>)</a:t>
              </a:r>
            </a:p>
          </p:txBody>
        </p:sp>
        <p:sp>
          <p:nvSpPr>
            <p:cNvPr id="62" name="TextBox 61">
              <a:extLst>
                <a:ext uri="{FF2B5EF4-FFF2-40B4-BE49-F238E27FC236}">
                  <a16:creationId xmlns:a16="http://schemas.microsoft.com/office/drawing/2014/main" id="{7654D753-0552-A826-58E9-43E638023D93}"/>
                </a:ext>
              </a:extLst>
            </p:cNvPr>
            <p:cNvSpPr txBox="1"/>
            <p:nvPr/>
          </p:nvSpPr>
          <p:spPr>
            <a:xfrm>
              <a:off x="1295400" y="1936655"/>
              <a:ext cx="2867598" cy="741357"/>
            </a:xfrm>
            <a:prstGeom prst="rect">
              <a:avLst/>
            </a:prstGeom>
            <a:noFill/>
          </p:spPr>
          <p:txBody>
            <a:bodyPr wrap="square" rtlCol="0">
              <a:spAutoFit/>
            </a:bodyPr>
            <a:lstStyle/>
            <a:p>
              <a:pPr algn="r">
                <a:lnSpc>
                  <a:spcPts val="2500"/>
                </a:lnSpc>
              </a:pPr>
              <a:r>
                <a:rPr lang="en-US" sz="2600" dirty="0">
                  <a:solidFill>
                    <a:schemeClr val="bg1"/>
                  </a:solidFill>
                </a:rPr>
                <a:t>Associate of General Studies</a:t>
              </a:r>
            </a:p>
          </p:txBody>
        </p:sp>
        <p:sp>
          <p:nvSpPr>
            <p:cNvPr id="63" name="TextBox 62">
              <a:extLst>
                <a:ext uri="{FF2B5EF4-FFF2-40B4-BE49-F238E27FC236}">
                  <a16:creationId xmlns:a16="http://schemas.microsoft.com/office/drawing/2014/main" id="{94AC9A8E-6C52-1246-F65E-5B70A5C40E8F}"/>
                </a:ext>
              </a:extLst>
            </p:cNvPr>
            <p:cNvSpPr txBox="1"/>
            <p:nvPr/>
          </p:nvSpPr>
          <p:spPr>
            <a:xfrm>
              <a:off x="1295398" y="5055413"/>
              <a:ext cx="2867600" cy="741357"/>
            </a:xfrm>
            <a:prstGeom prst="rect">
              <a:avLst/>
            </a:prstGeom>
            <a:noFill/>
          </p:spPr>
          <p:txBody>
            <a:bodyPr wrap="square" rtlCol="0">
              <a:spAutoFit/>
            </a:bodyPr>
            <a:lstStyle/>
            <a:p>
              <a:pPr algn="r">
                <a:lnSpc>
                  <a:spcPts val="2500"/>
                </a:lnSpc>
              </a:pPr>
              <a:r>
                <a:rPr lang="en-US" sz="2600" dirty="0">
                  <a:solidFill>
                    <a:schemeClr val="bg1"/>
                  </a:solidFill>
                </a:rPr>
                <a:t>Associate of Applied Science</a:t>
              </a:r>
            </a:p>
          </p:txBody>
        </p:sp>
      </p:grpSp>
      <p:pic>
        <p:nvPicPr>
          <p:cNvPr id="84" name="Picture 83">
            <a:extLst>
              <a:ext uri="{FF2B5EF4-FFF2-40B4-BE49-F238E27FC236}">
                <a16:creationId xmlns:a16="http://schemas.microsoft.com/office/drawing/2014/main" id="{65BE3DD5-DAA9-2B66-AE37-FFED46521309}"/>
              </a:ext>
            </a:extLst>
          </p:cNvPr>
          <p:cNvPicPr>
            <a:picLocks noChangeAspect="1"/>
          </p:cNvPicPr>
          <p:nvPr/>
        </p:nvPicPr>
        <p:blipFill rotWithShape="1">
          <a:blip r:embed="rId4"/>
          <a:srcRect l="59519" r="1" b="58476"/>
          <a:stretch/>
        </p:blipFill>
        <p:spPr>
          <a:xfrm>
            <a:off x="18106" y="4721331"/>
            <a:ext cx="2055726" cy="2108780"/>
          </a:xfrm>
          <a:custGeom>
            <a:avLst/>
            <a:gdLst>
              <a:gd name="connsiteX0" fmla="*/ 0 w 2164040"/>
              <a:gd name="connsiteY0" fmla="*/ 0 h 2253724"/>
              <a:gd name="connsiteX1" fmla="*/ 2164040 w 2164040"/>
              <a:gd name="connsiteY1" fmla="*/ 0 h 2253724"/>
              <a:gd name="connsiteX2" fmla="*/ 2164040 w 2164040"/>
              <a:gd name="connsiteY2" fmla="*/ 2253724 h 2253724"/>
              <a:gd name="connsiteX3" fmla="*/ 0 w 2164040"/>
              <a:gd name="connsiteY3" fmla="*/ 2253724 h 2253724"/>
            </a:gdLst>
            <a:ahLst/>
            <a:cxnLst>
              <a:cxn ang="0">
                <a:pos x="connsiteX0" y="connsiteY0"/>
              </a:cxn>
              <a:cxn ang="0">
                <a:pos x="connsiteX1" y="connsiteY1"/>
              </a:cxn>
              <a:cxn ang="0">
                <a:pos x="connsiteX2" y="connsiteY2"/>
              </a:cxn>
              <a:cxn ang="0">
                <a:pos x="connsiteX3" y="connsiteY3"/>
              </a:cxn>
            </a:cxnLst>
            <a:rect l="l" t="t" r="r" b="b"/>
            <a:pathLst>
              <a:path w="2164040" h="2253724">
                <a:moveTo>
                  <a:pt x="0" y="0"/>
                </a:moveTo>
                <a:lnTo>
                  <a:pt x="2164040" y="0"/>
                </a:lnTo>
                <a:lnTo>
                  <a:pt x="2164040" y="2253724"/>
                </a:lnTo>
                <a:lnTo>
                  <a:pt x="0" y="2253724"/>
                </a:lnTo>
                <a:close/>
              </a:path>
            </a:pathLst>
          </a:custGeom>
        </p:spPr>
      </p:pic>
      <p:sp>
        <p:nvSpPr>
          <p:cNvPr id="70" name="!!Text Box 1">
            <a:extLst>
              <a:ext uri="{FF2B5EF4-FFF2-40B4-BE49-F238E27FC236}">
                <a16:creationId xmlns:a16="http://schemas.microsoft.com/office/drawing/2014/main" id="{86449E8D-9B9B-6D10-D149-56B4EA814693}"/>
              </a:ext>
            </a:extLst>
          </p:cNvPr>
          <p:cNvSpPr/>
          <p:nvPr/>
        </p:nvSpPr>
        <p:spPr>
          <a:xfrm>
            <a:off x="4367981" y="706138"/>
            <a:ext cx="2329908" cy="978879"/>
          </a:xfrm>
          <a:prstGeom prst="rect">
            <a:avLst/>
          </a:prstGeom>
          <a:solidFill>
            <a:schemeClr val="tx2">
              <a:lumMod val="7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2400" dirty="0">
                <a:solidFill>
                  <a:schemeClr val="bg1"/>
                </a:solidFill>
              </a:rPr>
              <a:t># of eligible students</a:t>
            </a:r>
          </a:p>
        </p:txBody>
      </p:sp>
      <p:grpSp>
        <p:nvGrpSpPr>
          <p:cNvPr id="16" name="Group 15">
            <a:extLst>
              <a:ext uri="{FF2B5EF4-FFF2-40B4-BE49-F238E27FC236}">
                <a16:creationId xmlns:a16="http://schemas.microsoft.com/office/drawing/2014/main" id="{A34628C7-4875-78A7-B1C4-755F9E8DFC58}"/>
              </a:ext>
            </a:extLst>
          </p:cNvPr>
          <p:cNvGrpSpPr/>
          <p:nvPr/>
        </p:nvGrpSpPr>
        <p:grpSpPr>
          <a:xfrm>
            <a:off x="4365672" y="1698201"/>
            <a:ext cx="7131041" cy="4141736"/>
            <a:chOff x="4365672" y="1698201"/>
            <a:chExt cx="7131041" cy="4141736"/>
          </a:xfrm>
        </p:grpSpPr>
        <p:sp>
          <p:nvSpPr>
            <p:cNvPr id="12" name="Rectangle 11">
              <a:extLst>
                <a:ext uri="{FF2B5EF4-FFF2-40B4-BE49-F238E27FC236}">
                  <a16:creationId xmlns:a16="http://schemas.microsoft.com/office/drawing/2014/main" id="{BCF9DA04-CC40-E0D4-3253-AA37C2227E3C}"/>
                </a:ext>
              </a:extLst>
            </p:cNvPr>
            <p:cNvSpPr/>
            <p:nvPr/>
          </p:nvSpPr>
          <p:spPr>
            <a:xfrm>
              <a:off x="4365672" y="1698201"/>
              <a:ext cx="7131041" cy="4141736"/>
            </a:xfrm>
            <a:prstGeom prst="rect">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4D8EE5E-11D3-5C72-A1B6-DA2311C5ECB9}"/>
                </a:ext>
              </a:extLst>
            </p:cNvPr>
            <p:cNvCxnSpPr/>
            <p:nvPr/>
          </p:nvCxnSpPr>
          <p:spPr>
            <a:xfrm>
              <a:off x="6698660" y="1698201"/>
              <a:ext cx="0" cy="414173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174887D-4704-333C-03D3-524DD5411A20}"/>
                </a:ext>
              </a:extLst>
            </p:cNvPr>
            <p:cNvCxnSpPr/>
            <p:nvPr/>
          </p:nvCxnSpPr>
          <p:spPr>
            <a:xfrm>
              <a:off x="9134463" y="1698201"/>
              <a:ext cx="0" cy="414173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FDAF2DDD-C77A-95CB-D3E4-82B19BC3D0BE}"/>
                </a:ext>
              </a:extLst>
            </p:cNvPr>
            <p:cNvGrpSpPr/>
            <p:nvPr/>
          </p:nvGrpSpPr>
          <p:grpSpPr>
            <a:xfrm>
              <a:off x="4365673" y="2743750"/>
              <a:ext cx="7131040" cy="2071104"/>
              <a:chOff x="3589234" y="2835601"/>
              <a:chExt cx="4903013" cy="1858922"/>
            </a:xfrm>
          </p:grpSpPr>
          <p:cxnSp>
            <p:nvCxnSpPr>
              <p:cNvPr id="19" name="Straight Connector 18">
                <a:extLst>
                  <a:ext uri="{FF2B5EF4-FFF2-40B4-BE49-F238E27FC236}">
                    <a16:creationId xmlns:a16="http://schemas.microsoft.com/office/drawing/2014/main" id="{62F9844D-D9AB-D6D4-48F4-D1B0C33E0149}"/>
                  </a:ext>
                </a:extLst>
              </p:cNvPr>
              <p:cNvCxnSpPr>
                <a:cxnSpLocks/>
              </p:cNvCxnSpPr>
              <p:nvPr/>
            </p:nvCxnSpPr>
            <p:spPr>
              <a:xfrm>
                <a:off x="3589234" y="2835601"/>
                <a:ext cx="490301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0CA6514-96CD-5FB9-F24D-4FC75B84AE50}"/>
                  </a:ext>
                </a:extLst>
              </p:cNvPr>
              <p:cNvCxnSpPr/>
              <p:nvPr/>
            </p:nvCxnSpPr>
            <p:spPr>
              <a:xfrm>
                <a:off x="3589234" y="3765062"/>
                <a:ext cx="490301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7C01B2C-C23A-E362-5C43-3F53DE4DCB5F}"/>
                  </a:ext>
                </a:extLst>
              </p:cNvPr>
              <p:cNvCxnSpPr/>
              <p:nvPr/>
            </p:nvCxnSpPr>
            <p:spPr>
              <a:xfrm>
                <a:off x="3589234" y="4694523"/>
                <a:ext cx="490301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FD312DDE-C7AE-4F62-4F27-1731D2A49615}"/>
                </a:ext>
              </a:extLst>
            </p:cNvPr>
            <p:cNvGrpSpPr/>
            <p:nvPr/>
          </p:nvGrpSpPr>
          <p:grpSpPr>
            <a:xfrm>
              <a:off x="7601032" y="1883669"/>
              <a:ext cx="630809" cy="641008"/>
              <a:chOff x="7357382" y="2118034"/>
              <a:chExt cx="641202" cy="651569"/>
            </a:xfrm>
          </p:grpSpPr>
          <p:sp>
            <p:nvSpPr>
              <p:cNvPr id="31" name="Oval 30">
                <a:extLst>
                  <a:ext uri="{FF2B5EF4-FFF2-40B4-BE49-F238E27FC236}">
                    <a16:creationId xmlns:a16="http://schemas.microsoft.com/office/drawing/2014/main" id="{08DE92BF-6ED9-2493-84CB-0264764B5503}"/>
                  </a:ext>
                </a:extLst>
              </p:cNvPr>
              <p:cNvSpPr/>
              <p:nvPr/>
            </p:nvSpPr>
            <p:spPr>
              <a:xfrm>
                <a:off x="7357382" y="2118034"/>
                <a:ext cx="641202" cy="651364"/>
              </a:xfrm>
              <a:prstGeom prst="ellipse">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hord 31">
                <a:extLst>
                  <a:ext uri="{FF2B5EF4-FFF2-40B4-BE49-F238E27FC236}">
                    <a16:creationId xmlns:a16="http://schemas.microsoft.com/office/drawing/2014/main" id="{A275455E-AF07-331C-0854-80C1A4FBFC9C}"/>
                  </a:ext>
                </a:extLst>
              </p:cNvPr>
              <p:cNvSpPr/>
              <p:nvPr/>
            </p:nvSpPr>
            <p:spPr>
              <a:xfrm rot="19331417" flipH="1">
                <a:off x="7359738" y="2118500"/>
                <a:ext cx="636635" cy="651103"/>
              </a:xfrm>
              <a:prstGeom prst="chord">
                <a:avLst>
                  <a:gd name="adj1" fmla="val 3124089"/>
                  <a:gd name="adj2" fmla="val 13955532"/>
                </a:avLst>
              </a:prstGeom>
              <a:solidFill>
                <a:schemeClr val="tx2">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A04E97CD-4158-ECFC-AB88-D527E7B500D8}"/>
                </a:ext>
              </a:extLst>
            </p:cNvPr>
            <p:cNvSpPr/>
            <p:nvPr/>
          </p:nvSpPr>
          <p:spPr>
            <a:xfrm>
              <a:off x="9997626" y="2964550"/>
              <a:ext cx="630809" cy="630809"/>
            </a:xfrm>
            <a:prstGeom prst="ellipse">
              <a:avLst/>
            </a:prstGeom>
            <a:solidFill>
              <a:schemeClr val="tx2">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E9BB90F-F869-F933-880B-072B03567986}"/>
                </a:ext>
              </a:extLst>
            </p:cNvPr>
            <p:cNvSpPr/>
            <p:nvPr/>
          </p:nvSpPr>
          <p:spPr>
            <a:xfrm>
              <a:off x="9997626" y="4004162"/>
              <a:ext cx="630809" cy="630809"/>
            </a:xfrm>
            <a:prstGeom prst="ellipse">
              <a:avLst/>
            </a:prstGeom>
            <a:solidFill>
              <a:schemeClr val="tx2">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49E3CC1-BF97-FD2F-E454-CA8308570FDB}"/>
                </a:ext>
              </a:extLst>
            </p:cNvPr>
            <p:cNvSpPr/>
            <p:nvPr/>
          </p:nvSpPr>
          <p:spPr>
            <a:xfrm>
              <a:off x="5239613" y="1908867"/>
              <a:ext cx="630809" cy="630809"/>
            </a:xfrm>
            <a:prstGeom prst="ellipse">
              <a:avLst/>
            </a:prstGeom>
            <a:solidFill>
              <a:schemeClr val="tx2">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3FFB5589-1F76-DE02-9A84-9F8E6DE255BC}"/>
                </a:ext>
              </a:extLst>
            </p:cNvPr>
            <p:cNvSpPr/>
            <p:nvPr/>
          </p:nvSpPr>
          <p:spPr>
            <a:xfrm>
              <a:off x="7601032" y="4004162"/>
              <a:ext cx="630809" cy="630809"/>
            </a:xfrm>
            <a:prstGeom prst="ellips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tial Circle 43">
              <a:extLst>
                <a:ext uri="{FF2B5EF4-FFF2-40B4-BE49-F238E27FC236}">
                  <a16:creationId xmlns:a16="http://schemas.microsoft.com/office/drawing/2014/main" id="{B30E12A8-6406-0436-351C-E74AB92B6C8D}"/>
                </a:ext>
              </a:extLst>
            </p:cNvPr>
            <p:cNvSpPr/>
            <p:nvPr/>
          </p:nvSpPr>
          <p:spPr>
            <a:xfrm rot="16200000">
              <a:off x="7601033" y="4001185"/>
              <a:ext cx="630808" cy="636765"/>
            </a:xfrm>
            <a:prstGeom prst="pie">
              <a:avLst/>
            </a:prstGeom>
            <a:solidFill>
              <a:schemeClr val="tx2">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8" name="Group 97">
              <a:extLst>
                <a:ext uri="{FF2B5EF4-FFF2-40B4-BE49-F238E27FC236}">
                  <a16:creationId xmlns:a16="http://schemas.microsoft.com/office/drawing/2014/main" id="{ED871F80-8D9E-A268-5050-4C8B2C5CC076}"/>
                </a:ext>
              </a:extLst>
            </p:cNvPr>
            <p:cNvGrpSpPr/>
            <p:nvPr/>
          </p:nvGrpSpPr>
          <p:grpSpPr>
            <a:xfrm>
              <a:off x="5238761" y="5025513"/>
              <a:ext cx="632513" cy="630809"/>
              <a:chOff x="5122034" y="5343486"/>
              <a:chExt cx="642934" cy="641202"/>
            </a:xfrm>
          </p:grpSpPr>
          <p:grpSp>
            <p:nvGrpSpPr>
              <p:cNvPr id="45" name="Group 44">
                <a:extLst>
                  <a:ext uri="{FF2B5EF4-FFF2-40B4-BE49-F238E27FC236}">
                    <a16:creationId xmlns:a16="http://schemas.microsoft.com/office/drawing/2014/main" id="{BBEA42E2-84AB-22FE-B29A-7066790808DD}"/>
                  </a:ext>
                </a:extLst>
              </p:cNvPr>
              <p:cNvGrpSpPr/>
              <p:nvPr/>
            </p:nvGrpSpPr>
            <p:grpSpPr>
              <a:xfrm>
                <a:off x="5123766" y="5343486"/>
                <a:ext cx="641202" cy="641202"/>
                <a:chOff x="1996579" y="1359015"/>
                <a:chExt cx="956345" cy="956346"/>
              </a:xfrm>
              <a:solidFill>
                <a:schemeClr val="tx2">
                  <a:lumMod val="60000"/>
                  <a:lumOff val="40000"/>
                </a:schemeClr>
              </a:solidFill>
            </p:grpSpPr>
            <p:sp>
              <p:nvSpPr>
                <p:cNvPr id="46" name="Oval 45">
                  <a:extLst>
                    <a:ext uri="{FF2B5EF4-FFF2-40B4-BE49-F238E27FC236}">
                      <a16:creationId xmlns:a16="http://schemas.microsoft.com/office/drawing/2014/main" id="{0B35EF3E-2A1D-8049-DF34-524350630D05}"/>
                    </a:ext>
                  </a:extLst>
                </p:cNvPr>
                <p:cNvSpPr/>
                <p:nvPr/>
              </p:nvSpPr>
              <p:spPr>
                <a:xfrm>
                  <a:off x="1996579" y="1359016"/>
                  <a:ext cx="956345" cy="956345"/>
                </a:xfrm>
                <a:prstGeom prst="ellipse">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138159D-32EE-9A59-5B04-C815A003E648}"/>
                    </a:ext>
                  </a:extLst>
                </p:cNvPr>
                <p:cNvSpPr/>
                <p:nvPr/>
              </p:nvSpPr>
              <p:spPr>
                <a:xfrm>
                  <a:off x="1996579" y="1359015"/>
                  <a:ext cx="956345" cy="956345"/>
                </a:xfrm>
                <a:prstGeom prst="ellipse">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Partial Circle 47">
                <a:extLst>
                  <a:ext uri="{FF2B5EF4-FFF2-40B4-BE49-F238E27FC236}">
                    <a16:creationId xmlns:a16="http://schemas.microsoft.com/office/drawing/2014/main" id="{55244CA1-013C-C9C7-A137-8C879664AC85}"/>
                  </a:ext>
                </a:extLst>
              </p:cNvPr>
              <p:cNvSpPr/>
              <p:nvPr/>
            </p:nvSpPr>
            <p:spPr>
              <a:xfrm rot="5400000">
                <a:off x="5122034" y="5343486"/>
                <a:ext cx="641202" cy="641202"/>
              </a:xfrm>
              <a:prstGeom prst="pie">
                <a:avLst/>
              </a:prstGeom>
              <a:solidFill>
                <a:schemeClr val="bg1">
                  <a:lumMod val="9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 name="Group 52">
              <a:extLst>
                <a:ext uri="{FF2B5EF4-FFF2-40B4-BE49-F238E27FC236}">
                  <a16:creationId xmlns:a16="http://schemas.microsoft.com/office/drawing/2014/main" id="{8CB33EAC-96DC-6ABF-40F8-E0663DC8AA51}"/>
                </a:ext>
              </a:extLst>
            </p:cNvPr>
            <p:cNvGrpSpPr/>
            <p:nvPr/>
          </p:nvGrpSpPr>
          <p:grpSpPr>
            <a:xfrm>
              <a:off x="9997626" y="1883669"/>
              <a:ext cx="630809" cy="641008"/>
              <a:chOff x="9753788" y="2091450"/>
              <a:chExt cx="641202" cy="651569"/>
            </a:xfrm>
          </p:grpSpPr>
          <p:sp>
            <p:nvSpPr>
              <p:cNvPr id="54" name="Oval 53">
                <a:extLst>
                  <a:ext uri="{FF2B5EF4-FFF2-40B4-BE49-F238E27FC236}">
                    <a16:creationId xmlns:a16="http://schemas.microsoft.com/office/drawing/2014/main" id="{25EC5065-A4ED-4768-DF30-8EBD0E432623}"/>
                  </a:ext>
                </a:extLst>
              </p:cNvPr>
              <p:cNvSpPr/>
              <p:nvPr/>
            </p:nvSpPr>
            <p:spPr>
              <a:xfrm>
                <a:off x="9753788" y="2091450"/>
                <a:ext cx="641202" cy="651364"/>
              </a:xfrm>
              <a:prstGeom prst="ellipse">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hord 54">
                <a:extLst>
                  <a:ext uri="{FF2B5EF4-FFF2-40B4-BE49-F238E27FC236}">
                    <a16:creationId xmlns:a16="http://schemas.microsoft.com/office/drawing/2014/main" id="{5C26FCA0-C2EF-9CE1-6F57-3D57AF10B36B}"/>
                  </a:ext>
                </a:extLst>
              </p:cNvPr>
              <p:cNvSpPr/>
              <p:nvPr/>
            </p:nvSpPr>
            <p:spPr>
              <a:xfrm rot="19331417" flipH="1">
                <a:off x="9756144" y="2091916"/>
                <a:ext cx="636635" cy="651103"/>
              </a:xfrm>
              <a:prstGeom prst="chord">
                <a:avLst>
                  <a:gd name="adj1" fmla="val 3124089"/>
                  <a:gd name="adj2" fmla="val 13955532"/>
                </a:avLst>
              </a:prstGeom>
              <a:solidFill>
                <a:schemeClr val="tx2">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48AFF16A-13B5-6EBE-333E-4B85D5532AEF}"/>
                </a:ext>
              </a:extLst>
            </p:cNvPr>
            <p:cNvGrpSpPr/>
            <p:nvPr/>
          </p:nvGrpSpPr>
          <p:grpSpPr>
            <a:xfrm>
              <a:off x="7601032" y="2959552"/>
              <a:ext cx="630809" cy="640807"/>
              <a:chOff x="7536813" y="3255500"/>
              <a:chExt cx="641202" cy="651364"/>
            </a:xfrm>
          </p:grpSpPr>
          <p:sp>
            <p:nvSpPr>
              <p:cNvPr id="56" name="Oval 55">
                <a:extLst>
                  <a:ext uri="{FF2B5EF4-FFF2-40B4-BE49-F238E27FC236}">
                    <a16:creationId xmlns:a16="http://schemas.microsoft.com/office/drawing/2014/main" id="{3BFAE5A3-22D6-3C41-9AFD-BE36C6389429}"/>
                  </a:ext>
                </a:extLst>
              </p:cNvPr>
              <p:cNvSpPr/>
              <p:nvPr/>
            </p:nvSpPr>
            <p:spPr>
              <a:xfrm>
                <a:off x="7536813" y="3255500"/>
                <a:ext cx="641202" cy="651364"/>
              </a:xfrm>
              <a:prstGeom prst="ellips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hord 56">
                <a:extLst>
                  <a:ext uri="{FF2B5EF4-FFF2-40B4-BE49-F238E27FC236}">
                    <a16:creationId xmlns:a16="http://schemas.microsoft.com/office/drawing/2014/main" id="{C8C20FAB-BE24-D390-0A39-A44AC623D310}"/>
                  </a:ext>
                </a:extLst>
              </p:cNvPr>
              <p:cNvSpPr/>
              <p:nvPr/>
            </p:nvSpPr>
            <p:spPr>
              <a:xfrm rot="19331417" flipH="1">
                <a:off x="7539097" y="3255631"/>
                <a:ext cx="636635" cy="651103"/>
              </a:xfrm>
              <a:prstGeom prst="chord">
                <a:avLst>
                  <a:gd name="adj1" fmla="val 3124089"/>
                  <a:gd name="adj2" fmla="val 13955532"/>
                </a:avLst>
              </a:prstGeom>
              <a:solidFill>
                <a:schemeClr val="tx2">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E01B7837-E0C2-2EC6-043B-87D6C512422F}"/>
                </a:ext>
              </a:extLst>
            </p:cNvPr>
            <p:cNvGrpSpPr/>
            <p:nvPr/>
          </p:nvGrpSpPr>
          <p:grpSpPr>
            <a:xfrm>
              <a:off x="5239613" y="2959552"/>
              <a:ext cx="630809" cy="640807"/>
              <a:chOff x="5132160" y="3255500"/>
              <a:chExt cx="641202" cy="651364"/>
            </a:xfrm>
          </p:grpSpPr>
          <p:sp>
            <p:nvSpPr>
              <p:cNvPr id="58" name="Oval 57">
                <a:extLst>
                  <a:ext uri="{FF2B5EF4-FFF2-40B4-BE49-F238E27FC236}">
                    <a16:creationId xmlns:a16="http://schemas.microsoft.com/office/drawing/2014/main" id="{AA2F33A5-3991-2E14-BE7E-83DF31D5ED27}"/>
                  </a:ext>
                </a:extLst>
              </p:cNvPr>
              <p:cNvSpPr/>
              <p:nvPr/>
            </p:nvSpPr>
            <p:spPr>
              <a:xfrm>
                <a:off x="5132160" y="3255500"/>
                <a:ext cx="641202" cy="651364"/>
              </a:xfrm>
              <a:prstGeom prst="ellips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hord 58">
                <a:extLst>
                  <a:ext uri="{FF2B5EF4-FFF2-40B4-BE49-F238E27FC236}">
                    <a16:creationId xmlns:a16="http://schemas.microsoft.com/office/drawing/2014/main" id="{35F47315-0425-5ED8-91DE-BE088167CE3F}"/>
                  </a:ext>
                </a:extLst>
              </p:cNvPr>
              <p:cNvSpPr/>
              <p:nvPr/>
            </p:nvSpPr>
            <p:spPr>
              <a:xfrm rot="19331417" flipH="1">
                <a:off x="5134444" y="3255631"/>
                <a:ext cx="636635" cy="651103"/>
              </a:xfrm>
              <a:prstGeom prst="chord">
                <a:avLst>
                  <a:gd name="adj1" fmla="val 3124089"/>
                  <a:gd name="adj2" fmla="val 13955532"/>
                </a:avLst>
              </a:prstGeom>
              <a:solidFill>
                <a:schemeClr val="tx2">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FA5E810D-E1E8-1ABE-8816-D1825EE9388B}"/>
                </a:ext>
              </a:extLst>
            </p:cNvPr>
            <p:cNvGrpSpPr/>
            <p:nvPr/>
          </p:nvGrpSpPr>
          <p:grpSpPr>
            <a:xfrm>
              <a:off x="7601032" y="5020414"/>
              <a:ext cx="630809" cy="641008"/>
              <a:chOff x="9753788" y="2091450"/>
              <a:chExt cx="641202" cy="651569"/>
            </a:xfrm>
          </p:grpSpPr>
          <p:sp>
            <p:nvSpPr>
              <p:cNvPr id="65" name="Oval 64">
                <a:extLst>
                  <a:ext uri="{FF2B5EF4-FFF2-40B4-BE49-F238E27FC236}">
                    <a16:creationId xmlns:a16="http://schemas.microsoft.com/office/drawing/2014/main" id="{6FC6F4CA-D565-5787-5E88-0E512F29705A}"/>
                  </a:ext>
                </a:extLst>
              </p:cNvPr>
              <p:cNvSpPr/>
              <p:nvPr/>
            </p:nvSpPr>
            <p:spPr>
              <a:xfrm>
                <a:off x="9753788" y="2091450"/>
                <a:ext cx="641202" cy="651364"/>
              </a:xfrm>
              <a:prstGeom prst="ellipse">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hord 65">
                <a:extLst>
                  <a:ext uri="{FF2B5EF4-FFF2-40B4-BE49-F238E27FC236}">
                    <a16:creationId xmlns:a16="http://schemas.microsoft.com/office/drawing/2014/main" id="{92A18DBC-4AE0-F2DD-8C12-C5173B9659D3}"/>
                  </a:ext>
                </a:extLst>
              </p:cNvPr>
              <p:cNvSpPr/>
              <p:nvPr/>
            </p:nvSpPr>
            <p:spPr>
              <a:xfrm rot="19331417" flipH="1">
                <a:off x="9756144" y="2091916"/>
                <a:ext cx="636635" cy="651103"/>
              </a:xfrm>
              <a:prstGeom prst="chord">
                <a:avLst>
                  <a:gd name="adj1" fmla="val 3124089"/>
                  <a:gd name="adj2" fmla="val 13955532"/>
                </a:avLst>
              </a:prstGeom>
              <a:solidFill>
                <a:schemeClr val="tx2">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D035594A-C91C-2AA1-F632-4CFC6073E3F2}"/>
                </a:ext>
              </a:extLst>
            </p:cNvPr>
            <p:cNvGrpSpPr/>
            <p:nvPr/>
          </p:nvGrpSpPr>
          <p:grpSpPr>
            <a:xfrm>
              <a:off x="5238761" y="4004162"/>
              <a:ext cx="632513" cy="630809"/>
              <a:chOff x="5122034" y="5343486"/>
              <a:chExt cx="642934" cy="641202"/>
            </a:xfrm>
          </p:grpSpPr>
          <p:grpSp>
            <p:nvGrpSpPr>
              <p:cNvPr id="89" name="Group 88">
                <a:extLst>
                  <a:ext uri="{FF2B5EF4-FFF2-40B4-BE49-F238E27FC236}">
                    <a16:creationId xmlns:a16="http://schemas.microsoft.com/office/drawing/2014/main" id="{232C9870-3406-9013-EFC3-09AD9A945AD3}"/>
                  </a:ext>
                </a:extLst>
              </p:cNvPr>
              <p:cNvGrpSpPr/>
              <p:nvPr/>
            </p:nvGrpSpPr>
            <p:grpSpPr>
              <a:xfrm>
                <a:off x="5123766" y="5343486"/>
                <a:ext cx="641202" cy="641202"/>
                <a:chOff x="1996579" y="1359015"/>
                <a:chExt cx="956345" cy="956346"/>
              </a:xfrm>
              <a:solidFill>
                <a:schemeClr val="tx2">
                  <a:lumMod val="60000"/>
                  <a:lumOff val="40000"/>
                </a:schemeClr>
              </a:solidFill>
            </p:grpSpPr>
            <p:sp>
              <p:nvSpPr>
                <p:cNvPr id="91" name="Oval 90">
                  <a:extLst>
                    <a:ext uri="{FF2B5EF4-FFF2-40B4-BE49-F238E27FC236}">
                      <a16:creationId xmlns:a16="http://schemas.microsoft.com/office/drawing/2014/main" id="{47BB2714-DBB9-101F-D0A1-52019515424B}"/>
                    </a:ext>
                  </a:extLst>
                </p:cNvPr>
                <p:cNvSpPr/>
                <p:nvPr/>
              </p:nvSpPr>
              <p:spPr>
                <a:xfrm>
                  <a:off x="1996579" y="1359016"/>
                  <a:ext cx="956345" cy="956345"/>
                </a:xfrm>
                <a:prstGeom prst="ellipse">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65660B29-1226-B7BA-A6E9-C2A0910F0F13}"/>
                    </a:ext>
                  </a:extLst>
                </p:cNvPr>
                <p:cNvSpPr/>
                <p:nvPr/>
              </p:nvSpPr>
              <p:spPr>
                <a:xfrm>
                  <a:off x="1996579" y="1359015"/>
                  <a:ext cx="956345" cy="956345"/>
                </a:xfrm>
                <a:prstGeom prst="ellipse">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Partial Circle 89">
                <a:extLst>
                  <a:ext uri="{FF2B5EF4-FFF2-40B4-BE49-F238E27FC236}">
                    <a16:creationId xmlns:a16="http://schemas.microsoft.com/office/drawing/2014/main" id="{3ED273F6-AD22-9F80-1DE0-242082C83987}"/>
                  </a:ext>
                </a:extLst>
              </p:cNvPr>
              <p:cNvSpPr/>
              <p:nvPr/>
            </p:nvSpPr>
            <p:spPr>
              <a:xfrm rot="5400000">
                <a:off x="5122034" y="5343486"/>
                <a:ext cx="641202" cy="641202"/>
              </a:xfrm>
              <a:prstGeom prst="pie">
                <a:avLst/>
              </a:prstGeom>
              <a:solidFill>
                <a:schemeClr val="bg1">
                  <a:lumMod val="9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 name="Group 92">
              <a:extLst>
                <a:ext uri="{FF2B5EF4-FFF2-40B4-BE49-F238E27FC236}">
                  <a16:creationId xmlns:a16="http://schemas.microsoft.com/office/drawing/2014/main" id="{37B21D96-85C8-B70C-AF05-A86475925C87}"/>
                </a:ext>
              </a:extLst>
            </p:cNvPr>
            <p:cNvGrpSpPr/>
            <p:nvPr/>
          </p:nvGrpSpPr>
          <p:grpSpPr>
            <a:xfrm>
              <a:off x="9996775" y="5025513"/>
              <a:ext cx="632513" cy="630809"/>
              <a:chOff x="5122034" y="5343486"/>
              <a:chExt cx="642934" cy="641202"/>
            </a:xfrm>
          </p:grpSpPr>
          <p:grpSp>
            <p:nvGrpSpPr>
              <p:cNvPr id="94" name="Group 93">
                <a:extLst>
                  <a:ext uri="{FF2B5EF4-FFF2-40B4-BE49-F238E27FC236}">
                    <a16:creationId xmlns:a16="http://schemas.microsoft.com/office/drawing/2014/main" id="{CFD6C644-9436-FAF8-BC2A-057C4B8E9101}"/>
                  </a:ext>
                </a:extLst>
              </p:cNvPr>
              <p:cNvGrpSpPr/>
              <p:nvPr/>
            </p:nvGrpSpPr>
            <p:grpSpPr>
              <a:xfrm>
                <a:off x="5123766" y="5343486"/>
                <a:ext cx="641202" cy="641202"/>
                <a:chOff x="1996579" y="1359015"/>
                <a:chExt cx="956345" cy="956346"/>
              </a:xfrm>
              <a:solidFill>
                <a:schemeClr val="tx2">
                  <a:lumMod val="60000"/>
                  <a:lumOff val="40000"/>
                </a:schemeClr>
              </a:solidFill>
            </p:grpSpPr>
            <p:sp>
              <p:nvSpPr>
                <p:cNvPr id="96" name="Oval 95">
                  <a:extLst>
                    <a:ext uri="{FF2B5EF4-FFF2-40B4-BE49-F238E27FC236}">
                      <a16:creationId xmlns:a16="http://schemas.microsoft.com/office/drawing/2014/main" id="{FEE8600F-AE9F-4EEE-CC46-D0102875CAA7}"/>
                    </a:ext>
                  </a:extLst>
                </p:cNvPr>
                <p:cNvSpPr/>
                <p:nvPr/>
              </p:nvSpPr>
              <p:spPr>
                <a:xfrm>
                  <a:off x="1996579" y="1359016"/>
                  <a:ext cx="956345" cy="956345"/>
                </a:xfrm>
                <a:prstGeom prst="ellipse">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4C75E343-3972-8463-994B-DAB3D64976F2}"/>
                    </a:ext>
                  </a:extLst>
                </p:cNvPr>
                <p:cNvSpPr/>
                <p:nvPr/>
              </p:nvSpPr>
              <p:spPr>
                <a:xfrm>
                  <a:off x="1996579" y="1359015"/>
                  <a:ext cx="956345" cy="956345"/>
                </a:xfrm>
                <a:prstGeom prst="ellipse">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Partial Circle 94">
                <a:extLst>
                  <a:ext uri="{FF2B5EF4-FFF2-40B4-BE49-F238E27FC236}">
                    <a16:creationId xmlns:a16="http://schemas.microsoft.com/office/drawing/2014/main" id="{FBD7C258-33DF-81E4-44C5-A9115C3439E7}"/>
                  </a:ext>
                </a:extLst>
              </p:cNvPr>
              <p:cNvSpPr/>
              <p:nvPr/>
            </p:nvSpPr>
            <p:spPr>
              <a:xfrm rot="5400000">
                <a:off x="5122034" y="5343486"/>
                <a:ext cx="641202" cy="641202"/>
              </a:xfrm>
              <a:prstGeom prst="pie">
                <a:avLst/>
              </a:prstGeom>
              <a:solidFill>
                <a:schemeClr val="bg1">
                  <a:lumMod val="9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 name="Group 5">
            <a:extLst>
              <a:ext uri="{FF2B5EF4-FFF2-40B4-BE49-F238E27FC236}">
                <a16:creationId xmlns:a16="http://schemas.microsoft.com/office/drawing/2014/main" id="{17D374B8-86E5-B44B-50A8-4EF4153E0EF8}"/>
              </a:ext>
            </a:extLst>
          </p:cNvPr>
          <p:cNvGrpSpPr/>
          <p:nvPr/>
        </p:nvGrpSpPr>
        <p:grpSpPr>
          <a:xfrm>
            <a:off x="5498439" y="6107103"/>
            <a:ext cx="4969034" cy="483571"/>
            <a:chOff x="5498439" y="6183303"/>
            <a:chExt cx="4969034" cy="483571"/>
          </a:xfrm>
        </p:grpSpPr>
        <p:sp>
          <p:nvSpPr>
            <p:cNvPr id="83" name="Rectangle 82">
              <a:extLst>
                <a:ext uri="{FF2B5EF4-FFF2-40B4-BE49-F238E27FC236}">
                  <a16:creationId xmlns:a16="http://schemas.microsoft.com/office/drawing/2014/main" id="{057B827B-7BC6-8172-5F37-96C6D1FB8621}"/>
                </a:ext>
              </a:extLst>
            </p:cNvPr>
            <p:cNvSpPr/>
            <p:nvPr/>
          </p:nvSpPr>
          <p:spPr>
            <a:xfrm>
              <a:off x="5498439" y="6183303"/>
              <a:ext cx="4969034" cy="483571"/>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309BB350-24F2-BDB2-F1A6-F12ECDE5EFC7}"/>
                </a:ext>
              </a:extLst>
            </p:cNvPr>
            <p:cNvSpPr txBox="1"/>
            <p:nvPr/>
          </p:nvSpPr>
          <p:spPr>
            <a:xfrm>
              <a:off x="5755652" y="6234803"/>
              <a:ext cx="612668" cy="369332"/>
            </a:xfrm>
            <a:prstGeom prst="rect">
              <a:avLst/>
            </a:prstGeom>
            <a:noFill/>
          </p:spPr>
          <p:txBody>
            <a:bodyPr wrap="none" rtlCol="0">
              <a:spAutoFit/>
            </a:bodyPr>
            <a:lstStyle/>
            <a:p>
              <a:r>
                <a:rPr lang="en-US" dirty="0">
                  <a:solidFill>
                    <a:schemeClr val="bg2">
                      <a:lumMod val="90000"/>
                    </a:schemeClr>
                  </a:solidFill>
                </a:rPr>
                <a:t>High</a:t>
              </a:r>
            </a:p>
          </p:txBody>
        </p:sp>
        <p:sp>
          <p:nvSpPr>
            <p:cNvPr id="86" name="TextBox 85">
              <a:extLst>
                <a:ext uri="{FF2B5EF4-FFF2-40B4-BE49-F238E27FC236}">
                  <a16:creationId xmlns:a16="http://schemas.microsoft.com/office/drawing/2014/main" id="{0A95A1EC-E75D-D9CA-4047-2DE380DB7D83}"/>
                </a:ext>
              </a:extLst>
            </p:cNvPr>
            <p:cNvSpPr txBox="1"/>
            <p:nvPr/>
          </p:nvSpPr>
          <p:spPr>
            <a:xfrm>
              <a:off x="9545730" y="6222771"/>
              <a:ext cx="568489" cy="369332"/>
            </a:xfrm>
            <a:prstGeom prst="rect">
              <a:avLst/>
            </a:prstGeom>
            <a:noFill/>
          </p:spPr>
          <p:txBody>
            <a:bodyPr wrap="none" rtlCol="0">
              <a:spAutoFit/>
            </a:bodyPr>
            <a:lstStyle/>
            <a:p>
              <a:r>
                <a:rPr lang="en-US" dirty="0">
                  <a:solidFill>
                    <a:schemeClr val="bg2">
                      <a:lumMod val="90000"/>
                    </a:schemeClr>
                  </a:solidFill>
                </a:rPr>
                <a:t>Low</a:t>
              </a:r>
            </a:p>
          </p:txBody>
        </p:sp>
        <p:cxnSp>
          <p:nvCxnSpPr>
            <p:cNvPr id="102" name="Straight Arrow Connector 101">
              <a:extLst>
                <a:ext uri="{FF2B5EF4-FFF2-40B4-BE49-F238E27FC236}">
                  <a16:creationId xmlns:a16="http://schemas.microsoft.com/office/drawing/2014/main" id="{16D9501C-BC39-FB0D-454A-88A5C9C651E8}"/>
                </a:ext>
              </a:extLst>
            </p:cNvPr>
            <p:cNvCxnSpPr>
              <a:cxnSpLocks/>
            </p:cNvCxnSpPr>
            <p:nvPr/>
          </p:nvCxnSpPr>
          <p:spPr>
            <a:xfrm>
              <a:off x="6292562" y="6419643"/>
              <a:ext cx="3272542" cy="0"/>
            </a:xfrm>
            <a:prstGeom prst="straightConnector1">
              <a:avLst/>
            </a:prstGeom>
            <a:ln>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22371C63-C3DD-6B76-EA3A-05CAFFB7A4C5}"/>
                </a:ext>
              </a:extLst>
            </p:cNvPr>
            <p:cNvGrpSpPr/>
            <p:nvPr/>
          </p:nvGrpSpPr>
          <p:grpSpPr>
            <a:xfrm>
              <a:off x="6539368" y="6213753"/>
              <a:ext cx="427827" cy="427826"/>
              <a:chOff x="-1653753" y="1323710"/>
              <a:chExt cx="468042" cy="468041"/>
            </a:xfrm>
          </p:grpSpPr>
          <p:sp>
            <p:nvSpPr>
              <p:cNvPr id="18" name="Oval 17">
                <a:extLst>
                  <a:ext uri="{FF2B5EF4-FFF2-40B4-BE49-F238E27FC236}">
                    <a16:creationId xmlns:a16="http://schemas.microsoft.com/office/drawing/2014/main" id="{306A4BA3-7EF9-EB1F-8980-4462F7E1E839}"/>
                  </a:ext>
                </a:extLst>
              </p:cNvPr>
              <p:cNvSpPr/>
              <p:nvPr/>
            </p:nvSpPr>
            <p:spPr>
              <a:xfrm>
                <a:off x="-1653752" y="1323710"/>
                <a:ext cx="468041" cy="468041"/>
              </a:xfrm>
              <a:prstGeom prst="ellipse">
                <a:avLst/>
              </a:prstGeom>
              <a:solidFill>
                <a:schemeClr val="tx2">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5D9991A-5426-656A-8A87-538DBA061EE4}"/>
                  </a:ext>
                </a:extLst>
              </p:cNvPr>
              <p:cNvSpPr/>
              <p:nvPr/>
            </p:nvSpPr>
            <p:spPr>
              <a:xfrm>
                <a:off x="-1653753" y="1323710"/>
                <a:ext cx="468041" cy="468041"/>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69560A7-5331-62F0-18E0-ABB45F47A929}"/>
                </a:ext>
              </a:extLst>
            </p:cNvPr>
            <p:cNvGrpSpPr/>
            <p:nvPr/>
          </p:nvGrpSpPr>
          <p:grpSpPr>
            <a:xfrm>
              <a:off x="7126531" y="6213752"/>
              <a:ext cx="431867" cy="427828"/>
              <a:chOff x="-1834269" y="1718216"/>
              <a:chExt cx="472462" cy="468043"/>
            </a:xfrm>
          </p:grpSpPr>
          <p:sp>
            <p:nvSpPr>
              <p:cNvPr id="23" name="Oval 22">
                <a:extLst>
                  <a:ext uri="{FF2B5EF4-FFF2-40B4-BE49-F238E27FC236}">
                    <a16:creationId xmlns:a16="http://schemas.microsoft.com/office/drawing/2014/main" id="{C81FADB8-60DE-6034-0385-727F489DC8B4}"/>
                  </a:ext>
                </a:extLst>
              </p:cNvPr>
              <p:cNvSpPr/>
              <p:nvPr/>
            </p:nvSpPr>
            <p:spPr>
              <a:xfrm>
                <a:off x="-1831242" y="1718216"/>
                <a:ext cx="468041" cy="468041"/>
              </a:xfrm>
              <a:prstGeom prst="ellipse">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artial Circle 66">
                <a:extLst>
                  <a:ext uri="{FF2B5EF4-FFF2-40B4-BE49-F238E27FC236}">
                    <a16:creationId xmlns:a16="http://schemas.microsoft.com/office/drawing/2014/main" id="{1A44CBDC-E01B-2363-5507-00640BEE72F3}"/>
                  </a:ext>
                </a:extLst>
              </p:cNvPr>
              <p:cNvSpPr/>
              <p:nvPr/>
            </p:nvSpPr>
            <p:spPr>
              <a:xfrm rot="16200000">
                <a:off x="-1832059" y="1716007"/>
                <a:ext cx="468042" cy="472462"/>
              </a:xfrm>
              <a:prstGeom prst="pie">
                <a:avLst/>
              </a:prstGeom>
              <a:solidFill>
                <a:schemeClr val="tx2">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9" name="Group 78">
              <a:extLst>
                <a:ext uri="{FF2B5EF4-FFF2-40B4-BE49-F238E27FC236}">
                  <a16:creationId xmlns:a16="http://schemas.microsoft.com/office/drawing/2014/main" id="{A48A236C-6098-A42C-6435-68FDD3C37D0D}"/>
                </a:ext>
              </a:extLst>
            </p:cNvPr>
            <p:cNvGrpSpPr/>
            <p:nvPr/>
          </p:nvGrpSpPr>
          <p:grpSpPr>
            <a:xfrm>
              <a:off x="8304896" y="6213753"/>
              <a:ext cx="427826" cy="427826"/>
              <a:chOff x="600074" y="2743095"/>
              <a:chExt cx="641202" cy="641202"/>
            </a:xfrm>
          </p:grpSpPr>
          <p:grpSp>
            <p:nvGrpSpPr>
              <p:cNvPr id="68" name="Group 67">
                <a:extLst>
                  <a:ext uri="{FF2B5EF4-FFF2-40B4-BE49-F238E27FC236}">
                    <a16:creationId xmlns:a16="http://schemas.microsoft.com/office/drawing/2014/main" id="{DD8B3FD7-F658-328B-28B9-BB5A88FB9AAD}"/>
                  </a:ext>
                </a:extLst>
              </p:cNvPr>
              <p:cNvGrpSpPr/>
              <p:nvPr/>
            </p:nvGrpSpPr>
            <p:grpSpPr>
              <a:xfrm>
                <a:off x="600074" y="2743095"/>
                <a:ext cx="641202" cy="641202"/>
                <a:chOff x="1996579" y="1359015"/>
                <a:chExt cx="956345" cy="956346"/>
              </a:xfrm>
              <a:solidFill>
                <a:schemeClr val="tx2">
                  <a:lumMod val="60000"/>
                  <a:lumOff val="40000"/>
                </a:schemeClr>
              </a:solidFill>
            </p:grpSpPr>
            <p:sp>
              <p:nvSpPr>
                <p:cNvPr id="69" name="Oval 68">
                  <a:extLst>
                    <a:ext uri="{FF2B5EF4-FFF2-40B4-BE49-F238E27FC236}">
                      <a16:creationId xmlns:a16="http://schemas.microsoft.com/office/drawing/2014/main" id="{2E435F6C-541D-C497-257F-59EBB42A13DC}"/>
                    </a:ext>
                  </a:extLst>
                </p:cNvPr>
                <p:cNvSpPr/>
                <p:nvPr/>
              </p:nvSpPr>
              <p:spPr>
                <a:xfrm>
                  <a:off x="1996579" y="1359016"/>
                  <a:ext cx="956345" cy="956345"/>
                </a:xfrm>
                <a:prstGeom prst="ellipse">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274F9FC9-050D-90E0-DFE0-32A6BF4CA635}"/>
                    </a:ext>
                  </a:extLst>
                </p:cNvPr>
                <p:cNvSpPr/>
                <p:nvPr/>
              </p:nvSpPr>
              <p:spPr>
                <a:xfrm>
                  <a:off x="1996579" y="1359015"/>
                  <a:ext cx="956345" cy="956345"/>
                </a:xfrm>
                <a:prstGeom prst="ellipse">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Partial Circle 73">
                <a:extLst>
                  <a:ext uri="{FF2B5EF4-FFF2-40B4-BE49-F238E27FC236}">
                    <a16:creationId xmlns:a16="http://schemas.microsoft.com/office/drawing/2014/main" id="{01124FE1-D0C3-38DD-A709-881A6828741F}"/>
                  </a:ext>
                </a:extLst>
              </p:cNvPr>
              <p:cNvSpPr/>
              <p:nvPr/>
            </p:nvSpPr>
            <p:spPr>
              <a:xfrm rot="5400000">
                <a:off x="600074" y="2743095"/>
                <a:ext cx="641202" cy="641202"/>
              </a:xfrm>
              <a:prstGeom prst="pie">
                <a:avLst/>
              </a:prstGeom>
              <a:solidFill>
                <a:schemeClr val="bg1">
                  <a:lumMod val="9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5" name="Group 74">
              <a:extLst>
                <a:ext uri="{FF2B5EF4-FFF2-40B4-BE49-F238E27FC236}">
                  <a16:creationId xmlns:a16="http://schemas.microsoft.com/office/drawing/2014/main" id="{44B8F3DB-0C08-6E64-0A54-DAFEAFCBB723}"/>
                </a:ext>
              </a:extLst>
            </p:cNvPr>
            <p:cNvGrpSpPr/>
            <p:nvPr/>
          </p:nvGrpSpPr>
          <p:grpSpPr>
            <a:xfrm>
              <a:off x="7717734" y="6210295"/>
              <a:ext cx="427826" cy="434743"/>
              <a:chOff x="9753788" y="2091450"/>
              <a:chExt cx="641202" cy="651569"/>
            </a:xfrm>
          </p:grpSpPr>
          <p:sp>
            <p:nvSpPr>
              <p:cNvPr id="76" name="Oval 75">
                <a:extLst>
                  <a:ext uri="{FF2B5EF4-FFF2-40B4-BE49-F238E27FC236}">
                    <a16:creationId xmlns:a16="http://schemas.microsoft.com/office/drawing/2014/main" id="{96CFA886-B877-B61E-13C6-CD404CC72EB5}"/>
                  </a:ext>
                </a:extLst>
              </p:cNvPr>
              <p:cNvSpPr/>
              <p:nvPr/>
            </p:nvSpPr>
            <p:spPr>
              <a:xfrm>
                <a:off x="9753788" y="2091450"/>
                <a:ext cx="641202" cy="651364"/>
              </a:xfrm>
              <a:prstGeom prst="ellipse">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hord 77">
                <a:extLst>
                  <a:ext uri="{FF2B5EF4-FFF2-40B4-BE49-F238E27FC236}">
                    <a16:creationId xmlns:a16="http://schemas.microsoft.com/office/drawing/2014/main" id="{1C84F433-F115-E743-8854-3E73393C1102}"/>
                  </a:ext>
                </a:extLst>
              </p:cNvPr>
              <p:cNvSpPr/>
              <p:nvPr/>
            </p:nvSpPr>
            <p:spPr>
              <a:xfrm rot="19331417" flipH="1">
                <a:off x="9756144" y="2091916"/>
                <a:ext cx="636635" cy="651103"/>
              </a:xfrm>
              <a:prstGeom prst="chord">
                <a:avLst>
                  <a:gd name="adj1" fmla="val 3124089"/>
                  <a:gd name="adj2" fmla="val 13955532"/>
                </a:avLst>
              </a:prstGeom>
              <a:solidFill>
                <a:schemeClr val="tx2">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a:extLst>
                <a:ext uri="{FF2B5EF4-FFF2-40B4-BE49-F238E27FC236}">
                  <a16:creationId xmlns:a16="http://schemas.microsoft.com/office/drawing/2014/main" id="{9CA8CC64-5DC3-67D0-0AEE-48A9061AE483}"/>
                </a:ext>
              </a:extLst>
            </p:cNvPr>
            <p:cNvSpPr/>
            <p:nvPr/>
          </p:nvSpPr>
          <p:spPr>
            <a:xfrm>
              <a:off x="8892058" y="6213753"/>
              <a:ext cx="427826" cy="427826"/>
            </a:xfrm>
            <a:prstGeom prst="ellipse">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Box 2">
            <a:extLst>
              <a:ext uri="{FF2B5EF4-FFF2-40B4-BE49-F238E27FC236}">
                <a16:creationId xmlns:a16="http://schemas.microsoft.com/office/drawing/2014/main" id="{E68CD193-EBCA-2F5A-AC7E-9C2266BCAE34}"/>
              </a:ext>
            </a:extLst>
          </p:cNvPr>
          <p:cNvSpPr/>
          <p:nvPr/>
        </p:nvSpPr>
        <p:spPr>
          <a:xfrm>
            <a:off x="6709922" y="706138"/>
            <a:ext cx="2424542" cy="978879"/>
          </a:xfrm>
          <a:prstGeom prst="rect">
            <a:avLst/>
          </a:prstGeom>
          <a:solidFill>
            <a:schemeClr val="tx2">
              <a:lumMod val="7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2400" dirty="0">
                <a:solidFill>
                  <a:schemeClr val="bg1"/>
                </a:solidFill>
              </a:rPr>
              <a:t>employability/ income potential</a:t>
            </a:r>
          </a:p>
        </p:txBody>
      </p:sp>
      <p:sp>
        <p:nvSpPr>
          <p:cNvPr id="4" name="!!Text Box 3">
            <a:extLst>
              <a:ext uri="{FF2B5EF4-FFF2-40B4-BE49-F238E27FC236}">
                <a16:creationId xmlns:a16="http://schemas.microsoft.com/office/drawing/2014/main" id="{EF3C028D-09E3-8D14-936F-F7443A79FE25}"/>
              </a:ext>
            </a:extLst>
          </p:cNvPr>
          <p:cNvSpPr/>
          <p:nvPr/>
        </p:nvSpPr>
        <p:spPr>
          <a:xfrm>
            <a:off x="9145849" y="706138"/>
            <a:ext cx="2350863" cy="978879"/>
          </a:xfrm>
          <a:prstGeom prst="rect">
            <a:avLst/>
          </a:prstGeom>
          <a:solidFill>
            <a:schemeClr val="tx2">
              <a:lumMod val="7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2400" dirty="0">
                <a:solidFill>
                  <a:schemeClr val="bg1"/>
                </a:solidFill>
              </a:rPr>
              <a:t>transferability to bachelor’s</a:t>
            </a:r>
          </a:p>
        </p:txBody>
      </p:sp>
      <p:sp>
        <p:nvSpPr>
          <p:cNvPr id="5" name="TextBox 4">
            <a:extLst>
              <a:ext uri="{FF2B5EF4-FFF2-40B4-BE49-F238E27FC236}">
                <a16:creationId xmlns:a16="http://schemas.microsoft.com/office/drawing/2014/main" id="{EB5DA899-0CF3-96CD-A353-E61E39D84E75}"/>
              </a:ext>
            </a:extLst>
          </p:cNvPr>
          <p:cNvSpPr txBox="1"/>
          <p:nvPr/>
        </p:nvSpPr>
        <p:spPr>
          <a:xfrm>
            <a:off x="-3272218" y="2510702"/>
            <a:ext cx="3058971" cy="1569660"/>
          </a:xfrm>
          <a:prstGeom prst="rect">
            <a:avLst/>
          </a:prstGeom>
          <a:noFill/>
        </p:spPr>
        <p:txBody>
          <a:bodyPr wrap="square">
            <a:spAutoFit/>
          </a:bodyPr>
          <a:lstStyle/>
          <a:p>
            <a:r>
              <a:rPr lang="en-US" sz="3200" b="1" i="0" dirty="0">
                <a:solidFill>
                  <a:schemeClr val="accent1">
                    <a:lumMod val="50000"/>
                  </a:schemeClr>
                </a:solidFill>
                <a:effectLst/>
                <a:latin typeface="Raleway" pitchFamily="2" charset="0"/>
              </a:rPr>
              <a:t>Which Degree Type(s) Should be Awarded?</a:t>
            </a:r>
          </a:p>
        </p:txBody>
      </p:sp>
      <p:pic>
        <p:nvPicPr>
          <p:cNvPr id="11" name="Picture 10">
            <a:extLst>
              <a:ext uri="{FF2B5EF4-FFF2-40B4-BE49-F238E27FC236}">
                <a16:creationId xmlns:a16="http://schemas.microsoft.com/office/drawing/2014/main" id="{B0F9953C-69BB-019B-B0C3-A9D763E203BA}"/>
              </a:ext>
            </a:extLst>
          </p:cNvPr>
          <p:cNvPicPr>
            <a:picLocks noChangeAspect="1"/>
          </p:cNvPicPr>
          <p:nvPr/>
        </p:nvPicPr>
        <p:blipFill>
          <a:blip r:embed="rId5"/>
          <a:srcRect l="55254" t="25219" b="16376"/>
          <a:stretch>
            <a:fillRect/>
          </a:stretch>
        </p:blipFill>
        <p:spPr>
          <a:xfrm>
            <a:off x="-6376384" y="165011"/>
            <a:ext cx="5318778" cy="6942231"/>
          </a:xfrm>
          <a:custGeom>
            <a:avLst/>
            <a:gdLst>
              <a:gd name="connsiteX0" fmla="*/ 4803635 w 5318778"/>
              <a:gd name="connsiteY0" fmla="*/ 0 h 6942231"/>
              <a:gd name="connsiteX1" fmla="*/ 5318778 w 5318778"/>
              <a:gd name="connsiteY1" fmla="*/ 0 h 6942231"/>
              <a:gd name="connsiteX2" fmla="*/ 5318778 w 5318778"/>
              <a:gd name="connsiteY2" fmla="*/ 6942231 h 6942231"/>
              <a:gd name="connsiteX3" fmla="*/ 0 w 5318778"/>
              <a:gd name="connsiteY3" fmla="*/ 6942231 h 6942231"/>
              <a:gd name="connsiteX4" fmla="*/ 0 w 5318778"/>
              <a:gd name="connsiteY4" fmla="*/ 61195 h 6942231"/>
              <a:gd name="connsiteX5" fmla="*/ 4803635 w 5318778"/>
              <a:gd name="connsiteY5" fmla="*/ 61195 h 694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778" h="6942231">
                <a:moveTo>
                  <a:pt x="4803635" y="0"/>
                </a:moveTo>
                <a:lnTo>
                  <a:pt x="5318778" y="0"/>
                </a:lnTo>
                <a:lnTo>
                  <a:pt x="5318778" y="6942231"/>
                </a:lnTo>
                <a:lnTo>
                  <a:pt x="0" y="6942231"/>
                </a:lnTo>
                <a:lnTo>
                  <a:pt x="0" y="61195"/>
                </a:lnTo>
                <a:lnTo>
                  <a:pt x="4803635" y="61195"/>
                </a:lnTo>
                <a:close/>
              </a:path>
            </a:pathLst>
          </a:custGeom>
        </p:spPr>
      </p:pic>
      <p:sp>
        <p:nvSpPr>
          <p:cNvPr id="36" name="Rectangle: Rounded Corners 35">
            <a:extLst>
              <a:ext uri="{FF2B5EF4-FFF2-40B4-BE49-F238E27FC236}">
                <a16:creationId xmlns:a16="http://schemas.microsoft.com/office/drawing/2014/main" id="{4F98B0F5-08F8-3BB5-8754-0B13BAE68A3C}"/>
              </a:ext>
            </a:extLst>
          </p:cNvPr>
          <p:cNvSpPr/>
          <p:nvPr/>
        </p:nvSpPr>
        <p:spPr>
          <a:xfrm>
            <a:off x="4609279" y="780658"/>
            <a:ext cx="1876354" cy="1868758"/>
          </a:xfrm>
          <a:prstGeom prst="round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3349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19FCD3A-8BB0-D294-890B-99D48CE19670}"/>
              </a:ext>
            </a:extLst>
          </p:cNvPr>
          <p:cNvSpPr/>
          <p:nvPr/>
        </p:nvSpPr>
        <p:spPr>
          <a:xfrm>
            <a:off x="0" y="-63491"/>
            <a:ext cx="12192000" cy="6921491"/>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17" name="TextBox 16">
            <a:extLst>
              <a:ext uri="{FF2B5EF4-FFF2-40B4-BE49-F238E27FC236}">
                <a16:creationId xmlns:a16="http://schemas.microsoft.com/office/drawing/2014/main" id="{AC69DF27-B10F-DBD7-73D6-1FC27A584E5A}"/>
              </a:ext>
            </a:extLst>
          </p:cNvPr>
          <p:cNvSpPr txBox="1"/>
          <p:nvPr/>
        </p:nvSpPr>
        <p:spPr>
          <a:xfrm>
            <a:off x="1017182" y="114834"/>
            <a:ext cx="1525993" cy="923330"/>
          </a:xfrm>
          <a:prstGeom prst="rect">
            <a:avLst/>
          </a:prstGeom>
          <a:noFill/>
        </p:spPr>
        <p:txBody>
          <a:bodyPr wrap="square">
            <a:spAutoFit/>
          </a:bodyPr>
          <a:lstStyle/>
          <a:p>
            <a:r>
              <a:rPr lang="en-US" dirty="0">
                <a:solidFill>
                  <a:srgbClr val="002060"/>
                </a:solidFill>
                <a:latin typeface="Raleway"/>
              </a:rPr>
              <a:t>Associate Degree Design</a:t>
            </a:r>
          </a:p>
        </p:txBody>
      </p:sp>
      <p:grpSp>
        <p:nvGrpSpPr>
          <p:cNvPr id="24" name="Group 23">
            <a:extLst>
              <a:ext uri="{FF2B5EF4-FFF2-40B4-BE49-F238E27FC236}">
                <a16:creationId xmlns:a16="http://schemas.microsoft.com/office/drawing/2014/main" id="{49F56A40-6832-B7D5-0020-7913E22CF6FF}"/>
              </a:ext>
            </a:extLst>
          </p:cNvPr>
          <p:cNvGrpSpPr/>
          <p:nvPr/>
        </p:nvGrpSpPr>
        <p:grpSpPr>
          <a:xfrm>
            <a:off x="146245" y="165011"/>
            <a:ext cx="822976" cy="822976"/>
            <a:chOff x="2963412" y="1357750"/>
            <a:chExt cx="1262980" cy="1262980"/>
          </a:xfrm>
        </p:grpSpPr>
        <p:grpSp>
          <p:nvGrpSpPr>
            <p:cNvPr id="25" name="Group 24">
              <a:extLst>
                <a:ext uri="{FF2B5EF4-FFF2-40B4-BE49-F238E27FC236}">
                  <a16:creationId xmlns:a16="http://schemas.microsoft.com/office/drawing/2014/main" id="{9C77691F-C0B2-715B-A1F2-4791E92AF0EF}"/>
                </a:ext>
              </a:extLst>
            </p:cNvPr>
            <p:cNvGrpSpPr/>
            <p:nvPr/>
          </p:nvGrpSpPr>
          <p:grpSpPr>
            <a:xfrm>
              <a:off x="2963412" y="1357750"/>
              <a:ext cx="1262980" cy="1262980"/>
              <a:chOff x="10235927" y="3566571"/>
              <a:chExt cx="1012264" cy="1012264"/>
            </a:xfrm>
          </p:grpSpPr>
          <p:sp>
            <p:nvSpPr>
              <p:cNvPr id="27" name="Oval 26">
                <a:extLst>
                  <a:ext uri="{FF2B5EF4-FFF2-40B4-BE49-F238E27FC236}">
                    <a16:creationId xmlns:a16="http://schemas.microsoft.com/office/drawing/2014/main" id="{DE1D4BF2-4D55-B816-3C42-3932381EC88F}"/>
                  </a:ext>
                </a:extLst>
              </p:cNvPr>
              <p:cNvSpPr/>
              <p:nvPr/>
            </p:nvSpPr>
            <p:spPr>
              <a:xfrm>
                <a:off x="10235927" y="3566571"/>
                <a:ext cx="1012264" cy="1012264"/>
              </a:xfrm>
              <a:prstGeom prst="ellipse">
                <a:avLst/>
              </a:prstGeom>
              <a:gradFill flip="none" rotWithShape="1">
                <a:gsLst>
                  <a:gs pos="1000">
                    <a:srgbClr val="000308"/>
                  </a:gs>
                  <a:gs pos="53000">
                    <a:srgbClr val="001642"/>
                  </a:gs>
                  <a:gs pos="99000">
                    <a:srgbClr val="9CB9BE"/>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9BA01F7-9D8F-48F3-C97B-878E2488FCDC}"/>
                  </a:ext>
                </a:extLst>
              </p:cNvPr>
              <p:cNvSpPr/>
              <p:nvPr/>
            </p:nvSpPr>
            <p:spPr>
              <a:xfrm>
                <a:off x="10334383" y="3665028"/>
                <a:ext cx="815351" cy="815352"/>
              </a:xfrm>
              <a:prstGeom prst="ellipse">
                <a:avLst/>
              </a:prstGeom>
              <a:solidFill>
                <a:schemeClr val="bg1"/>
              </a:solidFill>
              <a:ln w="3175">
                <a:solidFill>
                  <a:schemeClr val="bg1">
                    <a:lumMod val="85000"/>
                  </a:schemeClr>
                </a:solidFill>
              </a:ln>
              <a:effectLst>
                <a:outerShdw blurRad="50800" dist="254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14" descr="Design thinking - Free business and finance icons">
              <a:extLst>
                <a:ext uri="{FF2B5EF4-FFF2-40B4-BE49-F238E27FC236}">
                  <a16:creationId xmlns:a16="http://schemas.microsoft.com/office/drawing/2014/main" id="{FB3F0589-1ABD-0DC5-9D87-410B3B919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097" y="1626690"/>
              <a:ext cx="675862" cy="675862"/>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a:extLst>
              <a:ext uri="{FF2B5EF4-FFF2-40B4-BE49-F238E27FC236}">
                <a16:creationId xmlns:a16="http://schemas.microsoft.com/office/drawing/2014/main" id="{96F787A8-FA49-B45D-3940-816DD906A88D}"/>
              </a:ext>
            </a:extLst>
          </p:cNvPr>
          <p:cNvSpPr/>
          <p:nvPr/>
        </p:nvSpPr>
        <p:spPr>
          <a:xfrm>
            <a:off x="6430440" y="1557805"/>
            <a:ext cx="2447848" cy="4193638"/>
          </a:xfrm>
          <a:prstGeom prst="rect">
            <a:avLst/>
          </a:prstGeom>
          <a:solidFill>
            <a:srgbClr val="E2E2E2"/>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69D5FD7-4BCC-259F-FD5C-2B2993CC7B1F}"/>
              </a:ext>
            </a:extLst>
          </p:cNvPr>
          <p:cNvCxnSpPr>
            <a:cxnSpLocks/>
          </p:cNvCxnSpPr>
          <p:nvPr/>
        </p:nvCxnSpPr>
        <p:spPr>
          <a:xfrm>
            <a:off x="6430440" y="2817282"/>
            <a:ext cx="24478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D7FEFDC-695A-66E0-61E4-90995093612F}"/>
              </a:ext>
            </a:extLst>
          </p:cNvPr>
          <p:cNvSpPr txBox="1"/>
          <p:nvPr/>
        </p:nvSpPr>
        <p:spPr>
          <a:xfrm>
            <a:off x="6988405" y="1700305"/>
            <a:ext cx="1331918" cy="954107"/>
          </a:xfrm>
          <a:prstGeom prst="rect">
            <a:avLst/>
          </a:prstGeom>
          <a:noFill/>
        </p:spPr>
        <p:txBody>
          <a:bodyPr wrap="square" rtlCol="0">
            <a:spAutoFit/>
          </a:bodyPr>
          <a:lstStyle/>
          <a:p>
            <a:pPr algn="ctr"/>
            <a:r>
              <a:rPr lang="en-US" sz="3200" b="1" dirty="0">
                <a:solidFill>
                  <a:schemeClr val="accent1">
                    <a:lumMod val="50000"/>
                  </a:schemeClr>
                </a:solidFill>
                <a:latin typeface="Raleway"/>
              </a:rPr>
              <a:t>15</a:t>
            </a:r>
            <a:r>
              <a:rPr lang="en-US" sz="2400" dirty="0">
                <a:solidFill>
                  <a:schemeClr val="accent1">
                    <a:lumMod val="50000"/>
                  </a:schemeClr>
                </a:solidFill>
                <a:latin typeface="Raleway"/>
              </a:rPr>
              <a:t> </a:t>
            </a:r>
            <a:r>
              <a:rPr lang="en-US" sz="2400" b="1" dirty="0">
                <a:solidFill>
                  <a:schemeClr val="accent1">
                    <a:lumMod val="50000"/>
                  </a:schemeClr>
                </a:solidFill>
                <a:latin typeface="Raleway"/>
              </a:rPr>
              <a:t>credits</a:t>
            </a:r>
          </a:p>
        </p:txBody>
      </p:sp>
      <p:sp>
        <p:nvSpPr>
          <p:cNvPr id="31" name="Rectangle 30">
            <a:extLst>
              <a:ext uri="{FF2B5EF4-FFF2-40B4-BE49-F238E27FC236}">
                <a16:creationId xmlns:a16="http://schemas.microsoft.com/office/drawing/2014/main" id="{D8A62601-B1A8-9403-C465-AB698939F575}"/>
              </a:ext>
            </a:extLst>
          </p:cNvPr>
          <p:cNvSpPr/>
          <p:nvPr/>
        </p:nvSpPr>
        <p:spPr>
          <a:xfrm>
            <a:off x="6430441" y="719706"/>
            <a:ext cx="2447846" cy="852214"/>
          </a:xfrm>
          <a:prstGeom prst="rect">
            <a:avLst/>
          </a:prstGeom>
          <a:solidFill>
            <a:schemeClr val="tx2">
              <a:lumMod val="75000"/>
            </a:schemeClr>
          </a:solidFill>
          <a:ln w="19050">
            <a:solidFill>
              <a:srgbClr val="1D34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8DE673C-317C-7788-5939-8A339C56DDFD}"/>
              </a:ext>
            </a:extLst>
          </p:cNvPr>
          <p:cNvSpPr txBox="1"/>
          <p:nvPr/>
        </p:nvSpPr>
        <p:spPr>
          <a:xfrm>
            <a:off x="6484946" y="701277"/>
            <a:ext cx="2338836" cy="861774"/>
          </a:xfrm>
          <a:prstGeom prst="rect">
            <a:avLst/>
          </a:prstGeom>
          <a:noFill/>
        </p:spPr>
        <p:txBody>
          <a:bodyPr wrap="square" rtlCol="0">
            <a:spAutoFit/>
          </a:bodyPr>
          <a:lstStyle/>
          <a:p>
            <a:pPr algn="ctr">
              <a:lnSpc>
                <a:spcPts val="3000"/>
              </a:lnSpc>
            </a:pPr>
            <a:r>
              <a:rPr lang="en-US" sz="2600" dirty="0">
                <a:solidFill>
                  <a:schemeClr val="bg1"/>
                </a:solidFill>
              </a:rPr>
              <a:t>Assoc. of General Studies</a:t>
            </a:r>
          </a:p>
        </p:txBody>
      </p:sp>
      <p:sp>
        <p:nvSpPr>
          <p:cNvPr id="6" name="TextBox 5">
            <a:extLst>
              <a:ext uri="{FF2B5EF4-FFF2-40B4-BE49-F238E27FC236}">
                <a16:creationId xmlns:a16="http://schemas.microsoft.com/office/drawing/2014/main" id="{A0F0C21F-72C1-D4E0-8AC8-8FE0511D577E}"/>
              </a:ext>
            </a:extLst>
          </p:cNvPr>
          <p:cNvSpPr txBox="1"/>
          <p:nvPr/>
        </p:nvSpPr>
        <p:spPr>
          <a:xfrm>
            <a:off x="6484947" y="3165840"/>
            <a:ext cx="2338835" cy="769441"/>
          </a:xfrm>
          <a:prstGeom prst="rect">
            <a:avLst/>
          </a:prstGeom>
          <a:noFill/>
        </p:spPr>
        <p:txBody>
          <a:bodyPr wrap="square" rtlCol="0">
            <a:spAutoFit/>
          </a:bodyPr>
          <a:lstStyle/>
          <a:p>
            <a:pPr algn="ctr"/>
            <a:r>
              <a:rPr lang="en-US" sz="2200" dirty="0">
                <a:solidFill>
                  <a:schemeClr val="bg1">
                    <a:lumMod val="50000"/>
                  </a:schemeClr>
                </a:solidFill>
                <a:latin typeface="Raleway"/>
              </a:rPr>
              <a:t>institutional decision</a:t>
            </a:r>
          </a:p>
        </p:txBody>
      </p:sp>
      <p:pic>
        <p:nvPicPr>
          <p:cNvPr id="40" name="Picture 39">
            <a:extLst>
              <a:ext uri="{FF2B5EF4-FFF2-40B4-BE49-F238E27FC236}">
                <a16:creationId xmlns:a16="http://schemas.microsoft.com/office/drawing/2014/main" id="{F075C19A-6FB0-F23F-1461-0E13392BA05C}"/>
              </a:ext>
            </a:extLst>
          </p:cNvPr>
          <p:cNvPicPr>
            <a:picLocks noChangeAspect="1"/>
          </p:cNvPicPr>
          <p:nvPr/>
        </p:nvPicPr>
        <p:blipFill>
          <a:blip r:embed="rId4"/>
          <a:srcRect r="63346" b="74538"/>
          <a:stretch>
            <a:fillRect/>
          </a:stretch>
        </p:blipFill>
        <p:spPr>
          <a:xfrm>
            <a:off x="10778282" y="5875697"/>
            <a:ext cx="1425693" cy="988795"/>
          </a:xfrm>
          <a:custGeom>
            <a:avLst/>
            <a:gdLst>
              <a:gd name="connsiteX0" fmla="*/ 0 w 1425693"/>
              <a:gd name="connsiteY0" fmla="*/ 0 h 988795"/>
              <a:gd name="connsiteX1" fmla="*/ 1425693 w 1425693"/>
              <a:gd name="connsiteY1" fmla="*/ 0 h 988795"/>
              <a:gd name="connsiteX2" fmla="*/ 1425693 w 1425693"/>
              <a:gd name="connsiteY2" fmla="*/ 988795 h 988795"/>
              <a:gd name="connsiteX3" fmla="*/ 0 w 1425693"/>
              <a:gd name="connsiteY3" fmla="*/ 988795 h 988795"/>
            </a:gdLst>
            <a:ahLst/>
            <a:cxnLst>
              <a:cxn ang="0">
                <a:pos x="connsiteX0" y="connsiteY0"/>
              </a:cxn>
              <a:cxn ang="0">
                <a:pos x="connsiteX1" y="connsiteY1"/>
              </a:cxn>
              <a:cxn ang="0">
                <a:pos x="connsiteX2" y="connsiteY2"/>
              </a:cxn>
              <a:cxn ang="0">
                <a:pos x="connsiteX3" y="connsiteY3"/>
              </a:cxn>
            </a:cxnLst>
            <a:rect l="l" t="t" r="r" b="b"/>
            <a:pathLst>
              <a:path w="1425693" h="988795">
                <a:moveTo>
                  <a:pt x="0" y="0"/>
                </a:moveTo>
                <a:lnTo>
                  <a:pt x="1425693" y="0"/>
                </a:lnTo>
                <a:lnTo>
                  <a:pt x="1425693" y="988795"/>
                </a:lnTo>
                <a:lnTo>
                  <a:pt x="0" y="988795"/>
                </a:lnTo>
                <a:close/>
              </a:path>
            </a:pathLst>
          </a:custGeom>
        </p:spPr>
      </p:pic>
      <p:sp>
        <p:nvSpPr>
          <p:cNvPr id="18" name="TextBox 17">
            <a:extLst>
              <a:ext uri="{FF2B5EF4-FFF2-40B4-BE49-F238E27FC236}">
                <a16:creationId xmlns:a16="http://schemas.microsoft.com/office/drawing/2014/main" id="{0DCE9750-322F-8364-A4DD-415082196A6C}"/>
              </a:ext>
            </a:extLst>
          </p:cNvPr>
          <p:cNvSpPr txBox="1"/>
          <p:nvPr/>
        </p:nvSpPr>
        <p:spPr>
          <a:xfrm>
            <a:off x="226290" y="2355708"/>
            <a:ext cx="2555774" cy="1569660"/>
          </a:xfrm>
          <a:prstGeom prst="rect">
            <a:avLst/>
          </a:prstGeom>
          <a:noFill/>
        </p:spPr>
        <p:txBody>
          <a:bodyPr wrap="square">
            <a:spAutoFit/>
          </a:bodyPr>
          <a:lstStyle/>
          <a:p>
            <a:r>
              <a:rPr lang="en-US" sz="2400" b="1" i="0" dirty="0">
                <a:solidFill>
                  <a:schemeClr val="accent1">
                    <a:lumMod val="50000"/>
                  </a:schemeClr>
                </a:solidFill>
                <a:effectLst/>
                <a:latin typeface="Raleway" pitchFamily="2" charset="0"/>
              </a:rPr>
              <a:t>Determining Course</a:t>
            </a:r>
          </a:p>
          <a:p>
            <a:r>
              <a:rPr lang="en-US" sz="2400" b="1" i="0" dirty="0">
                <a:solidFill>
                  <a:schemeClr val="accent1">
                    <a:lumMod val="50000"/>
                  </a:schemeClr>
                </a:solidFill>
                <a:effectLst/>
                <a:latin typeface="Raleway" pitchFamily="2" charset="0"/>
              </a:rPr>
              <a:t>and Credit Requirements</a:t>
            </a:r>
          </a:p>
        </p:txBody>
      </p:sp>
      <p:sp>
        <p:nvSpPr>
          <p:cNvPr id="5" name="TextBox 4">
            <a:extLst>
              <a:ext uri="{FF2B5EF4-FFF2-40B4-BE49-F238E27FC236}">
                <a16:creationId xmlns:a16="http://schemas.microsoft.com/office/drawing/2014/main" id="{231D7C13-AE92-233B-FE95-53AA87A9C3CB}"/>
              </a:ext>
            </a:extLst>
          </p:cNvPr>
          <p:cNvSpPr txBox="1"/>
          <p:nvPr/>
        </p:nvSpPr>
        <p:spPr>
          <a:xfrm>
            <a:off x="3184838" y="1634874"/>
            <a:ext cx="2879330" cy="985013"/>
          </a:xfrm>
          <a:prstGeom prst="rect">
            <a:avLst/>
          </a:prstGeom>
          <a:noFill/>
        </p:spPr>
        <p:txBody>
          <a:bodyPr wrap="square" rtlCol="0">
            <a:spAutoFit/>
          </a:bodyPr>
          <a:lstStyle/>
          <a:p>
            <a:pPr marR="0" lvl="0" algn="r">
              <a:lnSpc>
                <a:spcPct val="107000"/>
              </a:lnSpc>
              <a:spcBef>
                <a:spcPts val="0"/>
              </a:spcBef>
              <a:spcAft>
                <a:spcPts val="3000"/>
              </a:spcAft>
            </a:pPr>
            <a:r>
              <a:rPr lang="en-US" sz="2800" dirty="0">
                <a:solidFill>
                  <a:schemeClr val="bg1">
                    <a:lumMod val="95000"/>
                  </a:schemeClr>
                </a:solidFill>
                <a:effectLst/>
                <a:latin typeface="Raleway"/>
                <a:ea typeface="Calibri" panose="020F0502020204030204" pitchFamily="34" charset="0"/>
                <a:cs typeface="Times New Roman" panose="02020603050405020304" pitchFamily="18" charset="0"/>
              </a:rPr>
              <a:t>Required #       Gen. Ed. credits</a:t>
            </a:r>
            <a:endParaRPr lang="en-US" sz="2800" dirty="0">
              <a:solidFill>
                <a:schemeClr val="bg1">
                  <a:lumMod val="95000"/>
                </a:schemeClr>
              </a:solidFill>
              <a:latin typeface="Raleway"/>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BEB80847-5A74-A68E-B95E-C3A9025E389E}"/>
              </a:ext>
            </a:extLst>
          </p:cNvPr>
          <p:cNvCxnSpPr>
            <a:cxnSpLocks/>
          </p:cNvCxnSpPr>
          <p:nvPr/>
        </p:nvCxnSpPr>
        <p:spPr>
          <a:xfrm>
            <a:off x="3008354" y="2808862"/>
            <a:ext cx="30193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BE5B368-4089-06F3-D03F-5CBBF43B7E4A}"/>
              </a:ext>
            </a:extLst>
          </p:cNvPr>
          <p:cNvSpPr txBox="1"/>
          <p:nvPr/>
        </p:nvSpPr>
        <p:spPr>
          <a:xfrm>
            <a:off x="3008354" y="3018332"/>
            <a:ext cx="3055813" cy="981615"/>
          </a:xfrm>
          <a:prstGeom prst="rect">
            <a:avLst/>
          </a:prstGeom>
          <a:noFill/>
        </p:spPr>
        <p:txBody>
          <a:bodyPr wrap="square" rtlCol="0">
            <a:spAutoFit/>
          </a:bodyPr>
          <a:lstStyle/>
          <a:p>
            <a:pPr marR="0" lvl="0" algn="r">
              <a:lnSpc>
                <a:spcPct val="107000"/>
              </a:lnSpc>
              <a:spcBef>
                <a:spcPts val="0"/>
              </a:spcBef>
              <a:spcAft>
                <a:spcPts val="3000"/>
              </a:spcAft>
            </a:pPr>
            <a:r>
              <a:rPr lang="en-US" sz="2800" dirty="0">
                <a:solidFill>
                  <a:schemeClr val="bg1">
                    <a:lumMod val="95000"/>
                  </a:schemeClr>
                </a:solidFill>
                <a:effectLst/>
                <a:latin typeface="Raleway"/>
                <a:ea typeface="Calibri" panose="020F0502020204030204" pitchFamily="34" charset="0"/>
                <a:cs typeface="Times New Roman" panose="02020603050405020304" pitchFamily="18" charset="0"/>
              </a:rPr>
              <a:t>Gen. Ed. credits by category</a:t>
            </a:r>
            <a:endParaRPr lang="en-US" sz="2800" dirty="0">
              <a:solidFill>
                <a:schemeClr val="bg1">
                  <a:lumMod val="95000"/>
                </a:schemeClr>
              </a:solidFill>
              <a:latin typeface="Raleway"/>
            </a:endParaRPr>
          </a:p>
        </p:txBody>
      </p:sp>
      <p:pic>
        <p:nvPicPr>
          <p:cNvPr id="48" name="Picture 47">
            <a:extLst>
              <a:ext uri="{FF2B5EF4-FFF2-40B4-BE49-F238E27FC236}">
                <a16:creationId xmlns:a16="http://schemas.microsoft.com/office/drawing/2014/main" id="{0ED120CA-465E-7436-BFF4-96857DD555AE}"/>
              </a:ext>
            </a:extLst>
          </p:cNvPr>
          <p:cNvPicPr>
            <a:picLocks noChangeAspect="1"/>
          </p:cNvPicPr>
          <p:nvPr/>
        </p:nvPicPr>
        <p:blipFill>
          <a:blip r:embed="rId5"/>
          <a:srcRect t="22936" r="45909"/>
          <a:stretch>
            <a:fillRect/>
          </a:stretch>
        </p:blipFill>
        <p:spPr>
          <a:xfrm>
            <a:off x="10143850" y="-52535"/>
            <a:ext cx="2093668" cy="2982890"/>
          </a:xfrm>
          <a:custGeom>
            <a:avLst/>
            <a:gdLst>
              <a:gd name="connsiteX0" fmla="*/ 0 w 2093668"/>
              <a:gd name="connsiteY0" fmla="*/ 0 h 2982890"/>
              <a:gd name="connsiteX1" fmla="*/ 2093668 w 2093668"/>
              <a:gd name="connsiteY1" fmla="*/ 0 h 2982890"/>
              <a:gd name="connsiteX2" fmla="*/ 2093668 w 2093668"/>
              <a:gd name="connsiteY2" fmla="*/ 2982890 h 2982890"/>
              <a:gd name="connsiteX3" fmla="*/ 0 w 2093668"/>
              <a:gd name="connsiteY3" fmla="*/ 2982890 h 2982890"/>
            </a:gdLst>
            <a:ahLst/>
            <a:cxnLst>
              <a:cxn ang="0">
                <a:pos x="connsiteX0" y="connsiteY0"/>
              </a:cxn>
              <a:cxn ang="0">
                <a:pos x="connsiteX1" y="connsiteY1"/>
              </a:cxn>
              <a:cxn ang="0">
                <a:pos x="connsiteX2" y="connsiteY2"/>
              </a:cxn>
              <a:cxn ang="0">
                <a:pos x="connsiteX3" y="connsiteY3"/>
              </a:cxn>
            </a:cxnLst>
            <a:rect l="l" t="t" r="r" b="b"/>
            <a:pathLst>
              <a:path w="2093668" h="2982890">
                <a:moveTo>
                  <a:pt x="0" y="0"/>
                </a:moveTo>
                <a:lnTo>
                  <a:pt x="2093668" y="0"/>
                </a:lnTo>
                <a:lnTo>
                  <a:pt x="2093668" y="2982890"/>
                </a:lnTo>
                <a:lnTo>
                  <a:pt x="0" y="2982890"/>
                </a:lnTo>
                <a:close/>
              </a:path>
            </a:pathLst>
          </a:custGeom>
        </p:spPr>
      </p:pic>
      <p:sp>
        <p:nvSpPr>
          <p:cNvPr id="51" name="Rectangle 50">
            <a:extLst>
              <a:ext uri="{FF2B5EF4-FFF2-40B4-BE49-F238E27FC236}">
                <a16:creationId xmlns:a16="http://schemas.microsoft.com/office/drawing/2014/main" id="{6E1B64F0-690B-441C-78B1-0391F194ED96}"/>
              </a:ext>
            </a:extLst>
          </p:cNvPr>
          <p:cNvSpPr/>
          <p:nvPr/>
        </p:nvSpPr>
        <p:spPr>
          <a:xfrm>
            <a:off x="10044497" y="665987"/>
            <a:ext cx="426015" cy="154426"/>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52" name="Rectangle 51">
            <a:extLst>
              <a:ext uri="{FF2B5EF4-FFF2-40B4-BE49-F238E27FC236}">
                <a16:creationId xmlns:a16="http://schemas.microsoft.com/office/drawing/2014/main" id="{ED5F58D4-A5A1-46D8-2188-AD31E9DF6A2D}"/>
              </a:ext>
            </a:extLst>
          </p:cNvPr>
          <p:cNvSpPr/>
          <p:nvPr/>
        </p:nvSpPr>
        <p:spPr>
          <a:xfrm rot="16200000">
            <a:off x="11414201" y="2662286"/>
            <a:ext cx="426015" cy="154426"/>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43" name="Rectangle 42">
            <a:extLst>
              <a:ext uri="{FF2B5EF4-FFF2-40B4-BE49-F238E27FC236}">
                <a16:creationId xmlns:a16="http://schemas.microsoft.com/office/drawing/2014/main" id="{1234DF8A-6B25-0187-625F-4FCCC4F82564}"/>
              </a:ext>
            </a:extLst>
          </p:cNvPr>
          <p:cNvSpPr/>
          <p:nvPr/>
        </p:nvSpPr>
        <p:spPr>
          <a:xfrm>
            <a:off x="9216771" y="1557805"/>
            <a:ext cx="2447848" cy="4193638"/>
          </a:xfrm>
          <a:prstGeom prst="rect">
            <a:avLst/>
          </a:prstGeom>
          <a:solidFill>
            <a:srgbClr val="E2E2E2"/>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B86297B6-9CBF-3CE9-59FE-03AB28577344}"/>
              </a:ext>
            </a:extLst>
          </p:cNvPr>
          <p:cNvCxnSpPr>
            <a:cxnSpLocks/>
          </p:cNvCxnSpPr>
          <p:nvPr/>
        </p:nvCxnSpPr>
        <p:spPr>
          <a:xfrm>
            <a:off x="9216771" y="2817282"/>
            <a:ext cx="24478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FB8DB3A-F14D-9AD7-7A9D-96505E3DDBFF}"/>
              </a:ext>
            </a:extLst>
          </p:cNvPr>
          <p:cNvSpPr txBox="1"/>
          <p:nvPr/>
        </p:nvSpPr>
        <p:spPr>
          <a:xfrm>
            <a:off x="9774736" y="1700305"/>
            <a:ext cx="1331918" cy="954107"/>
          </a:xfrm>
          <a:prstGeom prst="rect">
            <a:avLst/>
          </a:prstGeom>
          <a:noFill/>
        </p:spPr>
        <p:txBody>
          <a:bodyPr wrap="square" rtlCol="0">
            <a:spAutoFit/>
          </a:bodyPr>
          <a:lstStyle/>
          <a:p>
            <a:pPr algn="ctr"/>
            <a:r>
              <a:rPr lang="en-US" sz="3200" b="1" dirty="0">
                <a:solidFill>
                  <a:schemeClr val="accent1">
                    <a:lumMod val="50000"/>
                  </a:schemeClr>
                </a:solidFill>
                <a:latin typeface="Raleway"/>
              </a:rPr>
              <a:t>31</a:t>
            </a:r>
            <a:r>
              <a:rPr lang="en-US" sz="2400" dirty="0">
                <a:solidFill>
                  <a:schemeClr val="accent1">
                    <a:lumMod val="50000"/>
                  </a:schemeClr>
                </a:solidFill>
                <a:latin typeface="Raleway"/>
              </a:rPr>
              <a:t> </a:t>
            </a:r>
            <a:r>
              <a:rPr lang="en-US" sz="2400" b="1" dirty="0">
                <a:solidFill>
                  <a:schemeClr val="accent1">
                    <a:lumMod val="50000"/>
                  </a:schemeClr>
                </a:solidFill>
                <a:latin typeface="Raleway"/>
              </a:rPr>
              <a:t>credits</a:t>
            </a:r>
          </a:p>
        </p:txBody>
      </p:sp>
      <p:sp>
        <p:nvSpPr>
          <p:cNvPr id="47" name="Rectangle 46">
            <a:extLst>
              <a:ext uri="{FF2B5EF4-FFF2-40B4-BE49-F238E27FC236}">
                <a16:creationId xmlns:a16="http://schemas.microsoft.com/office/drawing/2014/main" id="{9CF12FFC-2EDD-0E1B-2A94-03504865C85B}"/>
              </a:ext>
            </a:extLst>
          </p:cNvPr>
          <p:cNvSpPr/>
          <p:nvPr/>
        </p:nvSpPr>
        <p:spPr>
          <a:xfrm>
            <a:off x="9216772" y="719706"/>
            <a:ext cx="2447846" cy="852214"/>
          </a:xfrm>
          <a:prstGeom prst="rect">
            <a:avLst/>
          </a:prstGeom>
          <a:solidFill>
            <a:schemeClr val="tx2">
              <a:lumMod val="75000"/>
            </a:schemeClr>
          </a:solidFill>
          <a:ln w="19050">
            <a:solidFill>
              <a:srgbClr val="1D34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D09E292-E1DC-2133-C7B7-CD4FF69CAB1E}"/>
              </a:ext>
            </a:extLst>
          </p:cNvPr>
          <p:cNvSpPr txBox="1"/>
          <p:nvPr/>
        </p:nvSpPr>
        <p:spPr>
          <a:xfrm>
            <a:off x="9598037" y="701277"/>
            <a:ext cx="1685317" cy="861774"/>
          </a:xfrm>
          <a:prstGeom prst="rect">
            <a:avLst/>
          </a:prstGeom>
          <a:noFill/>
        </p:spPr>
        <p:txBody>
          <a:bodyPr wrap="square" rtlCol="0">
            <a:spAutoFit/>
          </a:bodyPr>
          <a:lstStyle/>
          <a:p>
            <a:pPr algn="ctr">
              <a:lnSpc>
                <a:spcPts val="3000"/>
              </a:lnSpc>
            </a:pPr>
            <a:r>
              <a:rPr lang="en-US" sz="2600" dirty="0">
                <a:solidFill>
                  <a:schemeClr val="bg1"/>
                </a:solidFill>
              </a:rPr>
              <a:t>Associate of Arts</a:t>
            </a:r>
          </a:p>
        </p:txBody>
      </p:sp>
      <p:sp>
        <p:nvSpPr>
          <p:cNvPr id="10" name="TextBox 9">
            <a:extLst>
              <a:ext uri="{FF2B5EF4-FFF2-40B4-BE49-F238E27FC236}">
                <a16:creationId xmlns:a16="http://schemas.microsoft.com/office/drawing/2014/main" id="{417E5B1C-68B6-A538-F969-4C7E9F395665}"/>
              </a:ext>
            </a:extLst>
          </p:cNvPr>
          <p:cNvSpPr txBox="1"/>
          <p:nvPr/>
        </p:nvSpPr>
        <p:spPr>
          <a:xfrm>
            <a:off x="9271278" y="2986608"/>
            <a:ext cx="2338835" cy="1107996"/>
          </a:xfrm>
          <a:prstGeom prst="rect">
            <a:avLst/>
          </a:prstGeom>
          <a:noFill/>
        </p:spPr>
        <p:txBody>
          <a:bodyPr wrap="square" rtlCol="0">
            <a:spAutoFit/>
          </a:bodyPr>
          <a:lstStyle/>
          <a:p>
            <a:pPr algn="ctr"/>
            <a:r>
              <a:rPr lang="en-US" sz="2200" b="1" dirty="0">
                <a:solidFill>
                  <a:schemeClr val="accent1">
                    <a:lumMod val="50000"/>
                  </a:schemeClr>
                </a:solidFill>
                <a:latin typeface="Raleway"/>
              </a:rPr>
              <a:t>Aligned to GT Pathways</a:t>
            </a:r>
          </a:p>
          <a:p>
            <a:pPr algn="ctr"/>
            <a:r>
              <a:rPr lang="en-US" sz="2200" b="1" dirty="0">
                <a:solidFill>
                  <a:schemeClr val="accent1">
                    <a:lumMod val="50000"/>
                  </a:schemeClr>
                </a:solidFill>
                <a:latin typeface="Raleway"/>
              </a:rPr>
              <a:t>Requirements</a:t>
            </a:r>
          </a:p>
        </p:txBody>
      </p:sp>
      <p:sp>
        <p:nvSpPr>
          <p:cNvPr id="21" name="TextBox 20">
            <a:extLst>
              <a:ext uri="{FF2B5EF4-FFF2-40B4-BE49-F238E27FC236}">
                <a16:creationId xmlns:a16="http://schemas.microsoft.com/office/drawing/2014/main" id="{942C704C-83ED-F21D-1E12-5D3984EA01FC}"/>
              </a:ext>
            </a:extLst>
          </p:cNvPr>
          <p:cNvSpPr txBox="1"/>
          <p:nvPr/>
        </p:nvSpPr>
        <p:spPr>
          <a:xfrm>
            <a:off x="2559537" y="4497063"/>
            <a:ext cx="3504631" cy="985013"/>
          </a:xfrm>
          <a:prstGeom prst="rect">
            <a:avLst/>
          </a:prstGeom>
          <a:noFill/>
        </p:spPr>
        <p:txBody>
          <a:bodyPr wrap="square" rtlCol="0">
            <a:spAutoFit/>
          </a:bodyPr>
          <a:lstStyle/>
          <a:p>
            <a:pPr marR="0" lvl="0" algn="r">
              <a:lnSpc>
                <a:spcPct val="107000"/>
              </a:lnSpc>
              <a:spcBef>
                <a:spcPts val="600"/>
              </a:spcBef>
              <a:spcAft>
                <a:spcPts val="3000"/>
              </a:spcAft>
            </a:pPr>
            <a:r>
              <a:rPr lang="en-US" sz="2800" dirty="0">
                <a:solidFill>
                  <a:schemeClr val="bg1">
                    <a:lumMod val="95000"/>
                  </a:schemeClr>
                </a:solidFill>
                <a:latin typeface="Raleway"/>
                <a:ea typeface="Calibri" panose="020F0502020204030204" pitchFamily="34" charset="0"/>
                <a:cs typeface="Times New Roman" panose="02020603050405020304" pitchFamily="18" charset="0"/>
              </a:rPr>
              <a:t>O</a:t>
            </a:r>
            <a:r>
              <a:rPr lang="en-US" sz="2800" dirty="0">
                <a:solidFill>
                  <a:schemeClr val="bg1">
                    <a:lumMod val="95000"/>
                  </a:schemeClr>
                </a:solidFill>
                <a:effectLst/>
                <a:latin typeface="Raleway"/>
                <a:ea typeface="Calibri" panose="020F0502020204030204" pitchFamily="34" charset="0"/>
                <a:cs typeface="Times New Roman" panose="02020603050405020304" pitchFamily="18" charset="0"/>
              </a:rPr>
              <a:t>ther course or credit requirements</a:t>
            </a:r>
            <a:endParaRPr lang="en-US" sz="2800" dirty="0">
              <a:solidFill>
                <a:schemeClr val="bg1">
                  <a:lumMod val="95000"/>
                </a:schemeClr>
              </a:solidFill>
              <a:latin typeface="Raleway"/>
            </a:endParaRPr>
          </a:p>
        </p:txBody>
      </p:sp>
      <p:cxnSp>
        <p:nvCxnSpPr>
          <p:cNvPr id="41" name="Straight Connector 40">
            <a:extLst>
              <a:ext uri="{FF2B5EF4-FFF2-40B4-BE49-F238E27FC236}">
                <a16:creationId xmlns:a16="http://schemas.microsoft.com/office/drawing/2014/main" id="{03E543CF-9590-7085-58A7-D646B33F8E0C}"/>
              </a:ext>
            </a:extLst>
          </p:cNvPr>
          <p:cNvCxnSpPr>
            <a:cxnSpLocks/>
          </p:cNvCxnSpPr>
          <p:nvPr/>
        </p:nvCxnSpPr>
        <p:spPr>
          <a:xfrm>
            <a:off x="3008354" y="4272428"/>
            <a:ext cx="30193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3100DFE-4CEC-AFA5-2D92-E48F49486C66}"/>
              </a:ext>
            </a:extLst>
          </p:cNvPr>
          <p:cNvSpPr txBox="1"/>
          <p:nvPr/>
        </p:nvSpPr>
        <p:spPr>
          <a:xfrm>
            <a:off x="6493237" y="4564395"/>
            <a:ext cx="2334896" cy="733172"/>
          </a:xfrm>
          <a:prstGeom prst="rect">
            <a:avLst/>
          </a:prstGeom>
          <a:noFill/>
        </p:spPr>
        <p:txBody>
          <a:bodyPr wrap="square" rtlCol="0">
            <a:spAutoFit/>
          </a:bodyPr>
          <a:lstStyle/>
          <a:p>
            <a:pPr algn="ctr"/>
            <a:r>
              <a:rPr lang="en-US" sz="2200" dirty="0">
                <a:solidFill>
                  <a:schemeClr val="bg1">
                    <a:lumMod val="50000"/>
                  </a:schemeClr>
                </a:solidFill>
                <a:latin typeface="Raleway"/>
              </a:rPr>
              <a:t>institutional decision</a:t>
            </a:r>
          </a:p>
        </p:txBody>
      </p:sp>
      <p:sp>
        <p:nvSpPr>
          <p:cNvPr id="9" name="TextBox 8">
            <a:extLst>
              <a:ext uri="{FF2B5EF4-FFF2-40B4-BE49-F238E27FC236}">
                <a16:creationId xmlns:a16="http://schemas.microsoft.com/office/drawing/2014/main" id="{9E1BEB7B-F5C0-A4C2-73C2-B530252F883A}"/>
              </a:ext>
            </a:extLst>
          </p:cNvPr>
          <p:cNvSpPr txBox="1"/>
          <p:nvPr/>
        </p:nvSpPr>
        <p:spPr>
          <a:xfrm>
            <a:off x="9279568" y="4564497"/>
            <a:ext cx="2334896" cy="733172"/>
          </a:xfrm>
          <a:prstGeom prst="rect">
            <a:avLst/>
          </a:prstGeom>
          <a:noFill/>
        </p:spPr>
        <p:txBody>
          <a:bodyPr wrap="square" rtlCol="0">
            <a:spAutoFit/>
          </a:bodyPr>
          <a:lstStyle/>
          <a:p>
            <a:pPr algn="ctr"/>
            <a:r>
              <a:rPr lang="en-US" sz="2200" dirty="0">
                <a:solidFill>
                  <a:schemeClr val="bg1">
                    <a:lumMod val="50000"/>
                  </a:schemeClr>
                </a:solidFill>
                <a:latin typeface="Raleway"/>
              </a:rPr>
              <a:t>institutional decision</a:t>
            </a:r>
          </a:p>
        </p:txBody>
      </p:sp>
      <p:cxnSp>
        <p:nvCxnSpPr>
          <p:cNvPr id="13" name="Straight Connector 12">
            <a:extLst>
              <a:ext uri="{FF2B5EF4-FFF2-40B4-BE49-F238E27FC236}">
                <a16:creationId xmlns:a16="http://schemas.microsoft.com/office/drawing/2014/main" id="{C80F4B2A-8DC3-13BE-1C0A-B8CD969A1282}"/>
              </a:ext>
            </a:extLst>
          </p:cNvPr>
          <p:cNvCxnSpPr>
            <a:cxnSpLocks/>
          </p:cNvCxnSpPr>
          <p:nvPr/>
        </p:nvCxnSpPr>
        <p:spPr>
          <a:xfrm>
            <a:off x="6430439" y="4272428"/>
            <a:ext cx="24478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27C6511-2F28-A334-B5D3-FAC7DABAEF21}"/>
              </a:ext>
            </a:extLst>
          </p:cNvPr>
          <p:cNvCxnSpPr>
            <a:cxnSpLocks/>
          </p:cNvCxnSpPr>
          <p:nvPr/>
        </p:nvCxnSpPr>
        <p:spPr>
          <a:xfrm>
            <a:off x="9216770" y="4272428"/>
            <a:ext cx="24478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90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89B1F1-2D3E-4767-2575-BF850F256FB5}"/>
              </a:ext>
            </a:extLst>
          </p:cNvPr>
          <p:cNvSpPr/>
          <p:nvPr/>
        </p:nvSpPr>
        <p:spPr>
          <a:xfrm>
            <a:off x="-9053" y="0"/>
            <a:ext cx="12192000" cy="1487626"/>
          </a:xfrm>
          <a:prstGeom prst="rect">
            <a:avLst/>
          </a:prstGeom>
          <a:solidFill>
            <a:srgbClr val="313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2" descr="Colorado State Breaks Ground on $15 Million Food Safety Innovation Center">
            <a:extLst>
              <a:ext uri="{FF2B5EF4-FFF2-40B4-BE49-F238E27FC236}">
                <a16:creationId xmlns:a16="http://schemas.microsoft.com/office/drawing/2014/main" id="{B4010BF8-ED87-4915-84DA-FA177BF20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86" y="2003083"/>
            <a:ext cx="2911362" cy="12165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Metropolitan State University of Denver - Denver Scholarship Foundation">
            <a:extLst>
              <a:ext uri="{FF2B5EF4-FFF2-40B4-BE49-F238E27FC236}">
                <a16:creationId xmlns:a16="http://schemas.microsoft.com/office/drawing/2014/main" id="{6EDBFE2E-D561-4FE4-8CCA-25ACC696B2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462" y="4325006"/>
            <a:ext cx="2553660" cy="13470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Campus Logos - CU Denver">
            <a:extLst>
              <a:ext uri="{FF2B5EF4-FFF2-40B4-BE49-F238E27FC236}">
                <a16:creationId xmlns:a16="http://schemas.microsoft.com/office/drawing/2014/main" id="{9EC5B940-FB30-4054-971B-7C4DC24B07C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458" b="15850"/>
          <a:stretch/>
        </p:blipFill>
        <p:spPr bwMode="auto">
          <a:xfrm>
            <a:off x="8265379" y="1986609"/>
            <a:ext cx="3382539" cy="14876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2" descr="Welcome University of Northern Colorado | Dell United States">
            <a:extLst>
              <a:ext uri="{FF2B5EF4-FFF2-40B4-BE49-F238E27FC236}">
                <a16:creationId xmlns:a16="http://schemas.microsoft.com/office/drawing/2014/main" id="{74323033-5451-4797-814D-D9C036562B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1646" y="4176723"/>
            <a:ext cx="2701181" cy="1698976"/>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B565521D-E379-474E-8FC0-EA1D4FAEDE8A}"/>
              </a:ext>
            </a:extLst>
          </p:cNvPr>
          <p:cNvSpPr txBox="1"/>
          <p:nvPr/>
        </p:nvSpPr>
        <p:spPr>
          <a:xfrm>
            <a:off x="67438" y="451426"/>
            <a:ext cx="12037876" cy="646331"/>
          </a:xfrm>
          <a:prstGeom prst="rect">
            <a:avLst/>
          </a:prstGeom>
          <a:noFill/>
        </p:spPr>
        <p:txBody>
          <a:bodyPr wrap="square" rtlCol="0">
            <a:spAutoFit/>
          </a:bodyPr>
          <a:lstStyle/>
          <a:p>
            <a:pPr algn="ctr"/>
            <a:r>
              <a:rPr lang="en-US" sz="3600" b="1" dirty="0">
                <a:solidFill>
                  <a:schemeClr val="bg1"/>
                </a:solidFill>
                <a:latin typeface="Raleway" pitchFamily="2" charset="0"/>
              </a:rPr>
              <a:t>Participating Institutions: Spring 2023</a:t>
            </a:r>
          </a:p>
        </p:txBody>
      </p:sp>
      <p:pic>
        <p:nvPicPr>
          <p:cNvPr id="16" name="Picture 6" descr="Login | Student PAWS | CSU-Pueblo">
            <a:extLst>
              <a:ext uri="{FF2B5EF4-FFF2-40B4-BE49-F238E27FC236}">
                <a16:creationId xmlns:a16="http://schemas.microsoft.com/office/drawing/2014/main" id="{55F5888B-0117-7BAD-18C5-A6D72B47DE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7737" y="2003083"/>
            <a:ext cx="2598629" cy="116356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Fort Lewis College Brand &amp; Logo Color Palette">
            <a:extLst>
              <a:ext uri="{FF2B5EF4-FFF2-40B4-BE49-F238E27FC236}">
                <a16:creationId xmlns:a16="http://schemas.microsoft.com/office/drawing/2014/main" id="{F9A7FDF7-0788-B1C2-2189-9EA1F997F6E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0959" t="6261" r="31182" b="19465"/>
          <a:stretch/>
        </p:blipFill>
        <p:spPr bwMode="auto">
          <a:xfrm>
            <a:off x="419773" y="4209855"/>
            <a:ext cx="1781871" cy="256363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AFC7D2B1-021F-2A9C-7CBC-DB387EF6ED19}"/>
              </a:ext>
            </a:extLst>
          </p:cNvPr>
          <p:cNvGrpSpPr/>
          <p:nvPr/>
        </p:nvGrpSpPr>
        <p:grpSpPr>
          <a:xfrm>
            <a:off x="5783226" y="4259337"/>
            <a:ext cx="3293433" cy="1533748"/>
            <a:chOff x="6046820" y="4521939"/>
            <a:chExt cx="3293433" cy="1533748"/>
          </a:xfrm>
        </p:grpSpPr>
        <p:pic>
          <p:nvPicPr>
            <p:cNvPr id="2" name="Picture 1" descr="Shape&#10;&#10;Description automatically generated with medium confidence">
              <a:extLst>
                <a:ext uri="{FF2B5EF4-FFF2-40B4-BE49-F238E27FC236}">
                  <a16:creationId xmlns:a16="http://schemas.microsoft.com/office/drawing/2014/main" id="{1807603D-4686-BF50-7A26-E1532C069F5F}"/>
                </a:ext>
              </a:extLst>
            </p:cNvPr>
            <p:cNvPicPr>
              <a:picLocks noChangeAspect="1"/>
            </p:cNvPicPr>
            <p:nvPr/>
          </p:nvPicPr>
          <p:blipFill rotWithShape="1">
            <a:blip r:embed="rId9">
              <a:extLst>
                <a:ext uri="{28A0092B-C50C-407E-A947-70E740481C1C}">
                  <a14:useLocalDpi xmlns:a14="http://schemas.microsoft.com/office/drawing/2010/main" val="0"/>
                </a:ext>
              </a:extLst>
            </a:blip>
            <a:srcRect t="1" r="66318" b="4163"/>
            <a:stretch/>
          </p:blipFill>
          <p:spPr>
            <a:xfrm>
              <a:off x="6536805" y="4521939"/>
              <a:ext cx="2313463" cy="903448"/>
            </a:xfrm>
            <a:prstGeom prst="rect">
              <a:avLst/>
            </a:prstGeom>
          </p:spPr>
        </p:pic>
        <p:pic>
          <p:nvPicPr>
            <p:cNvPr id="7172" name="Picture 4" descr="University of Colorado Colorado Springs | TEACH.org">
              <a:extLst>
                <a:ext uri="{FF2B5EF4-FFF2-40B4-BE49-F238E27FC236}">
                  <a16:creationId xmlns:a16="http://schemas.microsoft.com/office/drawing/2014/main" id="{4456E300-06F4-0008-C428-4242B48A71A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43542"/>
            <a:stretch/>
          </p:blipFill>
          <p:spPr bwMode="auto">
            <a:xfrm>
              <a:off x="6046820" y="5288476"/>
              <a:ext cx="3293433" cy="767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90626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15311</TotalTime>
  <Words>2177</Words>
  <Application>Microsoft Office PowerPoint</Application>
  <PresentationFormat>Widescreen</PresentationFormat>
  <Paragraphs>314</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Arabic Typesetting</vt:lpstr>
      <vt:lpstr>Arial</vt:lpstr>
      <vt:lpstr>Calibri</vt:lpstr>
      <vt:lpstr>Calibri Light</vt:lpstr>
      <vt:lpstr>Century Gothic</vt:lpstr>
      <vt:lpstr>Courier New</vt:lpstr>
      <vt:lpstr>Raleway</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dc:creator>
  <cp:lastModifiedBy>Peter</cp:lastModifiedBy>
  <cp:revision>95</cp:revision>
  <dcterms:created xsi:type="dcterms:W3CDTF">2023-07-28T01:02:11Z</dcterms:created>
  <dcterms:modified xsi:type="dcterms:W3CDTF">2023-08-29T01:52:50Z</dcterms:modified>
</cp:coreProperties>
</file>