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6"/>
  </p:notesMasterIdLst>
  <p:sldIdLst>
    <p:sldId id="256" r:id="rId5"/>
    <p:sldId id="286" r:id="rId6"/>
    <p:sldId id="287" r:id="rId7"/>
    <p:sldId id="318" r:id="rId8"/>
    <p:sldId id="319" r:id="rId9"/>
    <p:sldId id="320" r:id="rId10"/>
    <p:sldId id="314" r:id="rId11"/>
    <p:sldId id="315" r:id="rId12"/>
    <p:sldId id="316" r:id="rId13"/>
    <p:sldId id="321" r:id="rId14"/>
    <p:sldId id="310" r:id="rId15"/>
    <p:sldId id="277" r:id="rId16"/>
    <p:sldId id="323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324" r:id="rId38"/>
    <p:sldId id="278" r:id="rId39"/>
    <p:sldId id="279" r:id="rId40"/>
    <p:sldId id="280" r:id="rId41"/>
    <p:sldId id="281" r:id="rId42"/>
    <p:sldId id="282" r:id="rId43"/>
    <p:sldId id="283" r:id="rId44"/>
    <p:sldId id="28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4C7"/>
    <a:srgbClr val="232C67"/>
    <a:srgbClr val="407CCA"/>
    <a:srgbClr val="6CC049"/>
    <a:srgbClr val="6D3A5D"/>
    <a:srgbClr val="EF7521"/>
    <a:srgbClr val="FFD200"/>
    <a:srgbClr val="C32032"/>
    <a:srgbClr val="235F39"/>
    <a:srgbClr val="5D6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75DE9-2680-46F9-9B53-F95B0D4F8968}" v="14" dt="2025-01-21T20:48:12.1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75424" autoAdjust="0"/>
  </p:normalViewPr>
  <p:slideViewPr>
    <p:cSldViewPr snapToGrid="0" snapToObjects="1">
      <p:cViewPr varScale="1">
        <p:scale>
          <a:sx n="60" d="100"/>
          <a:sy n="60" d="100"/>
        </p:scale>
        <p:origin x="1428" y="78"/>
      </p:cViewPr>
      <p:guideLst/>
    </p:cSldViewPr>
  </p:slideViewPr>
  <p:outlineViewPr>
    <p:cViewPr>
      <p:scale>
        <a:sx n="33" d="100"/>
        <a:sy n="33" d="100"/>
      </p:scale>
      <p:origin x="0" y="-69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445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Baccei" userId="bdb7ac0e-3ece-4cb0-8f49-19267decce04" providerId="ADAL" clId="{9B275DE9-2680-46F9-9B53-F95B0D4F8968}"/>
    <pc:docChg chg="undo custSel addSld delSld modSld">
      <pc:chgData name="Mark Baccei" userId="bdb7ac0e-3ece-4cb0-8f49-19267decce04" providerId="ADAL" clId="{9B275DE9-2680-46F9-9B53-F95B0D4F8968}" dt="2025-01-21T20:43:26.144" v="399"/>
      <pc:docMkLst>
        <pc:docMk/>
      </pc:docMkLst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2630194209" sldId="257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1043001414" sldId="258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3587422715" sldId="259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1059590596" sldId="260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390708313" sldId="261"/>
        </pc:sldMkLst>
      </pc:sldChg>
      <pc:sldChg chg="addSp modSp add mod">
        <pc:chgData name="Mark Baccei" userId="bdb7ac0e-3ece-4cb0-8f49-19267decce04" providerId="ADAL" clId="{9B275DE9-2680-46F9-9B53-F95B0D4F8968}" dt="2025-01-21T20:38:59.539" v="70" actId="20577"/>
        <pc:sldMkLst>
          <pc:docMk/>
          <pc:sldMk cId="3474098251" sldId="262"/>
        </pc:sldMkLst>
        <pc:spChg chg="add mod">
          <ac:chgData name="Mark Baccei" userId="bdb7ac0e-3ece-4cb0-8f49-19267decce04" providerId="ADAL" clId="{9B275DE9-2680-46F9-9B53-F95B0D4F8968}" dt="2025-01-21T20:38:59.539" v="70" actId="20577"/>
          <ac:spMkLst>
            <pc:docMk/>
            <pc:sldMk cId="3474098251" sldId="262"/>
            <ac:spMk id="3" creationId="{DBF56B1C-DA5C-6B25-8A89-9E887025848D}"/>
          </ac:spMkLst>
        </pc:spChg>
        <pc:graphicFrameChg chg="mod">
          <ac:chgData name="Mark Baccei" userId="bdb7ac0e-3ece-4cb0-8f49-19267decce04" providerId="ADAL" clId="{9B275DE9-2680-46F9-9B53-F95B0D4F8968}" dt="2025-01-21T20:29:08.925" v="7" actId="962"/>
          <ac:graphicFrameMkLst>
            <pc:docMk/>
            <pc:sldMk cId="3474098251" sldId="262"/>
            <ac:graphicFrameMk id="2" creationId="{614C1684-F5EE-4908-C8DA-3DB1639394A4}"/>
          </ac:graphicFrameMkLst>
        </pc:graphicFrameChg>
      </pc:sldChg>
      <pc:sldChg chg="addSp modSp add mod">
        <pc:chgData name="Mark Baccei" userId="bdb7ac0e-3ece-4cb0-8f49-19267decce04" providerId="ADAL" clId="{9B275DE9-2680-46F9-9B53-F95B0D4F8968}" dt="2025-01-21T20:39:10.892" v="114" actId="20577"/>
        <pc:sldMkLst>
          <pc:docMk/>
          <pc:sldMk cId="4018654737" sldId="263"/>
        </pc:sldMkLst>
        <pc:spChg chg="add mod">
          <ac:chgData name="Mark Baccei" userId="bdb7ac0e-3ece-4cb0-8f49-19267decce04" providerId="ADAL" clId="{9B275DE9-2680-46F9-9B53-F95B0D4F8968}" dt="2025-01-21T20:39:10.892" v="114" actId="20577"/>
          <ac:spMkLst>
            <pc:docMk/>
            <pc:sldMk cId="4018654737" sldId="263"/>
            <ac:spMk id="3" creationId="{904B847D-811C-F7AF-81B0-117620E8A6DA}"/>
          </ac:spMkLst>
        </pc:spChg>
        <pc:graphicFrameChg chg="mod">
          <ac:chgData name="Mark Baccei" userId="bdb7ac0e-3ece-4cb0-8f49-19267decce04" providerId="ADAL" clId="{9B275DE9-2680-46F9-9B53-F95B0D4F8968}" dt="2025-01-21T20:32:10.038" v="11" actId="962"/>
          <ac:graphicFrameMkLst>
            <pc:docMk/>
            <pc:sldMk cId="4018654737" sldId="263"/>
            <ac:graphicFrameMk id="2" creationId="{894A6236-C15B-40DC-9BDE-61D1F62EA472}"/>
          </ac:graphicFrameMkLst>
        </pc:graphicFrame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1353469464" sldId="264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2077680098" sldId="265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2019752695" sldId="266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1942775868" sldId="267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969362402" sldId="268"/>
        </pc:sldMkLst>
      </pc:sldChg>
      <pc:sldChg chg="addSp modSp add mod">
        <pc:chgData name="Mark Baccei" userId="bdb7ac0e-3ece-4cb0-8f49-19267decce04" providerId="ADAL" clId="{9B275DE9-2680-46F9-9B53-F95B0D4F8968}" dt="2025-01-21T20:39:34.056" v="168" actId="20577"/>
        <pc:sldMkLst>
          <pc:docMk/>
          <pc:sldMk cId="4183630030" sldId="269"/>
        </pc:sldMkLst>
        <pc:spChg chg="add mod">
          <ac:chgData name="Mark Baccei" userId="bdb7ac0e-3ece-4cb0-8f49-19267decce04" providerId="ADAL" clId="{9B275DE9-2680-46F9-9B53-F95B0D4F8968}" dt="2025-01-21T20:39:34.056" v="168" actId="20577"/>
          <ac:spMkLst>
            <pc:docMk/>
            <pc:sldMk cId="4183630030" sldId="269"/>
            <ac:spMk id="3" creationId="{CF01A782-9D53-DE8E-76CF-97336E7734EF}"/>
          </ac:spMkLst>
        </pc:spChg>
        <pc:graphicFrameChg chg="mod">
          <ac:chgData name="Mark Baccei" userId="bdb7ac0e-3ece-4cb0-8f49-19267decce04" providerId="ADAL" clId="{9B275DE9-2680-46F9-9B53-F95B0D4F8968}" dt="2025-01-21T20:31:35.601" v="9" actId="962"/>
          <ac:graphicFrameMkLst>
            <pc:docMk/>
            <pc:sldMk cId="4183630030" sldId="269"/>
            <ac:graphicFrameMk id="2" creationId="{729249ED-D4FD-00BE-A77E-D348488B067B}"/>
          </ac:graphicFrameMkLst>
        </pc:graphicFrame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4219015495" sldId="270"/>
        </pc:sldMkLst>
      </pc:sldChg>
      <pc:sldChg chg="addSp modSp add mod">
        <pc:chgData name="Mark Baccei" userId="bdb7ac0e-3ece-4cb0-8f49-19267decce04" providerId="ADAL" clId="{9B275DE9-2680-46F9-9B53-F95B0D4F8968}" dt="2025-01-21T20:39:54.122" v="225" actId="20577"/>
        <pc:sldMkLst>
          <pc:docMk/>
          <pc:sldMk cId="4025451271" sldId="271"/>
        </pc:sldMkLst>
        <pc:spChg chg="add mod">
          <ac:chgData name="Mark Baccei" userId="bdb7ac0e-3ece-4cb0-8f49-19267decce04" providerId="ADAL" clId="{9B275DE9-2680-46F9-9B53-F95B0D4F8968}" dt="2025-01-21T20:39:54.122" v="225" actId="20577"/>
          <ac:spMkLst>
            <pc:docMk/>
            <pc:sldMk cId="4025451271" sldId="271"/>
            <ac:spMk id="3" creationId="{87A4F5FA-B209-6B82-A01D-913AE08BC4AC}"/>
          </ac:spMkLst>
        </pc:spChg>
        <pc:picChg chg="mod">
          <ac:chgData name="Mark Baccei" userId="bdb7ac0e-3ece-4cb0-8f49-19267decce04" providerId="ADAL" clId="{9B275DE9-2680-46F9-9B53-F95B0D4F8968}" dt="2025-01-21T20:35:55.775" v="13" actId="962"/>
          <ac:picMkLst>
            <pc:docMk/>
            <pc:sldMk cId="4025451271" sldId="271"/>
            <ac:picMk id="2" creationId="{D881B0E4-65A3-9AB1-D6DB-10AD8A3FE3F4}"/>
          </ac:picMkLst>
        </pc:picChg>
      </pc:sldChg>
      <pc:sldChg chg="addSp modSp add mod">
        <pc:chgData name="Mark Baccei" userId="bdb7ac0e-3ece-4cb0-8f49-19267decce04" providerId="ADAL" clId="{9B275DE9-2680-46F9-9B53-F95B0D4F8968}" dt="2025-01-21T20:40:08.898" v="280" actId="20577"/>
        <pc:sldMkLst>
          <pc:docMk/>
          <pc:sldMk cId="1313915133" sldId="272"/>
        </pc:sldMkLst>
        <pc:spChg chg="add mod">
          <ac:chgData name="Mark Baccei" userId="bdb7ac0e-3ece-4cb0-8f49-19267decce04" providerId="ADAL" clId="{9B275DE9-2680-46F9-9B53-F95B0D4F8968}" dt="2025-01-21T20:40:08.898" v="280" actId="20577"/>
          <ac:spMkLst>
            <pc:docMk/>
            <pc:sldMk cId="1313915133" sldId="272"/>
            <ac:spMk id="3" creationId="{E92BEF79-6D78-C6A6-4F52-5803EF2EE695}"/>
          </ac:spMkLst>
        </pc:spChg>
        <pc:picChg chg="mod">
          <ac:chgData name="Mark Baccei" userId="bdb7ac0e-3ece-4cb0-8f49-19267decce04" providerId="ADAL" clId="{9B275DE9-2680-46F9-9B53-F95B0D4F8968}" dt="2025-01-21T20:36:05.363" v="15" actId="962"/>
          <ac:picMkLst>
            <pc:docMk/>
            <pc:sldMk cId="1313915133" sldId="272"/>
            <ac:picMk id="2" creationId="{4E60452A-2F4D-BBBF-5593-F35A7DA43F44}"/>
          </ac:picMkLst>
        </pc:pic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3838383500" sldId="273"/>
        </pc:sldMkLst>
      </pc:sldChg>
      <pc:sldChg chg="addSp modSp add mod">
        <pc:chgData name="Mark Baccei" userId="bdb7ac0e-3ece-4cb0-8f49-19267decce04" providerId="ADAL" clId="{9B275DE9-2680-46F9-9B53-F95B0D4F8968}" dt="2025-01-21T20:40:29.905" v="365" actId="20577"/>
        <pc:sldMkLst>
          <pc:docMk/>
          <pc:sldMk cId="641478346" sldId="274"/>
        </pc:sldMkLst>
        <pc:spChg chg="add mod">
          <ac:chgData name="Mark Baccei" userId="bdb7ac0e-3ece-4cb0-8f49-19267decce04" providerId="ADAL" clId="{9B275DE9-2680-46F9-9B53-F95B0D4F8968}" dt="2025-01-21T20:40:29.905" v="365" actId="20577"/>
          <ac:spMkLst>
            <pc:docMk/>
            <pc:sldMk cId="641478346" sldId="274"/>
            <ac:spMk id="3" creationId="{624F102D-2E52-6A01-7708-257D9F08B675}"/>
          </ac:spMkLst>
        </pc:spChg>
        <pc:graphicFrameChg chg="mod">
          <ac:chgData name="Mark Baccei" userId="bdb7ac0e-3ece-4cb0-8f49-19267decce04" providerId="ADAL" clId="{9B275DE9-2680-46F9-9B53-F95B0D4F8968}" dt="2025-01-21T20:37:19.332" v="17" actId="962"/>
          <ac:graphicFrameMkLst>
            <pc:docMk/>
            <pc:sldMk cId="641478346" sldId="274"/>
            <ac:graphicFrameMk id="2" creationId="{00FADEF3-BF5B-0B30-029C-572036A606DD}"/>
          </ac:graphicFrameMkLst>
        </pc:graphicFrame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2529017769" sldId="275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3980824150" sldId="276"/>
        </pc:sldMkLst>
      </pc:sldChg>
      <pc:sldChg chg="modSp add mod">
        <pc:chgData name="Mark Baccei" userId="bdb7ac0e-3ece-4cb0-8f49-19267decce04" providerId="ADAL" clId="{9B275DE9-2680-46F9-9B53-F95B0D4F8968}" dt="2025-01-21T20:41:38.606" v="385" actId="20577"/>
        <pc:sldMkLst>
          <pc:docMk/>
          <pc:sldMk cId="2489307896" sldId="278"/>
        </pc:sldMkLst>
        <pc:spChg chg="mod">
          <ac:chgData name="Mark Baccei" userId="bdb7ac0e-3ece-4cb0-8f49-19267decce04" providerId="ADAL" clId="{9B275DE9-2680-46F9-9B53-F95B0D4F8968}" dt="2025-01-21T20:41:38.606" v="385" actId="20577"/>
          <ac:spMkLst>
            <pc:docMk/>
            <pc:sldMk cId="2489307896" sldId="278"/>
            <ac:spMk id="2" creationId="{2CC56033-D798-94E3-1EF4-04C7604B19F0}"/>
          </ac:spMkLst>
        </pc:sp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1893521649" sldId="279"/>
        </pc:sldMkLst>
      </pc:sldChg>
      <pc:sldChg chg="modSp add mod">
        <pc:chgData name="Mark Baccei" userId="bdb7ac0e-3ece-4cb0-8f49-19267decce04" providerId="ADAL" clId="{9B275DE9-2680-46F9-9B53-F95B0D4F8968}" dt="2025-01-21T20:23:09.110" v="2" actId="27636"/>
        <pc:sldMkLst>
          <pc:docMk/>
          <pc:sldMk cId="2288542017" sldId="280"/>
        </pc:sldMkLst>
        <pc:spChg chg="mod">
          <ac:chgData name="Mark Baccei" userId="bdb7ac0e-3ece-4cb0-8f49-19267decce04" providerId="ADAL" clId="{9B275DE9-2680-46F9-9B53-F95B0D4F8968}" dt="2025-01-21T20:23:09.110" v="2" actId="27636"/>
          <ac:spMkLst>
            <pc:docMk/>
            <pc:sldMk cId="2288542017" sldId="280"/>
            <ac:spMk id="3" creationId="{F2763CD9-D5CF-77EA-C929-869ED74E9199}"/>
          </ac:spMkLst>
        </pc:sp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1202499268" sldId="281"/>
        </pc:sldMkLst>
      </pc:sldChg>
      <pc:sldChg chg="modSp add mod">
        <pc:chgData name="Mark Baccei" userId="bdb7ac0e-3ece-4cb0-8f49-19267decce04" providerId="ADAL" clId="{9B275DE9-2680-46F9-9B53-F95B0D4F8968}" dt="2025-01-21T20:23:09.117" v="3" actId="27636"/>
        <pc:sldMkLst>
          <pc:docMk/>
          <pc:sldMk cId="1367698409" sldId="282"/>
        </pc:sldMkLst>
        <pc:spChg chg="mod">
          <ac:chgData name="Mark Baccei" userId="bdb7ac0e-3ece-4cb0-8f49-19267decce04" providerId="ADAL" clId="{9B275DE9-2680-46F9-9B53-F95B0D4F8968}" dt="2025-01-21T20:23:09.117" v="3" actId="27636"/>
          <ac:spMkLst>
            <pc:docMk/>
            <pc:sldMk cId="1367698409" sldId="282"/>
            <ac:spMk id="3" creationId="{9F920442-93E9-3327-098F-DB6E4D8F4B1A}"/>
          </ac:spMkLst>
        </pc:spChg>
      </pc:sldChg>
      <pc:sldChg chg="modSp add mod">
        <pc:chgData name="Mark Baccei" userId="bdb7ac0e-3ece-4cb0-8f49-19267decce04" providerId="ADAL" clId="{9B275DE9-2680-46F9-9B53-F95B0D4F8968}" dt="2025-01-21T20:23:09.123" v="4" actId="27636"/>
        <pc:sldMkLst>
          <pc:docMk/>
          <pc:sldMk cId="799999112" sldId="283"/>
        </pc:sldMkLst>
        <pc:spChg chg="mod">
          <ac:chgData name="Mark Baccei" userId="bdb7ac0e-3ece-4cb0-8f49-19267decce04" providerId="ADAL" clId="{9B275DE9-2680-46F9-9B53-F95B0D4F8968}" dt="2025-01-21T20:23:09.123" v="4" actId="27636"/>
          <ac:spMkLst>
            <pc:docMk/>
            <pc:sldMk cId="799999112" sldId="283"/>
            <ac:spMk id="3" creationId="{FC967CC6-D35D-9823-71BE-98656580BF03}"/>
          </ac:spMkLst>
        </pc:spChg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3249396622" sldId="284"/>
        </pc:sldMkLst>
      </pc:sldChg>
      <pc:sldChg chg="modSp mod">
        <pc:chgData name="Mark Baccei" userId="bdb7ac0e-3ece-4cb0-8f49-19267decce04" providerId="ADAL" clId="{9B275DE9-2680-46F9-9B53-F95B0D4F8968}" dt="2025-01-21T20:38:29.026" v="21" actId="13238"/>
        <pc:sldMkLst>
          <pc:docMk/>
          <pc:sldMk cId="2986248393" sldId="315"/>
        </pc:sldMkLst>
        <pc:graphicFrameChg chg="modGraphic">
          <ac:chgData name="Mark Baccei" userId="bdb7ac0e-3ece-4cb0-8f49-19267decce04" providerId="ADAL" clId="{9B275DE9-2680-46F9-9B53-F95B0D4F8968}" dt="2025-01-21T20:38:29.026" v="21" actId="13238"/>
          <ac:graphicFrameMkLst>
            <pc:docMk/>
            <pc:sldMk cId="2986248393" sldId="315"/>
            <ac:graphicFrameMk id="9" creationId="{8618E20B-6F72-9780-BFD5-A5D53737702C}"/>
          </ac:graphicFrameMkLst>
        </pc:graphicFrameChg>
      </pc:sldChg>
      <pc:sldChg chg="modSp mod">
        <pc:chgData name="Mark Baccei" userId="bdb7ac0e-3ece-4cb0-8f49-19267decce04" providerId="ADAL" clId="{9B275DE9-2680-46F9-9B53-F95B0D4F8968}" dt="2025-01-21T20:42:46.510" v="397"/>
        <pc:sldMkLst>
          <pc:docMk/>
          <pc:sldMk cId="2797937810" sldId="316"/>
        </pc:sldMkLst>
        <pc:spChg chg="ord">
          <ac:chgData name="Mark Baccei" userId="bdb7ac0e-3ece-4cb0-8f49-19267decce04" providerId="ADAL" clId="{9B275DE9-2680-46F9-9B53-F95B0D4F8968}" dt="2025-01-21T20:42:46.510" v="397"/>
          <ac:spMkLst>
            <pc:docMk/>
            <pc:sldMk cId="2797937810" sldId="316"/>
            <ac:spMk id="10" creationId="{52A15A4C-DC84-DE4C-4D74-EC3F058C4790}"/>
          </ac:spMkLst>
        </pc:spChg>
        <pc:graphicFrameChg chg="modGraphic">
          <ac:chgData name="Mark Baccei" userId="bdb7ac0e-3ece-4cb0-8f49-19267decce04" providerId="ADAL" clId="{9B275DE9-2680-46F9-9B53-F95B0D4F8968}" dt="2025-01-21T20:38:31.142" v="22" actId="13238"/>
          <ac:graphicFrameMkLst>
            <pc:docMk/>
            <pc:sldMk cId="2797937810" sldId="316"/>
            <ac:graphicFrameMk id="4" creationId="{6F0966C5-66A2-9496-CCBD-7E7E3CD09638}"/>
          </ac:graphicFrameMkLst>
        </pc:graphicFrameChg>
      </pc:sldChg>
      <pc:sldChg chg="modSp mod">
        <pc:chgData name="Mark Baccei" userId="bdb7ac0e-3ece-4cb0-8f49-19267decce04" providerId="ADAL" clId="{9B275DE9-2680-46F9-9B53-F95B0D4F8968}" dt="2025-01-21T20:41:22.451" v="375" actId="20577"/>
        <pc:sldMkLst>
          <pc:docMk/>
          <pc:sldMk cId="1826796792" sldId="319"/>
        </pc:sldMkLst>
        <pc:spChg chg="mod">
          <ac:chgData name="Mark Baccei" userId="bdb7ac0e-3ece-4cb0-8f49-19267decce04" providerId="ADAL" clId="{9B275DE9-2680-46F9-9B53-F95B0D4F8968}" dt="2025-01-21T20:41:22.451" v="375" actId="20577"/>
          <ac:spMkLst>
            <pc:docMk/>
            <pc:sldMk cId="1826796792" sldId="319"/>
            <ac:spMk id="2" creationId="{437B3657-45A2-CE45-B158-460A870DE8A9}"/>
          </ac:spMkLst>
        </pc:spChg>
      </pc:sldChg>
      <pc:sldChg chg="modSp mod">
        <pc:chgData name="Mark Baccei" userId="bdb7ac0e-3ece-4cb0-8f49-19267decce04" providerId="ADAL" clId="{9B275DE9-2680-46F9-9B53-F95B0D4F8968}" dt="2025-01-21T20:43:05.694" v="398" actId="14100"/>
        <pc:sldMkLst>
          <pc:docMk/>
          <pc:sldMk cId="3734387141" sldId="320"/>
        </pc:sldMkLst>
        <pc:spChg chg="ord">
          <ac:chgData name="Mark Baccei" userId="bdb7ac0e-3ece-4cb0-8f49-19267decce04" providerId="ADAL" clId="{9B275DE9-2680-46F9-9B53-F95B0D4F8968}" dt="2025-01-21T20:42:16.894" v="393"/>
          <ac:spMkLst>
            <pc:docMk/>
            <pc:sldMk cId="3734387141" sldId="320"/>
            <ac:spMk id="2" creationId="{437B3657-45A2-CE45-B158-460A870DE8A9}"/>
          </ac:spMkLst>
        </pc:spChg>
        <pc:spChg chg="mod">
          <ac:chgData name="Mark Baccei" userId="bdb7ac0e-3ece-4cb0-8f49-19267decce04" providerId="ADAL" clId="{9B275DE9-2680-46F9-9B53-F95B0D4F8968}" dt="2025-01-21T20:43:05.694" v="398" actId="14100"/>
          <ac:spMkLst>
            <pc:docMk/>
            <pc:sldMk cId="3734387141" sldId="320"/>
            <ac:spMk id="3" creationId="{8FCBE0AC-33A9-070A-C923-2EF630C515C9}"/>
          </ac:spMkLst>
        </pc:spChg>
        <pc:spChg chg="mod">
          <ac:chgData name="Mark Baccei" userId="bdb7ac0e-3ece-4cb0-8f49-19267decce04" providerId="ADAL" clId="{9B275DE9-2680-46F9-9B53-F95B0D4F8968}" dt="2025-01-21T20:42:35.407" v="396" actId="962"/>
          <ac:spMkLst>
            <pc:docMk/>
            <pc:sldMk cId="3734387141" sldId="320"/>
            <ac:spMk id="7" creationId="{C1D0E71A-32E6-4DDE-CF29-A69F0A6B1C2D}"/>
          </ac:spMkLst>
        </pc:spChg>
        <pc:graphicFrameChg chg="ord modGraphic">
          <ac:chgData name="Mark Baccei" userId="bdb7ac0e-3ece-4cb0-8f49-19267decce04" providerId="ADAL" clId="{9B275DE9-2680-46F9-9B53-F95B0D4F8968}" dt="2025-01-21T20:42:04.271" v="387" actId="13244"/>
          <ac:graphicFrameMkLst>
            <pc:docMk/>
            <pc:sldMk cId="3734387141" sldId="320"/>
            <ac:graphicFrameMk id="5" creationId="{806A2E61-F5F9-19B8-978F-3AA49241D5F1}"/>
          </ac:graphicFrameMkLst>
        </pc:graphicFrameChg>
      </pc:sldChg>
      <pc:sldChg chg="modSp mod">
        <pc:chgData name="Mark Baccei" userId="bdb7ac0e-3ece-4cb0-8f49-19267decce04" providerId="ADAL" clId="{9B275DE9-2680-46F9-9B53-F95B0D4F8968}" dt="2025-01-21T20:43:26.144" v="399"/>
        <pc:sldMkLst>
          <pc:docMk/>
          <pc:sldMk cId="2245717400" sldId="321"/>
        </pc:sldMkLst>
        <pc:spChg chg="ord">
          <ac:chgData name="Mark Baccei" userId="bdb7ac0e-3ece-4cb0-8f49-19267decce04" providerId="ADAL" clId="{9B275DE9-2680-46F9-9B53-F95B0D4F8968}" dt="2025-01-21T20:43:26.144" v="399"/>
          <ac:spMkLst>
            <pc:docMk/>
            <pc:sldMk cId="2245717400" sldId="321"/>
            <ac:spMk id="10" creationId="{52A15A4C-DC84-DE4C-4D74-EC3F058C4790}"/>
          </ac:spMkLst>
        </pc:spChg>
        <pc:graphicFrameChg chg="modGraphic">
          <ac:chgData name="Mark Baccei" userId="bdb7ac0e-3ece-4cb0-8f49-19267decce04" providerId="ADAL" clId="{9B275DE9-2680-46F9-9B53-F95B0D4F8968}" dt="2025-01-21T20:38:33.059" v="23" actId="13238"/>
          <ac:graphicFrameMkLst>
            <pc:docMk/>
            <pc:sldMk cId="2245717400" sldId="321"/>
            <ac:graphicFrameMk id="12" creationId="{CC2882FF-EB69-65BC-ADE4-8AEC9CF797D7}"/>
          </ac:graphicFrameMkLst>
        </pc:graphicFrameChg>
      </pc:sldChg>
      <pc:sldChg chg="new del">
        <pc:chgData name="Mark Baccei" userId="bdb7ac0e-3ece-4cb0-8f49-19267decce04" providerId="ADAL" clId="{9B275DE9-2680-46F9-9B53-F95B0D4F8968}" dt="2025-01-21T20:23:14.429" v="5" actId="47"/>
        <pc:sldMkLst>
          <pc:docMk/>
          <pc:sldMk cId="2599472340" sldId="322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461785300" sldId="323"/>
        </pc:sldMkLst>
      </pc:sldChg>
      <pc:sldChg chg="add">
        <pc:chgData name="Mark Baccei" userId="bdb7ac0e-3ece-4cb0-8f49-19267decce04" providerId="ADAL" clId="{9B275DE9-2680-46F9-9B53-F95B0D4F8968}" dt="2025-01-21T20:23:09.020" v="1"/>
        <pc:sldMkLst>
          <pc:docMk/>
          <pc:sldMk cId="3071301503" sldId="32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lchen\Robert\My%20Documents\My%20Papers\State%20Funding%20Policy%20Project\Analytic%20Funding%20Tables%20Sep%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lchen\Robert\My%20Documents\My%20Papers\State%20Funding%20Policy%20Project\Analytic%20Funding%20Tables%20Sep%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lchen\Robert\My%20Documents\My%20Papers\PBF%20Data%20Project\FY21%20to%2024%20PBF%20Graphic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lchen\Robert\My%20Documents\My%20Papers\PBF%20Data%20Project\FY21%20to%2024%20PBF%20Graphic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ysClr val="windowText" lastClr="000000"/>
                </a:solidFill>
              </a:rPr>
              <a:t>Trends in four-year funding models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'Figures 1 and 2'!$B$2</c:f>
              <c:strCache>
                <c:ptCount val="1"/>
                <c:pt idx="0">
                  <c:v>Traditional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'Figures 1 and 2'!$A$3:$A$19</c:f>
              <c:numCache>
                <c:formatCode>General</c:formatCode>
                <c:ptCount val="17"/>
                <c:pt idx="0">
                  <c:v>2004</c:v>
                </c:pt>
                <c:pt idx="2">
                  <c:v>2006</c:v>
                </c:pt>
                <c:pt idx="4">
                  <c:v>2008</c:v>
                </c:pt>
                <c:pt idx="6">
                  <c:v>2010</c:v>
                </c:pt>
                <c:pt idx="8">
                  <c:v>2012</c:v>
                </c:pt>
                <c:pt idx="10">
                  <c:v>2014</c:v>
                </c:pt>
                <c:pt idx="12">
                  <c:v>2016</c:v>
                </c:pt>
                <c:pt idx="14">
                  <c:v>2018</c:v>
                </c:pt>
                <c:pt idx="16">
                  <c:v>2020</c:v>
                </c:pt>
              </c:numCache>
            </c:numRef>
          </c:cat>
          <c:val>
            <c:numRef>
              <c:f>'Figures 1 and 2'!$B$3:$B$19</c:f>
              <c:numCache>
                <c:formatCode>0%</c:formatCode>
                <c:ptCount val="17"/>
                <c:pt idx="0">
                  <c:v>0.45700000000000002</c:v>
                </c:pt>
                <c:pt idx="1">
                  <c:v>0.439</c:v>
                </c:pt>
                <c:pt idx="2">
                  <c:v>0.376</c:v>
                </c:pt>
                <c:pt idx="3">
                  <c:v>0.373</c:v>
                </c:pt>
                <c:pt idx="4">
                  <c:v>0.4</c:v>
                </c:pt>
                <c:pt idx="5">
                  <c:v>0.50900000000000001</c:v>
                </c:pt>
                <c:pt idx="6">
                  <c:v>0.56299999999999994</c:v>
                </c:pt>
                <c:pt idx="7">
                  <c:v>0.51900000000000002</c:v>
                </c:pt>
                <c:pt idx="8">
                  <c:v>0.499</c:v>
                </c:pt>
                <c:pt idx="9">
                  <c:v>0.46100000000000002</c:v>
                </c:pt>
                <c:pt idx="10">
                  <c:v>0.36699999999999999</c:v>
                </c:pt>
                <c:pt idx="11">
                  <c:v>0.45200000000000001</c:v>
                </c:pt>
                <c:pt idx="12">
                  <c:v>0.435</c:v>
                </c:pt>
                <c:pt idx="13">
                  <c:v>0.42899999999999999</c:v>
                </c:pt>
                <c:pt idx="14">
                  <c:v>0.45</c:v>
                </c:pt>
                <c:pt idx="15">
                  <c:v>0.432</c:v>
                </c:pt>
                <c:pt idx="16">
                  <c:v>0.40799999999999997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0E-4329-B666-D56EB503F333}"/>
            </c:ext>
          </c:extLst>
        </c:ser>
        <c:ser>
          <c:idx val="1"/>
          <c:order val="1"/>
          <c:tx>
            <c:strRef>
              <c:f>'Figures 1 and 2'!$C$2</c:f>
              <c:strCache>
                <c:ptCount val="1"/>
                <c:pt idx="0">
                  <c:v>Incentive</c:v>
                </c:pt>
              </c:strCache>
            </c:strRef>
          </c:tx>
          <c:spPr>
            <a:ln w="508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'Figures 1 and 2'!$A$3:$A$19</c:f>
              <c:numCache>
                <c:formatCode>General</c:formatCode>
                <c:ptCount val="17"/>
                <c:pt idx="0">
                  <c:v>2004</c:v>
                </c:pt>
                <c:pt idx="2">
                  <c:v>2006</c:v>
                </c:pt>
                <c:pt idx="4">
                  <c:v>2008</c:v>
                </c:pt>
                <c:pt idx="6">
                  <c:v>2010</c:v>
                </c:pt>
                <c:pt idx="8">
                  <c:v>2012</c:v>
                </c:pt>
                <c:pt idx="10">
                  <c:v>2014</c:v>
                </c:pt>
                <c:pt idx="12">
                  <c:v>2016</c:v>
                </c:pt>
                <c:pt idx="14">
                  <c:v>2018</c:v>
                </c:pt>
                <c:pt idx="16">
                  <c:v>2020</c:v>
                </c:pt>
              </c:numCache>
            </c:numRef>
          </c:cat>
          <c:val>
            <c:numRef>
              <c:f>'Figures 1 and 2'!$C$3:$C$19</c:f>
              <c:numCache>
                <c:formatCode>0%</c:formatCode>
                <c:ptCount val="17"/>
                <c:pt idx="0">
                  <c:v>0.13900000000000001</c:v>
                </c:pt>
                <c:pt idx="1">
                  <c:v>0.13700000000000001</c:v>
                </c:pt>
                <c:pt idx="2">
                  <c:v>0.16400000000000001</c:v>
                </c:pt>
                <c:pt idx="3">
                  <c:v>0.16500000000000001</c:v>
                </c:pt>
                <c:pt idx="4">
                  <c:v>0.14599999999999999</c:v>
                </c:pt>
                <c:pt idx="5">
                  <c:v>0.1</c:v>
                </c:pt>
                <c:pt idx="6">
                  <c:v>3.7999999999999999E-2</c:v>
                </c:pt>
                <c:pt idx="7">
                  <c:v>0.04</c:v>
                </c:pt>
                <c:pt idx="8">
                  <c:v>0.02</c:v>
                </c:pt>
                <c:pt idx="9">
                  <c:v>4.3999999999999997E-2</c:v>
                </c:pt>
                <c:pt idx="10">
                  <c:v>0.111</c:v>
                </c:pt>
                <c:pt idx="11">
                  <c:v>9.1999999999999998E-2</c:v>
                </c:pt>
                <c:pt idx="12">
                  <c:v>0.1</c:v>
                </c:pt>
                <c:pt idx="13">
                  <c:v>7.6999999999999999E-2</c:v>
                </c:pt>
                <c:pt idx="14">
                  <c:v>7.0000000000000007E-2</c:v>
                </c:pt>
                <c:pt idx="15">
                  <c:v>9.5000000000000001E-2</c:v>
                </c:pt>
                <c:pt idx="16">
                  <c:v>7.2000000000000008E-2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0E-4329-B666-D56EB503F333}"/>
            </c:ext>
          </c:extLst>
        </c:ser>
        <c:ser>
          <c:idx val="2"/>
          <c:order val="2"/>
          <c:tx>
            <c:strRef>
              <c:f>'Figures 1 and 2'!$D$2</c:f>
              <c:strCache>
                <c:ptCount val="1"/>
                <c:pt idx="0">
                  <c:v>Hybrid</c:v>
                </c:pt>
              </c:strCache>
            </c:strRef>
          </c:tx>
          <c:spPr>
            <a:ln w="508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'Figures 1 and 2'!$A$3:$A$19</c:f>
              <c:numCache>
                <c:formatCode>General</c:formatCode>
                <c:ptCount val="17"/>
                <c:pt idx="0">
                  <c:v>2004</c:v>
                </c:pt>
                <c:pt idx="2">
                  <c:v>2006</c:v>
                </c:pt>
                <c:pt idx="4">
                  <c:v>2008</c:v>
                </c:pt>
                <c:pt idx="6">
                  <c:v>2010</c:v>
                </c:pt>
                <c:pt idx="8">
                  <c:v>2012</c:v>
                </c:pt>
                <c:pt idx="10">
                  <c:v>2014</c:v>
                </c:pt>
                <c:pt idx="12">
                  <c:v>2016</c:v>
                </c:pt>
                <c:pt idx="14">
                  <c:v>2018</c:v>
                </c:pt>
                <c:pt idx="16">
                  <c:v>2020</c:v>
                </c:pt>
              </c:numCache>
            </c:numRef>
          </c:cat>
          <c:val>
            <c:numRef>
              <c:f>'Figures 1 and 2'!$D$3:$D$19</c:f>
              <c:numCache>
                <c:formatCode>0%</c:formatCode>
                <c:ptCount val="17"/>
                <c:pt idx="0">
                  <c:v>0.40400000000000003</c:v>
                </c:pt>
                <c:pt idx="1">
                  <c:v>0.42399999999999999</c:v>
                </c:pt>
                <c:pt idx="2">
                  <c:v>0.46</c:v>
                </c:pt>
                <c:pt idx="3">
                  <c:v>0.46300000000000002</c:v>
                </c:pt>
                <c:pt idx="4">
                  <c:v>0.45300000000000001</c:v>
                </c:pt>
                <c:pt idx="5">
                  <c:v>0.39100000000000001</c:v>
                </c:pt>
                <c:pt idx="6">
                  <c:v>0.39900000000000002</c:v>
                </c:pt>
                <c:pt idx="7">
                  <c:v>0.441</c:v>
                </c:pt>
                <c:pt idx="8">
                  <c:v>0.48099999999999998</c:v>
                </c:pt>
                <c:pt idx="9">
                  <c:v>0.495</c:v>
                </c:pt>
                <c:pt idx="10">
                  <c:v>0.52200000000000002</c:v>
                </c:pt>
                <c:pt idx="11">
                  <c:v>0.45600000000000002</c:v>
                </c:pt>
                <c:pt idx="12">
                  <c:v>0.46500000000000002</c:v>
                </c:pt>
                <c:pt idx="13">
                  <c:v>0.49399999999999999</c:v>
                </c:pt>
                <c:pt idx="14">
                  <c:v>0.48</c:v>
                </c:pt>
                <c:pt idx="15">
                  <c:v>0.47399999999999998</c:v>
                </c:pt>
                <c:pt idx="16">
                  <c:v>0.51900000000000002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0E-4329-B666-D56EB503F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3605759"/>
        <c:axId val="1489581615"/>
      </c:lineChart>
      <c:catAx>
        <c:axId val="18236057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Fiscal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581615"/>
        <c:crosses val="autoZero"/>
        <c:auto val="1"/>
        <c:lblAlgn val="ctr"/>
        <c:lblOffset val="100"/>
        <c:noMultiLvlLbl val="0"/>
      </c:catAx>
      <c:valAx>
        <c:axId val="1489581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Share of institutions</a:t>
                </a:r>
                <a:r>
                  <a:rPr lang="en-US" sz="1400" baseline="0">
                    <a:solidFill>
                      <a:sysClr val="windowText" lastClr="000000"/>
                    </a:solidFill>
                  </a:rPr>
                  <a:t> with model</a:t>
                </a:r>
                <a:endParaRPr lang="en-US" sz="140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605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ysClr val="windowText" lastClr="000000"/>
                </a:solidFill>
              </a:rPr>
              <a:t>Trends in two-year funding models over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'Figures 1 and 2'!$B$2</c:f>
              <c:strCache>
                <c:ptCount val="1"/>
                <c:pt idx="0">
                  <c:v>Traditional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'Figures 1 and 2'!$A$3:$A$19</c:f>
              <c:numCache>
                <c:formatCode>General</c:formatCode>
                <c:ptCount val="17"/>
                <c:pt idx="0">
                  <c:v>2004</c:v>
                </c:pt>
                <c:pt idx="2">
                  <c:v>2006</c:v>
                </c:pt>
                <c:pt idx="4">
                  <c:v>2008</c:v>
                </c:pt>
                <c:pt idx="6">
                  <c:v>2010</c:v>
                </c:pt>
                <c:pt idx="8">
                  <c:v>2012</c:v>
                </c:pt>
                <c:pt idx="10">
                  <c:v>2014</c:v>
                </c:pt>
                <c:pt idx="12">
                  <c:v>2016</c:v>
                </c:pt>
                <c:pt idx="14">
                  <c:v>2018</c:v>
                </c:pt>
                <c:pt idx="16">
                  <c:v>2020</c:v>
                </c:pt>
              </c:numCache>
            </c:numRef>
          </c:cat>
          <c:val>
            <c:numRef>
              <c:f>'Figures 1 and 2'!$E$3:$E$19</c:f>
              <c:numCache>
                <c:formatCode>0%</c:formatCode>
                <c:ptCount val="17"/>
                <c:pt idx="0">
                  <c:v>0.187</c:v>
                </c:pt>
                <c:pt idx="1">
                  <c:v>0.155</c:v>
                </c:pt>
                <c:pt idx="2">
                  <c:v>0.14599999999999999</c:v>
                </c:pt>
                <c:pt idx="3">
                  <c:v>0.12</c:v>
                </c:pt>
                <c:pt idx="4">
                  <c:v>0.129</c:v>
                </c:pt>
                <c:pt idx="5">
                  <c:v>0.12</c:v>
                </c:pt>
                <c:pt idx="6">
                  <c:v>0.192</c:v>
                </c:pt>
                <c:pt idx="7">
                  <c:v>0.214</c:v>
                </c:pt>
                <c:pt idx="8">
                  <c:v>0.184</c:v>
                </c:pt>
                <c:pt idx="9">
                  <c:v>0.14699999999999999</c:v>
                </c:pt>
                <c:pt idx="10">
                  <c:v>0.105</c:v>
                </c:pt>
                <c:pt idx="11">
                  <c:v>0.13400000000000001</c:v>
                </c:pt>
                <c:pt idx="12">
                  <c:v>0.128</c:v>
                </c:pt>
                <c:pt idx="13">
                  <c:v>0.11</c:v>
                </c:pt>
                <c:pt idx="14">
                  <c:v>0.108</c:v>
                </c:pt>
                <c:pt idx="15">
                  <c:v>8.2000000000000003E-2</c:v>
                </c:pt>
                <c:pt idx="16">
                  <c:v>6.8000000000000005E-2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08-4E54-8153-6F2F07EEB51E}"/>
            </c:ext>
          </c:extLst>
        </c:ser>
        <c:ser>
          <c:idx val="1"/>
          <c:order val="1"/>
          <c:tx>
            <c:strRef>
              <c:f>'Figures 1 and 2'!$C$2</c:f>
              <c:strCache>
                <c:ptCount val="1"/>
                <c:pt idx="0">
                  <c:v>Incentive</c:v>
                </c:pt>
              </c:strCache>
            </c:strRef>
          </c:tx>
          <c:spPr>
            <a:ln w="508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'Figures 1 and 2'!$A$3:$A$19</c:f>
              <c:numCache>
                <c:formatCode>General</c:formatCode>
                <c:ptCount val="17"/>
                <c:pt idx="0">
                  <c:v>2004</c:v>
                </c:pt>
                <c:pt idx="2">
                  <c:v>2006</c:v>
                </c:pt>
                <c:pt idx="4">
                  <c:v>2008</c:v>
                </c:pt>
                <c:pt idx="6">
                  <c:v>2010</c:v>
                </c:pt>
                <c:pt idx="8">
                  <c:v>2012</c:v>
                </c:pt>
                <c:pt idx="10">
                  <c:v>2014</c:v>
                </c:pt>
                <c:pt idx="12">
                  <c:v>2016</c:v>
                </c:pt>
                <c:pt idx="14">
                  <c:v>2018</c:v>
                </c:pt>
                <c:pt idx="16">
                  <c:v>2020</c:v>
                </c:pt>
              </c:numCache>
            </c:numRef>
          </c:cat>
          <c:val>
            <c:numRef>
              <c:f>'Figures 1 and 2'!$F$3:$F$19</c:f>
              <c:numCache>
                <c:formatCode>0%</c:formatCode>
                <c:ptCount val="17"/>
                <c:pt idx="0">
                  <c:v>0.22900000000000001</c:v>
                </c:pt>
                <c:pt idx="1">
                  <c:v>0.22900000000000001</c:v>
                </c:pt>
                <c:pt idx="2">
                  <c:v>0.20599999999999999</c:v>
                </c:pt>
                <c:pt idx="3">
                  <c:v>0.20499999999999999</c:v>
                </c:pt>
                <c:pt idx="4">
                  <c:v>0.20300000000000001</c:v>
                </c:pt>
                <c:pt idx="5">
                  <c:v>0.20300000000000001</c:v>
                </c:pt>
                <c:pt idx="6">
                  <c:v>0.16400000000000001</c:v>
                </c:pt>
                <c:pt idx="7">
                  <c:v>0.16400000000000001</c:v>
                </c:pt>
                <c:pt idx="8">
                  <c:v>0.13400000000000001</c:v>
                </c:pt>
                <c:pt idx="9">
                  <c:v>0.13700000000000001</c:v>
                </c:pt>
                <c:pt idx="10">
                  <c:v>0.16600000000000001</c:v>
                </c:pt>
                <c:pt idx="11">
                  <c:v>0.20799999999999999</c:v>
                </c:pt>
                <c:pt idx="12">
                  <c:v>0.222</c:v>
                </c:pt>
                <c:pt idx="13">
                  <c:v>0.22</c:v>
                </c:pt>
                <c:pt idx="14">
                  <c:v>0.223</c:v>
                </c:pt>
                <c:pt idx="15">
                  <c:v>0.222</c:v>
                </c:pt>
                <c:pt idx="16">
                  <c:v>0.20799999999999999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08-4E54-8153-6F2F07EEB51E}"/>
            </c:ext>
          </c:extLst>
        </c:ser>
        <c:ser>
          <c:idx val="2"/>
          <c:order val="2"/>
          <c:tx>
            <c:strRef>
              <c:f>'Figures 1 and 2'!$D$2</c:f>
              <c:strCache>
                <c:ptCount val="1"/>
                <c:pt idx="0">
                  <c:v>Hybrid</c:v>
                </c:pt>
              </c:strCache>
            </c:strRef>
          </c:tx>
          <c:spPr>
            <a:ln w="508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'Figures 1 and 2'!$A$3:$A$19</c:f>
              <c:numCache>
                <c:formatCode>General</c:formatCode>
                <c:ptCount val="17"/>
                <c:pt idx="0">
                  <c:v>2004</c:v>
                </c:pt>
                <c:pt idx="2">
                  <c:v>2006</c:v>
                </c:pt>
                <c:pt idx="4">
                  <c:v>2008</c:v>
                </c:pt>
                <c:pt idx="6">
                  <c:v>2010</c:v>
                </c:pt>
                <c:pt idx="8">
                  <c:v>2012</c:v>
                </c:pt>
                <c:pt idx="10">
                  <c:v>2014</c:v>
                </c:pt>
                <c:pt idx="12">
                  <c:v>2016</c:v>
                </c:pt>
                <c:pt idx="14">
                  <c:v>2018</c:v>
                </c:pt>
                <c:pt idx="16">
                  <c:v>2020</c:v>
                </c:pt>
              </c:numCache>
            </c:numRef>
          </c:cat>
          <c:val>
            <c:numRef>
              <c:f>'Figures 1 and 2'!$G$3:$G$19</c:f>
              <c:numCache>
                <c:formatCode>0%</c:formatCode>
                <c:ptCount val="17"/>
                <c:pt idx="0">
                  <c:v>0.58399999999999996</c:v>
                </c:pt>
                <c:pt idx="1">
                  <c:v>0.61499999999999999</c:v>
                </c:pt>
                <c:pt idx="2">
                  <c:v>0.64800000000000002</c:v>
                </c:pt>
                <c:pt idx="3">
                  <c:v>0.67600000000000005</c:v>
                </c:pt>
                <c:pt idx="4">
                  <c:v>0.66700000000000004</c:v>
                </c:pt>
                <c:pt idx="5">
                  <c:v>0.67700000000000005</c:v>
                </c:pt>
                <c:pt idx="6">
                  <c:v>0.64400000000000002</c:v>
                </c:pt>
                <c:pt idx="7">
                  <c:v>0.622</c:v>
                </c:pt>
                <c:pt idx="8">
                  <c:v>0.68200000000000005</c:v>
                </c:pt>
                <c:pt idx="9">
                  <c:v>0.71599999999999997</c:v>
                </c:pt>
                <c:pt idx="10">
                  <c:v>0.72899999999999998</c:v>
                </c:pt>
                <c:pt idx="11">
                  <c:v>0.65800000000000003</c:v>
                </c:pt>
                <c:pt idx="12">
                  <c:v>0.64900000000000002</c:v>
                </c:pt>
                <c:pt idx="13">
                  <c:v>0.67</c:v>
                </c:pt>
                <c:pt idx="14">
                  <c:v>0.66900000000000004</c:v>
                </c:pt>
                <c:pt idx="15">
                  <c:v>0.7</c:v>
                </c:pt>
                <c:pt idx="16">
                  <c:v>0.72399999999999998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08-4E54-8153-6F2F07EEB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3605759"/>
        <c:axId val="1489581615"/>
      </c:lineChart>
      <c:catAx>
        <c:axId val="18236057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Fiscal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581615"/>
        <c:crosses val="autoZero"/>
        <c:auto val="1"/>
        <c:lblAlgn val="ctr"/>
        <c:lblOffset val="100"/>
        <c:noMultiLvlLbl val="0"/>
      </c:catAx>
      <c:valAx>
        <c:axId val="1489581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ysClr val="windowText" lastClr="000000"/>
                    </a:solidFill>
                  </a:rPr>
                  <a:t>Share of institutions</a:t>
                </a:r>
                <a:r>
                  <a:rPr lang="en-US" sz="1400" baseline="0">
                    <a:solidFill>
                      <a:sysClr val="windowText" lastClr="000000"/>
                    </a:solidFill>
                  </a:rPr>
                  <a:t> with model</a:t>
                </a:r>
                <a:endParaRPr lang="en-US" sz="140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605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ysClr val="windowText" lastClr="000000"/>
                </a:solidFill>
              </a:rPr>
              <a:t>Funded PBF by sector, 1997-2024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Frequencies!$B$25</c:f>
              <c:strCache>
                <c:ptCount val="1"/>
                <c:pt idx="0">
                  <c:v>2-year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Frequencies!$A$26:$A$53</c:f>
              <c:numCache>
                <c:formatCode>General</c:formatCode>
                <c:ptCount val="28"/>
                <c:pt idx="0">
                  <c:v>1997</c:v>
                </c:pt>
                <c:pt idx="3">
                  <c:v>2000</c:v>
                </c:pt>
                <c:pt idx="6">
                  <c:v>2003</c:v>
                </c:pt>
                <c:pt idx="9">
                  <c:v>2006</c:v>
                </c:pt>
                <c:pt idx="12">
                  <c:v>2009</c:v>
                </c:pt>
                <c:pt idx="15">
                  <c:v>2012</c:v>
                </c:pt>
                <c:pt idx="18">
                  <c:v>2015</c:v>
                </c:pt>
                <c:pt idx="21">
                  <c:v>2018</c:v>
                </c:pt>
                <c:pt idx="24">
                  <c:v>2021</c:v>
                </c:pt>
                <c:pt idx="27">
                  <c:v>2024</c:v>
                </c:pt>
              </c:numCache>
            </c:numRef>
          </c:cat>
          <c:val>
            <c:numRef>
              <c:f>Frequencies!$B$26:$B$53</c:f>
              <c:numCache>
                <c:formatCode>General</c:formatCode>
                <c:ptCount val="28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7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7</c:v>
                </c:pt>
                <c:pt idx="12">
                  <c:v>4</c:v>
                </c:pt>
                <c:pt idx="13">
                  <c:v>5</c:v>
                </c:pt>
                <c:pt idx="14">
                  <c:v>6</c:v>
                </c:pt>
                <c:pt idx="15">
                  <c:v>8</c:v>
                </c:pt>
                <c:pt idx="16">
                  <c:v>13</c:v>
                </c:pt>
                <c:pt idx="17">
                  <c:v>21</c:v>
                </c:pt>
                <c:pt idx="18">
                  <c:v>22</c:v>
                </c:pt>
                <c:pt idx="19">
                  <c:v>22</c:v>
                </c:pt>
                <c:pt idx="20">
                  <c:v>25</c:v>
                </c:pt>
                <c:pt idx="21">
                  <c:v>26</c:v>
                </c:pt>
                <c:pt idx="22">
                  <c:v>26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29</c:v>
                </c:pt>
                <c:pt idx="27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A2-4A8E-ADB8-29F8683F8325}"/>
            </c:ext>
          </c:extLst>
        </c:ser>
        <c:ser>
          <c:idx val="1"/>
          <c:order val="1"/>
          <c:tx>
            <c:strRef>
              <c:f>Frequencies!$C$25</c:f>
              <c:strCache>
                <c:ptCount val="1"/>
                <c:pt idx="0">
                  <c:v>4-year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Frequencies!$A$26:$A$53</c:f>
              <c:numCache>
                <c:formatCode>General</c:formatCode>
                <c:ptCount val="28"/>
                <c:pt idx="0">
                  <c:v>1997</c:v>
                </c:pt>
                <c:pt idx="3">
                  <c:v>2000</c:v>
                </c:pt>
                <c:pt idx="6">
                  <c:v>2003</c:v>
                </c:pt>
                <c:pt idx="9">
                  <c:v>2006</c:v>
                </c:pt>
                <c:pt idx="12">
                  <c:v>2009</c:v>
                </c:pt>
                <c:pt idx="15">
                  <c:v>2012</c:v>
                </c:pt>
                <c:pt idx="18">
                  <c:v>2015</c:v>
                </c:pt>
                <c:pt idx="21">
                  <c:v>2018</c:v>
                </c:pt>
                <c:pt idx="24">
                  <c:v>2021</c:v>
                </c:pt>
                <c:pt idx="27">
                  <c:v>2024</c:v>
                </c:pt>
              </c:numCache>
            </c:numRef>
          </c:cat>
          <c:val>
            <c:numRef>
              <c:f>Frequencies!$C$26:$C$53</c:f>
              <c:numCache>
                <c:formatCode>General</c:formatCode>
                <c:ptCount val="28"/>
                <c:pt idx="0">
                  <c:v>5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8</c:v>
                </c:pt>
                <c:pt idx="5">
                  <c:v>8</c:v>
                </c:pt>
                <c:pt idx="6">
                  <c:v>6</c:v>
                </c:pt>
                <c:pt idx="7">
                  <c:v>4</c:v>
                </c:pt>
                <c:pt idx="8">
                  <c:v>5</c:v>
                </c:pt>
                <c:pt idx="9">
                  <c:v>7</c:v>
                </c:pt>
                <c:pt idx="10">
                  <c:v>8</c:v>
                </c:pt>
                <c:pt idx="11">
                  <c:v>11</c:v>
                </c:pt>
                <c:pt idx="12">
                  <c:v>10</c:v>
                </c:pt>
                <c:pt idx="13">
                  <c:v>8</c:v>
                </c:pt>
                <c:pt idx="14">
                  <c:v>6</c:v>
                </c:pt>
                <c:pt idx="15">
                  <c:v>7</c:v>
                </c:pt>
                <c:pt idx="16">
                  <c:v>14</c:v>
                </c:pt>
                <c:pt idx="17">
                  <c:v>17</c:v>
                </c:pt>
                <c:pt idx="18">
                  <c:v>16</c:v>
                </c:pt>
                <c:pt idx="19">
                  <c:v>18</c:v>
                </c:pt>
                <c:pt idx="20">
                  <c:v>19</c:v>
                </c:pt>
                <c:pt idx="21">
                  <c:v>18</c:v>
                </c:pt>
                <c:pt idx="22">
                  <c:v>21</c:v>
                </c:pt>
                <c:pt idx="23">
                  <c:v>22</c:v>
                </c:pt>
                <c:pt idx="24">
                  <c:v>22</c:v>
                </c:pt>
                <c:pt idx="25">
                  <c:v>22</c:v>
                </c:pt>
                <c:pt idx="26">
                  <c:v>22</c:v>
                </c:pt>
                <c:pt idx="27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A2-4A8E-ADB8-29F8683F83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2204384"/>
        <c:axId val="1582207264"/>
      </c:lineChart>
      <c:catAx>
        <c:axId val="158220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2207264"/>
        <c:crosses val="autoZero"/>
        <c:auto val="1"/>
        <c:lblAlgn val="ctr"/>
        <c:lblOffset val="100"/>
        <c:noMultiLvlLbl val="0"/>
      </c:catAx>
      <c:valAx>
        <c:axId val="158220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220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ysClr val="windowText" lastClr="000000"/>
                </a:solidFill>
              </a:rPr>
              <a:t>PBF bonus metrics</a:t>
            </a:r>
            <a:r>
              <a:rPr lang="en-US" sz="2400" baseline="0" dirty="0">
                <a:solidFill>
                  <a:sysClr val="windowText" lastClr="000000"/>
                </a:solidFill>
              </a:rPr>
              <a:t> by state and sector (FY24)</a:t>
            </a:r>
            <a:endParaRPr lang="en-US" sz="2400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'Bonus Metrics'!$B$1</c:f>
              <c:strCache>
                <c:ptCount val="1"/>
                <c:pt idx="0">
                  <c:v>2-years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'Bonus Metrics'!$A$2:$A$7</c:f>
              <c:strCache>
                <c:ptCount val="6"/>
                <c:pt idx="0">
                  <c:v>Adults</c:v>
                </c:pt>
                <c:pt idx="1">
                  <c:v>Low-income</c:v>
                </c:pt>
                <c:pt idx="2">
                  <c:v>Minority</c:v>
                </c:pt>
                <c:pt idx="3">
                  <c:v>Academically underprepared</c:v>
                </c:pt>
                <c:pt idx="4">
                  <c:v>STEM</c:v>
                </c:pt>
                <c:pt idx="5">
                  <c:v>Health</c:v>
                </c:pt>
              </c:strCache>
            </c:strRef>
          </c:cat>
          <c:val>
            <c:numRef>
              <c:f>'Bonus Metrics'!$B$2:$B$7</c:f>
              <c:numCache>
                <c:formatCode>General</c:formatCode>
                <c:ptCount val="6"/>
                <c:pt idx="0">
                  <c:v>10</c:v>
                </c:pt>
                <c:pt idx="1">
                  <c:v>21</c:v>
                </c:pt>
                <c:pt idx="2">
                  <c:v>14</c:v>
                </c:pt>
                <c:pt idx="3">
                  <c:v>13</c:v>
                </c:pt>
                <c:pt idx="4">
                  <c:v>18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F-4104-9475-72DC67FE77A5}"/>
            </c:ext>
          </c:extLst>
        </c:ser>
        <c:ser>
          <c:idx val="1"/>
          <c:order val="1"/>
          <c:tx>
            <c:strRef>
              <c:f>'Bonus Metrics'!$C$1</c:f>
              <c:strCache>
                <c:ptCount val="1"/>
                <c:pt idx="0">
                  <c:v>4-years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'Bonus Metrics'!$A$2:$A$7</c:f>
              <c:strCache>
                <c:ptCount val="6"/>
                <c:pt idx="0">
                  <c:v>Adults</c:v>
                </c:pt>
                <c:pt idx="1">
                  <c:v>Low-income</c:v>
                </c:pt>
                <c:pt idx="2">
                  <c:v>Minority</c:v>
                </c:pt>
                <c:pt idx="3">
                  <c:v>Academically underprepared</c:v>
                </c:pt>
                <c:pt idx="4">
                  <c:v>STEM</c:v>
                </c:pt>
                <c:pt idx="5">
                  <c:v>Health</c:v>
                </c:pt>
              </c:strCache>
            </c:strRef>
          </c:cat>
          <c:val>
            <c:numRef>
              <c:f>'Bonus Metrics'!$C$2:$C$7</c:f>
              <c:numCache>
                <c:formatCode>General</c:formatCode>
                <c:ptCount val="6"/>
                <c:pt idx="0">
                  <c:v>7</c:v>
                </c:pt>
                <c:pt idx="1">
                  <c:v>18</c:v>
                </c:pt>
                <c:pt idx="2">
                  <c:v>13</c:v>
                </c:pt>
                <c:pt idx="3">
                  <c:v>4</c:v>
                </c:pt>
                <c:pt idx="4">
                  <c:v>17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F-4104-9475-72DC67FE7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8057360"/>
        <c:axId val="1512320880"/>
      </c:barChart>
      <c:catAx>
        <c:axId val="114805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2320880"/>
        <c:crosses val="autoZero"/>
        <c:auto val="1"/>
        <c:lblAlgn val="ctr"/>
        <c:lblOffset val="100"/>
        <c:noMultiLvlLbl val="0"/>
      </c:catAx>
      <c:valAx>
        <c:axId val="151232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05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60507-F52F-8F43-B030-5E93CCB5DA4B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9EDD8-768D-EC4B-B6B0-09EE5ACB75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26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1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C0A480-A10D-ECF3-FEB2-63A86BF23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84E746-516F-A6D7-52D8-57F928AE50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317B2A-8D4E-5EA5-5559-9B703C2F71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999E-397F-CB3D-83C0-D6C257743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26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010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831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01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29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16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1"/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24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Symbol"/>
              <a:buChar char="•"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C9EDD8-768D-EC4B-B6B0-09EE5ACB755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17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ight Blu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lorado Department of Higher Education logo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15681" y="6054001"/>
            <a:ext cx="2523944" cy="49939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01713" y="622427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14705"/>
            <a:ext cx="10363200" cy="3124198"/>
          </a:xfrm>
        </p:spPr>
        <p:txBody>
          <a:bodyPr>
            <a:noAutofit/>
          </a:bodyPr>
          <a:lstStyle>
            <a:lvl1pPr>
              <a:defRPr sz="8800" b="0" i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1" y="4184875"/>
            <a:ext cx="10363200" cy="49031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E63247-FA9C-AE42-8D08-A5930846C60E}"/>
              </a:ext>
            </a:extLst>
          </p:cNvPr>
          <p:cNvSpPr/>
          <p:nvPr userDrawn="1"/>
        </p:nvSpPr>
        <p:spPr>
          <a:xfrm>
            <a:off x="-15240" y="3472608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5529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lternate 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12223" y="1097278"/>
            <a:ext cx="10365377" cy="1524000"/>
          </a:xfrm>
        </p:spPr>
        <p:txBody>
          <a:bodyPr>
            <a:noAutofit/>
          </a:bodyPr>
          <a:lstStyle>
            <a:lvl1pPr algn="l">
              <a:defRPr sz="6000" b="0" i="0" baseline="0">
                <a:solidFill>
                  <a:srgbClr val="232C67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912223" y="2839454"/>
            <a:ext cx="10365377" cy="3287024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63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Da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9342" y="2259876"/>
            <a:ext cx="3755572" cy="313290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3" name="Round Single Corner Rectangle 2"/>
          <p:cNvSpPr/>
          <p:nvPr userDrawn="1"/>
        </p:nvSpPr>
        <p:spPr>
          <a:xfrm rot="10800000">
            <a:off x="5214256" y="-2"/>
            <a:ext cx="6977741" cy="6858001"/>
          </a:xfrm>
          <a:prstGeom prst="round1Rect">
            <a:avLst>
              <a:gd name="adj" fmla="val 0"/>
            </a:avLst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43600" y="731519"/>
            <a:ext cx="5519055" cy="4661257"/>
          </a:xfrm>
        </p:spPr>
        <p:txBody>
          <a:bodyPr anchor="ctr" anchorCtr="0">
            <a:noAutofit/>
          </a:bodyPr>
          <a:lstStyle>
            <a:lvl1pPr algn="ctr">
              <a:defRPr sz="12500" b="0" i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00.0%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19"/>
            <a:ext cx="3755572" cy="1290321"/>
          </a:xfrm>
        </p:spPr>
        <p:txBody>
          <a:bodyPr>
            <a:noAutofit/>
          </a:bodyPr>
          <a:lstStyle>
            <a:lvl1pPr marL="0" indent="0" algn="l">
              <a:buNone/>
              <a:defRPr sz="36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EA2C93-A884-8747-B8D7-B6B9AEEB0315}"/>
              </a:ext>
            </a:extLst>
          </p:cNvPr>
          <p:cNvSpPr/>
          <p:nvPr userDrawn="1"/>
        </p:nvSpPr>
        <p:spPr>
          <a:xfrm>
            <a:off x="5214256" y="-2"/>
            <a:ext cx="6977744" cy="1422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mple Da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9342" y="2259876"/>
            <a:ext cx="3755572" cy="313290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3" name="Round Single Corner Rectangle 2"/>
          <p:cNvSpPr/>
          <p:nvPr userDrawn="1"/>
        </p:nvSpPr>
        <p:spPr>
          <a:xfrm rot="10800000">
            <a:off x="5214256" y="-2"/>
            <a:ext cx="6977741" cy="6858001"/>
          </a:xfrm>
          <a:prstGeom prst="round1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43600" y="731519"/>
            <a:ext cx="5519055" cy="4661257"/>
          </a:xfrm>
        </p:spPr>
        <p:txBody>
          <a:bodyPr anchor="ctr" anchorCtr="0">
            <a:noAutofit/>
          </a:bodyPr>
          <a:lstStyle>
            <a:lvl1pPr algn="ctr">
              <a:defRPr sz="12500" b="0" i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00.0%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19"/>
            <a:ext cx="3755572" cy="1290321"/>
          </a:xfrm>
        </p:spPr>
        <p:txBody>
          <a:bodyPr>
            <a:noAutofit/>
          </a:bodyPr>
          <a:lstStyle>
            <a:lvl1pPr marL="0" indent="0" algn="l">
              <a:buNone/>
              <a:defRPr sz="36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EA2C93-A884-8747-B8D7-B6B9AEEB0315}"/>
              </a:ext>
            </a:extLst>
          </p:cNvPr>
          <p:cNvSpPr/>
          <p:nvPr userDrawn="1"/>
        </p:nvSpPr>
        <p:spPr>
          <a:xfrm>
            <a:off x="5214256" y="-2"/>
            <a:ext cx="6977744" cy="14224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588201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mple Da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9342" y="2259876"/>
            <a:ext cx="3755572" cy="313290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3" name="Round Single Corner Rectangle 2"/>
          <p:cNvSpPr/>
          <p:nvPr userDrawn="1"/>
        </p:nvSpPr>
        <p:spPr>
          <a:xfrm rot="10800000">
            <a:off x="5214256" y="-2"/>
            <a:ext cx="6977741" cy="6858001"/>
          </a:xfrm>
          <a:prstGeom prst="round1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43600" y="731519"/>
            <a:ext cx="5519055" cy="4661257"/>
          </a:xfrm>
        </p:spPr>
        <p:txBody>
          <a:bodyPr anchor="ctr" anchorCtr="0">
            <a:noAutofit/>
          </a:bodyPr>
          <a:lstStyle>
            <a:lvl1pPr algn="ctr">
              <a:defRPr sz="12500" b="0" i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00.0%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19"/>
            <a:ext cx="3755572" cy="1290321"/>
          </a:xfrm>
        </p:spPr>
        <p:txBody>
          <a:bodyPr>
            <a:noAutofit/>
          </a:bodyPr>
          <a:lstStyle>
            <a:lvl1pPr marL="0" indent="0" algn="l">
              <a:buNone/>
              <a:defRPr sz="36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EA2C93-A884-8747-B8D7-B6B9AEEB0315}"/>
              </a:ext>
            </a:extLst>
          </p:cNvPr>
          <p:cNvSpPr/>
          <p:nvPr userDrawn="1"/>
        </p:nvSpPr>
        <p:spPr>
          <a:xfrm>
            <a:off x="5214256" y="-2"/>
            <a:ext cx="6977744" cy="14224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613662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mple Da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9342" y="2259876"/>
            <a:ext cx="3755572" cy="313290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3" name="Round Single Corner Rectangle 2"/>
          <p:cNvSpPr/>
          <p:nvPr userDrawn="1"/>
        </p:nvSpPr>
        <p:spPr>
          <a:xfrm rot="10800000">
            <a:off x="5214256" y="-2"/>
            <a:ext cx="6977741" cy="6858001"/>
          </a:xfrm>
          <a:prstGeom prst="round1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43600" y="731519"/>
            <a:ext cx="5519055" cy="4661257"/>
          </a:xfrm>
        </p:spPr>
        <p:txBody>
          <a:bodyPr anchor="ctr" anchorCtr="0">
            <a:noAutofit/>
          </a:bodyPr>
          <a:lstStyle>
            <a:lvl1pPr algn="ctr">
              <a:defRPr sz="12500" b="0" i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00.0%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19"/>
            <a:ext cx="3755572" cy="1290321"/>
          </a:xfrm>
        </p:spPr>
        <p:txBody>
          <a:bodyPr>
            <a:noAutofit/>
          </a:bodyPr>
          <a:lstStyle>
            <a:lvl1pPr marL="0" indent="0" algn="l">
              <a:buNone/>
              <a:defRPr sz="36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EA2C93-A884-8747-B8D7-B6B9AEEB0315}"/>
              </a:ext>
            </a:extLst>
          </p:cNvPr>
          <p:cNvSpPr/>
          <p:nvPr userDrawn="1"/>
        </p:nvSpPr>
        <p:spPr>
          <a:xfrm>
            <a:off x="5214256" y="-2"/>
            <a:ext cx="6977744" cy="1422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794116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283778" y="3714751"/>
            <a:ext cx="5377541" cy="2379064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57893" y="696676"/>
            <a:ext cx="5377542" cy="5397138"/>
          </a:xfrm>
          <a:prstGeom prst="roundRect">
            <a:avLst>
              <a:gd name="adj" fmla="val 0"/>
            </a:avLst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BE9EA3EC-09C6-934B-A9DA-895C76565C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3779" y="696676"/>
            <a:ext cx="5377542" cy="2732324"/>
          </a:xfrm>
          <a:prstGeom prst="roundRect">
            <a:avLst>
              <a:gd name="adj" fmla="val 0"/>
            </a:avLst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ded Picture Tex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Add picture then adjust transparency to between 75% and 85%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665287" y="1540669"/>
            <a:ext cx="8861425" cy="37766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0" b="0" i="0">
                <a:solidFill>
                  <a:schemeClr val="accent3">
                    <a:lumMod val="1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Picture Tex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799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image. Select a dark photo.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603466" y="2400662"/>
            <a:ext cx="8985068" cy="1513120"/>
          </a:xfrm>
        </p:spPr>
        <p:txBody>
          <a:bodyPr>
            <a:noAutofit/>
          </a:bodyPr>
          <a:lstStyle>
            <a:lvl1pPr algn="ctr">
              <a:defRPr sz="45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Click to edit text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icture Tex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039600" cy="685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image. Select a bright photo.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603466" y="2522582"/>
            <a:ext cx="8985068" cy="1513120"/>
          </a:xfrm>
        </p:spPr>
        <p:txBody>
          <a:bodyPr>
            <a:noAutofit/>
          </a:bodyPr>
          <a:lstStyle>
            <a:lvl1pPr algn="ctr">
              <a:defRPr sz="4500" b="0" i="0">
                <a:solidFill>
                  <a:schemeClr val="accent3">
                    <a:lumMod val="1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Click to edit text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9343" y="2403567"/>
            <a:ext cx="4648199" cy="3722909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20"/>
            <a:ext cx="4648199" cy="1306287"/>
          </a:xfrm>
        </p:spPr>
        <p:txBody>
          <a:bodyPr>
            <a:noAutofit/>
          </a:bodyPr>
          <a:lstStyle>
            <a:lvl1pPr marL="0" indent="0" algn="l">
              <a:buNone/>
              <a:defRPr sz="36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106885" y="0"/>
            <a:ext cx="6085115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011DB1-4B35-7943-9B98-C5D50EB31642}"/>
              </a:ext>
            </a:extLst>
          </p:cNvPr>
          <p:cNvSpPr/>
          <p:nvPr userDrawn="1"/>
        </p:nvSpPr>
        <p:spPr>
          <a:xfrm>
            <a:off x="729343" y="2165171"/>
            <a:ext cx="4648199" cy="90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Dark Blue">
    <p:bg>
      <p:bgPr>
        <a:solidFill>
          <a:srgbClr val="232C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lorado Department of Higher Education logo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15681" y="6054001"/>
            <a:ext cx="2523944" cy="49939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01713" y="622427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1" y="4184875"/>
            <a:ext cx="10363200" cy="49031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16D0905-C8D8-634B-A16D-AA7D8BE5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814705"/>
            <a:ext cx="10363200" cy="3124198"/>
          </a:xfrm>
        </p:spPr>
        <p:txBody>
          <a:bodyPr>
            <a:noAutofit/>
          </a:bodyPr>
          <a:lstStyle>
            <a:lvl1pPr>
              <a:defRPr sz="8800" b="0" i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42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oin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-1" y="-1"/>
            <a:ext cx="6106885" cy="6858001"/>
          </a:xfrm>
          <a:prstGeom prst="rect">
            <a:avLst/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836228" y="731519"/>
            <a:ext cx="4648199" cy="5394957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116874" y="1097278"/>
            <a:ext cx="3894907" cy="466343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751115" y="731519"/>
            <a:ext cx="4626427" cy="539495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oin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-1" y="-1"/>
            <a:ext cx="6106885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836228" y="731519"/>
            <a:ext cx="4648199" cy="5394957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116874" y="1097278"/>
            <a:ext cx="3894907" cy="466343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751115" y="731519"/>
            <a:ext cx="4626427" cy="539495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20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Poin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-1" y="-1"/>
            <a:ext cx="6106885" cy="68580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836228" y="731519"/>
            <a:ext cx="4648199" cy="5394957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116874" y="1097278"/>
            <a:ext cx="3894907" cy="466343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751115" y="731519"/>
            <a:ext cx="4626427" cy="539495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4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54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g Poin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-1" y="-1"/>
            <a:ext cx="6106885" cy="68580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836228" y="731519"/>
            <a:ext cx="4648199" cy="5394957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116874" y="1097278"/>
            <a:ext cx="3894907" cy="466343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751115" y="731519"/>
            <a:ext cx="4626427" cy="539495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5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92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oin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707571" y="731518"/>
            <a:ext cx="10776853" cy="5506722"/>
          </a:xfrm>
          <a:prstGeom prst="rect">
            <a:avLst/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568158" y="1594713"/>
            <a:ext cx="9049042" cy="183428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1287158" y="1306983"/>
            <a:ext cx="9604362" cy="390834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1D7EF-A1BA-4B4B-9F18-5B4F4BF49C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8158" y="3576638"/>
            <a:ext cx="9049042" cy="1381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910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oin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707571" y="731518"/>
            <a:ext cx="10776853" cy="55067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568158" y="1594713"/>
            <a:ext cx="9049042" cy="183428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1287158" y="1306983"/>
            <a:ext cx="9604362" cy="390834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1D7EF-A1BA-4B4B-9F18-5B4F4BF49C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8158" y="3576638"/>
            <a:ext cx="9049042" cy="1381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18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Poin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707571" y="731518"/>
            <a:ext cx="10776853" cy="55067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568158" y="1594713"/>
            <a:ext cx="9049042" cy="183428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1287158" y="1306983"/>
            <a:ext cx="9604362" cy="390834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4">
                <a:lumMod val="7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1D7EF-A1BA-4B4B-9F18-5B4F4BF49C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8158" y="3576638"/>
            <a:ext cx="9049042" cy="1381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4405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g Poin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0800000">
            <a:off x="707571" y="731518"/>
            <a:ext cx="10776853" cy="5506722"/>
          </a:xfrm>
          <a:prstGeom prst="rect">
            <a:avLst/>
          </a:prstGeom>
          <a:solidFill>
            <a:srgbClr val="6CC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568158" y="1594713"/>
            <a:ext cx="9049042" cy="1834287"/>
          </a:xfrm>
        </p:spPr>
        <p:txBody>
          <a:bodyPr anchor="ctr" anchorCtr="0">
            <a:noAutofit/>
          </a:bodyPr>
          <a:lstStyle>
            <a:lvl1pPr algn="ctr">
              <a:defRPr sz="6000" b="0" i="0">
                <a:solidFill>
                  <a:schemeClr val="bg1"/>
                </a:solidFill>
                <a:latin typeface="Museo Slab 500" panose="02000000000000000000" pitchFamily="2" charset="77"/>
                <a:ea typeface="Museo Slab 500" panose="02000000000000000000" pitchFamily="2" charset="77"/>
                <a:cs typeface="Museo Slab 500" panose="02000000000000000000" pitchFamily="2" charset="77"/>
              </a:defRPr>
            </a:lvl1pPr>
          </a:lstStyle>
          <a:p>
            <a:r>
              <a:rPr lang="en-US" dirty="0"/>
              <a:t>ADD BIG POINT</a:t>
            </a:r>
          </a:p>
        </p:txBody>
      </p:sp>
      <p:sp>
        <p:nvSpPr>
          <p:cNvPr id="2" name="Rounded Rectangle 1"/>
          <p:cNvSpPr/>
          <p:nvPr userDrawn="1"/>
        </p:nvSpPr>
        <p:spPr>
          <a:xfrm>
            <a:off x="1287158" y="1306983"/>
            <a:ext cx="9604362" cy="3908347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5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1D7EF-A1BA-4B4B-9F18-5B4F4BF49C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8158" y="3576638"/>
            <a:ext cx="9049042" cy="1381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19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20"/>
            <a:ext cx="5001986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460672" y="731521"/>
            <a:ext cx="5001986" cy="5394956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29343" y="2403567"/>
            <a:ext cx="5001986" cy="3722909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D247B0-E927-BA47-AA43-0614A80926AF}"/>
              </a:ext>
            </a:extLst>
          </p:cNvPr>
          <p:cNvSpPr/>
          <p:nvPr userDrawn="1"/>
        </p:nvSpPr>
        <p:spPr>
          <a:xfrm>
            <a:off x="729342" y="2170884"/>
            <a:ext cx="5001987" cy="1049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&amp; P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20"/>
            <a:ext cx="5001986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460672" y="2403567"/>
            <a:ext cx="5001986" cy="3722909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29343" y="2403567"/>
            <a:ext cx="5001986" cy="3722909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461125" y="0"/>
            <a:ext cx="5002213" cy="2038350"/>
          </a:xfrm>
          <a:prstGeom prst="round2SameRect">
            <a:avLst>
              <a:gd name="adj1" fmla="val 0"/>
              <a:gd name="adj2" fmla="val 0"/>
            </a:avLst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05D474-9989-5C47-99F2-F729614BA677}"/>
              </a:ext>
            </a:extLst>
          </p:cNvPr>
          <p:cNvSpPr/>
          <p:nvPr userDrawn="1"/>
        </p:nvSpPr>
        <p:spPr>
          <a:xfrm>
            <a:off x="729342" y="2170884"/>
            <a:ext cx="5001987" cy="1049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Pupr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rgbClr val="6D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Colorado Department of Higher Education logo">
            <a:extLst>
              <a:ext uri="{FF2B5EF4-FFF2-40B4-BE49-F238E27FC236}">
                <a16:creationId xmlns:a16="http://schemas.microsoft.com/office/drawing/2014/main" id="{8CCFB533-BD3F-DA47-A5A6-C8F3E6D015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15681" y="6054001"/>
            <a:ext cx="2523944" cy="499390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C656C4A4-B8EB-D644-BF47-73AB107158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1" y="4184875"/>
            <a:ext cx="10363200" cy="49031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67C96D-95FB-4044-9885-443B307D3A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01713" y="622427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392D826-CD71-2547-8B66-D1627938F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814705"/>
            <a:ext cx="10363200" cy="3124198"/>
          </a:xfrm>
        </p:spPr>
        <p:txBody>
          <a:bodyPr>
            <a:noAutofit/>
          </a:bodyPr>
          <a:lstStyle>
            <a:lvl1pPr>
              <a:defRPr sz="8800" b="0" i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0"/>
            <a:ext cx="10731137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29343" y="2403567"/>
            <a:ext cx="10731136" cy="3722909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-15240" y="-2286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0"/>
            <a:ext cx="10731137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-15240" y="-2286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A1150-2B8F-6F47-B9BE-26F641EEF2A5}"/>
              </a:ext>
            </a:extLst>
          </p:cNvPr>
          <p:cNvSpPr/>
          <p:nvPr userDrawn="1"/>
        </p:nvSpPr>
        <p:spPr>
          <a:xfrm rot="10800000">
            <a:off x="-3" y="2037807"/>
            <a:ext cx="12192002" cy="4820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40773" y="4130584"/>
            <a:ext cx="3200400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B5FF47A9-3B2B-1D44-988C-1840C9EC93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33751" y="4130584"/>
            <a:ext cx="3200400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3D860BF-7FAC-E94C-AC0A-041D4C24BA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26730" y="4130584"/>
            <a:ext cx="3200400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855A0CA-D004-1B48-901C-B8AA310069E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773" y="1657079"/>
            <a:ext cx="3188969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5F985D1-670F-BC40-8998-BCE84BDAF0F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15299" y="1657079"/>
            <a:ext cx="3200400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A6D3979C-934E-7145-B966-797F5AAF03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433751" y="1657079"/>
            <a:ext cx="3200400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</p:spTree>
    <p:extLst>
      <p:ext uri="{BB962C8B-B14F-4D97-AF65-F5344CB8AC3E}">
        <p14:creationId xmlns:p14="http://schemas.microsoft.com/office/powerpoint/2010/main" val="1938889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ac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0"/>
            <a:ext cx="10731137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-15240" y="-2286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A1150-2B8F-6F47-B9BE-26F641EEF2A5}"/>
              </a:ext>
            </a:extLst>
          </p:cNvPr>
          <p:cNvSpPr/>
          <p:nvPr userDrawn="1"/>
        </p:nvSpPr>
        <p:spPr>
          <a:xfrm rot="10800000">
            <a:off x="-3" y="2037807"/>
            <a:ext cx="12192002" cy="48201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855A0CA-D004-1B48-901C-B8AA310069E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28216" y="1657079"/>
            <a:ext cx="2201526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E78B8E89-3F37-4243-B633-5EBA6EC736C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341" y="1657079"/>
            <a:ext cx="998875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C7071CE6-0C1C-794B-99E6-5684E954E8A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2626" y="1657079"/>
            <a:ext cx="2201526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967D9A2E-8D8F-5249-852D-3A98ACF4537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3751" y="1657079"/>
            <a:ext cx="998875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00A6184-0E3D-5B42-9FCD-F775A14E28D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15952" y="1657079"/>
            <a:ext cx="2201526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462A25B-5070-B64C-A8B6-2A3F1D923D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117077" y="1657079"/>
            <a:ext cx="998875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31D307F4-D228-F74C-AD0E-905F965A5BC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28216" y="4197806"/>
            <a:ext cx="2201526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4DD8F4A-42F9-A74E-B198-744E4A793E5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9341" y="4197806"/>
            <a:ext cx="998875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7B54FF9-5D7D-1E42-A0B5-F6A311B4FBE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32626" y="4197806"/>
            <a:ext cx="2201526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E10A2A30-45B4-3B4F-BCF9-39D84E529EB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433751" y="4197806"/>
            <a:ext cx="998875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605F8D91-CBDE-6F48-8FA8-E605B4E4439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6940" y="4197806"/>
            <a:ext cx="2201526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ECF706BE-8F21-674A-854B-072A0A1BFD9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48065" y="4197806"/>
            <a:ext cx="998875" cy="1995896"/>
          </a:xfrm>
          <a:solidFill>
            <a:schemeClr val="bg1"/>
          </a:solidFill>
          <a:effectLst>
            <a:outerShdw blurRad="63500" dist="381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1" i="0">
                <a:solidFill>
                  <a:schemeClr val="accent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</p:spTree>
    <p:extLst>
      <p:ext uri="{BB962C8B-B14F-4D97-AF65-F5344CB8AC3E}">
        <p14:creationId xmlns:p14="http://schemas.microsoft.com/office/powerpoint/2010/main" val="777314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0"/>
            <a:ext cx="10731137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-15240" y="-2286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A1150-2B8F-6F47-B9BE-26F641EEF2A5}"/>
              </a:ext>
            </a:extLst>
          </p:cNvPr>
          <p:cNvSpPr/>
          <p:nvPr userDrawn="1"/>
        </p:nvSpPr>
        <p:spPr>
          <a:xfrm rot="10800000">
            <a:off x="-3" y="2336799"/>
            <a:ext cx="12192002" cy="45211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855A0CA-D004-1B48-901C-B8AA310069E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9342" y="1657078"/>
            <a:ext cx="10731136" cy="4621801"/>
          </a:xfrm>
          <a:solidFill>
            <a:schemeClr val="bg1"/>
          </a:solidFill>
          <a:effectLst>
            <a:outerShdw blurRad="63500" sx="101000" sy="101000" algn="ctr" rotWithShape="0">
              <a:prstClr val="black">
                <a:alpha val="20000"/>
              </a:prstClr>
            </a:outerShdw>
          </a:effectLst>
        </p:spPr>
        <p:txBody>
          <a:bodyPr lIns="274320" tIns="274320" rIns="274320" bIns="274320" anchor="t" anchorCtr="0"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D3511F-37D0-0942-8EEB-68407761ED2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103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0"/>
            <a:ext cx="10731137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-15240" y="-2286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A1150-2B8F-6F47-B9BE-26F641EEF2A5}"/>
              </a:ext>
            </a:extLst>
          </p:cNvPr>
          <p:cNvSpPr/>
          <p:nvPr userDrawn="1"/>
        </p:nvSpPr>
        <p:spPr>
          <a:xfrm rot="10800000">
            <a:off x="-3" y="4366259"/>
            <a:ext cx="12192002" cy="2491740"/>
          </a:xfrm>
          <a:prstGeom prst="rect">
            <a:avLst/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40773" y="2491741"/>
            <a:ext cx="3200400" cy="3200400"/>
          </a:xfrm>
          <a:solidFill>
            <a:schemeClr val="bg1"/>
          </a:solidFill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B5FF47A9-3B2B-1D44-988C-1840C9EC93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33751" y="2491741"/>
            <a:ext cx="3200400" cy="3200400"/>
          </a:xfrm>
          <a:solidFill>
            <a:schemeClr val="bg1"/>
          </a:solidFill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3D860BF-7FAC-E94C-AC0A-041D4C24BA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26730" y="2491741"/>
            <a:ext cx="3200400" cy="3200400"/>
          </a:xfrm>
          <a:solidFill>
            <a:schemeClr val="bg1"/>
          </a:solidFill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</p:spTree>
    <p:extLst>
      <p:ext uri="{BB962C8B-B14F-4D97-AF65-F5344CB8AC3E}">
        <p14:creationId xmlns:p14="http://schemas.microsoft.com/office/powerpoint/2010/main" val="17877215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1"/>
            <a:ext cx="10731137" cy="777240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-15240" y="-2286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8A1150-2B8F-6F47-B9BE-26F641EEF2A5}"/>
              </a:ext>
            </a:extLst>
          </p:cNvPr>
          <p:cNvSpPr/>
          <p:nvPr userDrawn="1"/>
        </p:nvSpPr>
        <p:spPr>
          <a:xfrm rot="10800000">
            <a:off x="-3" y="4366259"/>
            <a:ext cx="12192002" cy="249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40773" y="3646170"/>
            <a:ext cx="3200400" cy="2643596"/>
          </a:xfrm>
          <a:solidFill>
            <a:schemeClr val="bg1"/>
          </a:solidFill>
          <a:effectLst>
            <a:outerShdw blurRad="63500" dist="254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B5FF47A9-3B2B-1D44-988C-1840C9EC93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33751" y="3646170"/>
            <a:ext cx="3200400" cy="2643596"/>
          </a:xfrm>
          <a:solidFill>
            <a:schemeClr val="bg1"/>
          </a:solidFill>
          <a:effectLst>
            <a:outerShdw blurRad="63500" dist="254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3D860BF-7FAC-E94C-AC0A-041D4C24BAD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26730" y="3646170"/>
            <a:ext cx="3200400" cy="2643596"/>
          </a:xfrm>
          <a:solidFill>
            <a:schemeClr val="bg1"/>
          </a:solidFill>
          <a:effectLst>
            <a:outerShdw blurRad="63500" dist="25400" sx="101000" sy="101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7E1BD421-6121-3447-9322-8531679C8B7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29343" y="1725930"/>
            <a:ext cx="3200400" cy="1703069"/>
          </a:xfrm>
          <a:prstGeom prst="round2SameRect">
            <a:avLst>
              <a:gd name="adj1" fmla="val 0"/>
              <a:gd name="adj2" fmla="val 0"/>
            </a:avLst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97D77A1-4B6A-F947-8278-C67A1DF3EA6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433751" y="1725929"/>
            <a:ext cx="3200400" cy="1703069"/>
          </a:xfrm>
          <a:prstGeom prst="round2SameRect">
            <a:avLst>
              <a:gd name="adj1" fmla="val 0"/>
              <a:gd name="adj2" fmla="val 0"/>
            </a:avLst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FAC23AC0-0B2B-6547-AAF9-3F698129183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126730" y="1725928"/>
            <a:ext cx="3200400" cy="1703069"/>
          </a:xfrm>
          <a:prstGeom prst="round2SameRect">
            <a:avLst>
              <a:gd name="adj1" fmla="val 0"/>
              <a:gd name="adj2" fmla="val 0"/>
            </a:avLst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436560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act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2" y="731521"/>
            <a:ext cx="10731137" cy="777240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rgbClr val="232C67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740772" y="1947176"/>
            <a:ext cx="3200400" cy="4014712"/>
          </a:xfr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  <a:effectLst/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141269-5D1A-EF4E-98B8-4FA8425214D0}"/>
              </a:ext>
            </a:extLst>
          </p:cNvPr>
          <p:cNvSpPr/>
          <p:nvPr userDrawn="1"/>
        </p:nvSpPr>
        <p:spPr>
          <a:xfrm>
            <a:off x="740772" y="1947176"/>
            <a:ext cx="3200400" cy="2108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185B8FC-940C-3148-9B94-55F3A9EE26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01515" y="1947176"/>
            <a:ext cx="3200400" cy="4014712"/>
          </a:xfr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  <a:effectLst/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  Click to edit slide content.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DED56-0F7A-1F4B-9988-8384462DF5BE}"/>
              </a:ext>
            </a:extLst>
          </p:cNvPr>
          <p:cNvSpPr/>
          <p:nvPr userDrawn="1"/>
        </p:nvSpPr>
        <p:spPr>
          <a:xfrm>
            <a:off x="4501515" y="1947176"/>
            <a:ext cx="3200400" cy="210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2AE1BF29-9B70-9942-B69C-1E0E3AF5E0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3689" y="1947176"/>
            <a:ext cx="3200400" cy="4014712"/>
          </a:xfr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  <a:effectLst/>
        </p:spPr>
        <p:txBody>
          <a:bodyPr anchor="ctr" anchorCtr="0">
            <a:normAutofit/>
          </a:bodyPr>
          <a:lstStyle>
            <a:lvl1pPr marL="0" indent="0" algn="ctr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EE10F3B-564D-6240-9C2D-87EC2FCD8C2A}"/>
              </a:ext>
            </a:extLst>
          </p:cNvPr>
          <p:cNvSpPr/>
          <p:nvPr userDrawn="1"/>
        </p:nvSpPr>
        <p:spPr>
          <a:xfrm>
            <a:off x="8273689" y="1947176"/>
            <a:ext cx="3200400" cy="2108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7216845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rot="10800000">
            <a:off x="1" y="-6"/>
            <a:ext cx="6085113" cy="6858001"/>
          </a:xfrm>
          <a:prstGeom prst="rect">
            <a:avLst/>
          </a:prstGeom>
          <a:solidFill>
            <a:srgbClr val="D0D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D0D2D3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729343" y="2403567"/>
            <a:ext cx="4648199" cy="3722909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slide content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29343" y="731520"/>
            <a:ext cx="4648199" cy="1306287"/>
          </a:xfrm>
        </p:spPr>
        <p:txBody>
          <a:bodyPr>
            <a:noAutofit/>
          </a:bodyPr>
          <a:lstStyle>
            <a:lvl1pPr marL="0" indent="0" algn="l">
              <a:buNone/>
              <a:defRPr sz="4500" b="1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header info text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6824663" y="731838"/>
            <a:ext cx="4659312" cy="5394325"/>
          </a:xfrm>
        </p:spPr>
        <p:txBody>
          <a:bodyPr/>
          <a:lstStyle>
            <a:lvl1pPr>
              <a:defRPr baseline="0">
                <a:solidFill>
                  <a:srgbClr val="5D676F"/>
                </a:solidFill>
              </a:defRPr>
            </a:lvl1pPr>
          </a:lstStyle>
          <a:p>
            <a:pPr lvl="0"/>
            <a:r>
              <a:rPr lang="en-US" dirty="0"/>
              <a:t>Click to paste Excel chart or click an icon below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har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 userDrawn="1"/>
        </p:nvSpPr>
        <p:spPr>
          <a:xfrm rot="10800000">
            <a:off x="0" y="0"/>
            <a:ext cx="12192000" cy="1225724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4128DC-AFFC-144D-9773-C8FDFF67B84D}"/>
              </a:ext>
            </a:extLst>
          </p:cNvPr>
          <p:cNvSpPr/>
          <p:nvPr userDrawn="1"/>
        </p:nvSpPr>
        <p:spPr>
          <a:xfrm>
            <a:off x="0" y="1088565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har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 userDrawn="1"/>
        </p:nvSpPr>
        <p:spPr>
          <a:xfrm rot="10800000">
            <a:off x="0" y="0"/>
            <a:ext cx="12192000" cy="1225724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4128DC-AFFC-144D-9773-C8FDFF67B84D}"/>
              </a:ext>
            </a:extLst>
          </p:cNvPr>
          <p:cNvSpPr/>
          <p:nvPr userDrawn="1"/>
        </p:nvSpPr>
        <p:spPr>
          <a:xfrm>
            <a:off x="0" y="1088565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117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Green">
    <p:bg>
      <p:bgPr>
        <a:solidFill>
          <a:srgbClr val="6CC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lorado Department of Higher Education logo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615681" y="6054001"/>
            <a:ext cx="2523944" cy="49939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01713" y="622427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1" y="4184875"/>
            <a:ext cx="10363200" cy="49031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Master subtitle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E5F66FD-4630-5D4C-AB2A-DAA0D918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814705"/>
            <a:ext cx="10363200" cy="3124198"/>
          </a:xfrm>
        </p:spPr>
        <p:txBody>
          <a:bodyPr>
            <a:noAutofit/>
          </a:bodyPr>
          <a:lstStyle>
            <a:lvl1pPr>
              <a:defRPr sz="8800" b="0" i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9F81D6-6007-8244-A582-A07CEAD23A5D}"/>
              </a:ext>
            </a:extLst>
          </p:cNvPr>
          <p:cNvSpPr/>
          <p:nvPr userDrawn="1"/>
        </p:nvSpPr>
        <p:spPr>
          <a:xfrm>
            <a:off x="-15240" y="3472608"/>
            <a:ext cx="12207240" cy="137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0701766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har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 userDrawn="1"/>
        </p:nvSpPr>
        <p:spPr>
          <a:xfrm rot="10800000">
            <a:off x="0" y="0"/>
            <a:ext cx="12192000" cy="1225724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4128DC-AFFC-144D-9773-C8FDFF67B84D}"/>
              </a:ext>
            </a:extLst>
          </p:cNvPr>
          <p:cNvSpPr/>
          <p:nvPr userDrawn="1"/>
        </p:nvSpPr>
        <p:spPr>
          <a:xfrm>
            <a:off x="0" y="1088565"/>
            <a:ext cx="12207240" cy="1371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7026807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g Char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 userDrawn="1"/>
        </p:nvSpPr>
        <p:spPr>
          <a:xfrm rot="10800000">
            <a:off x="0" y="0"/>
            <a:ext cx="12192000" cy="1225724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4128DC-AFFC-144D-9773-C8FDFF67B84D}"/>
              </a:ext>
            </a:extLst>
          </p:cNvPr>
          <p:cNvSpPr/>
          <p:nvPr userDrawn="1"/>
        </p:nvSpPr>
        <p:spPr>
          <a:xfrm>
            <a:off x="0" y="1088565"/>
            <a:ext cx="12207240" cy="137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722353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hart Slide - Heavy Outlin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 Same Side Corner Rectangle 7"/>
          <p:cNvSpPr/>
          <p:nvPr userDrawn="1"/>
        </p:nvSpPr>
        <p:spPr>
          <a:xfrm rot="10800000">
            <a:off x="152400" y="163283"/>
            <a:ext cx="11887200" cy="1062445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hart Slide - Heavy Out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 Same Side Corner Rectangle 7"/>
          <p:cNvSpPr/>
          <p:nvPr userDrawn="1"/>
        </p:nvSpPr>
        <p:spPr>
          <a:xfrm rot="10800000">
            <a:off x="152400" y="163283"/>
            <a:ext cx="11887200" cy="106244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</p:spTree>
    <p:extLst>
      <p:ext uri="{BB962C8B-B14F-4D97-AF65-F5344CB8AC3E}">
        <p14:creationId xmlns:p14="http://schemas.microsoft.com/office/powerpoint/2010/main" val="22074849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hart Slide - Heavy Out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 Same Side Corner Rectangle 7"/>
          <p:cNvSpPr/>
          <p:nvPr userDrawn="1"/>
        </p:nvSpPr>
        <p:spPr>
          <a:xfrm rot="10800000">
            <a:off x="152400" y="163283"/>
            <a:ext cx="11887200" cy="106244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435430"/>
            <a:ext cx="9274627" cy="489857"/>
          </a:xfrm>
        </p:spPr>
        <p:txBody>
          <a:bodyPr>
            <a:noAutofit/>
          </a:bodyPr>
          <a:lstStyle>
            <a:lvl1pPr algn="ctr">
              <a:defRPr sz="2400" b="0" i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0" hasCustomPrompt="1"/>
          </p:nvPr>
        </p:nvSpPr>
        <p:spPr>
          <a:xfrm>
            <a:off x="729342" y="1467712"/>
            <a:ext cx="10733996" cy="4715374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paste Excel chart or click icon to create a new one</a:t>
            </a:r>
          </a:p>
        </p:txBody>
      </p:sp>
    </p:spTree>
    <p:extLst>
      <p:ext uri="{BB962C8B-B14F-4D97-AF65-F5344CB8AC3E}">
        <p14:creationId xmlns:p14="http://schemas.microsoft.com/office/powerpoint/2010/main" val="35362576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Contact Slid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(ORIGINAL) Closing Contact Slid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912223" y="1960130"/>
            <a:ext cx="4818018" cy="434517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baseline="0">
                <a:solidFill>
                  <a:srgbClr val="5D676F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CDHE or CDHE Division Name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460672" y="1960130"/>
            <a:ext cx="4818016" cy="434517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 baseline="0">
                <a:solidFill>
                  <a:srgbClr val="5D676F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-1467394" y="163286"/>
            <a:ext cx="1255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Edit slide master to place these icons.</a:t>
            </a: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5795" y="4232097"/>
            <a:ext cx="546100" cy="5461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9987" y="1500865"/>
            <a:ext cx="546100" cy="5461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8493" y="2867565"/>
            <a:ext cx="546100" cy="5461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8493" y="3549831"/>
            <a:ext cx="546100" cy="5461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3593" y="2184215"/>
            <a:ext cx="546100" cy="546100"/>
          </a:xfrm>
          <a:prstGeom prst="rect">
            <a:avLst/>
          </a:prstGeom>
        </p:spPr>
      </p:pic>
      <p:sp>
        <p:nvSpPr>
          <p:cNvPr id="35" name="Oval 34"/>
          <p:cNvSpPr/>
          <p:nvPr userDrawn="1"/>
        </p:nvSpPr>
        <p:spPr>
          <a:xfrm>
            <a:off x="912223" y="3322921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1823357" y="3443752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37" name="Oval 36"/>
          <p:cNvSpPr/>
          <p:nvPr userDrawn="1"/>
        </p:nvSpPr>
        <p:spPr>
          <a:xfrm>
            <a:off x="912223" y="4003217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1823357" y="4124048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39" name="Oval 38"/>
          <p:cNvSpPr/>
          <p:nvPr userDrawn="1"/>
        </p:nvSpPr>
        <p:spPr>
          <a:xfrm>
            <a:off x="912223" y="4680054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1823357" y="4800885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41" name="Oval 40"/>
          <p:cNvSpPr/>
          <p:nvPr userDrawn="1"/>
        </p:nvSpPr>
        <p:spPr>
          <a:xfrm>
            <a:off x="912223" y="5354087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1823357" y="5474918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44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7345109" y="2763479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Presenter’s Email Address</a:t>
            </a:r>
          </a:p>
        </p:txBody>
      </p:sp>
      <p:sp>
        <p:nvSpPr>
          <p:cNvPr id="45" name="Oval 44"/>
          <p:cNvSpPr/>
          <p:nvPr userDrawn="1"/>
        </p:nvSpPr>
        <p:spPr>
          <a:xfrm>
            <a:off x="6433975" y="3322921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 Placehold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7345109" y="3443752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47" name="Oval 46"/>
          <p:cNvSpPr/>
          <p:nvPr userDrawn="1"/>
        </p:nvSpPr>
        <p:spPr>
          <a:xfrm>
            <a:off x="6433975" y="4003217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7345109" y="4124048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49" name="Oval 48"/>
          <p:cNvSpPr/>
          <p:nvPr userDrawn="1"/>
        </p:nvSpPr>
        <p:spPr>
          <a:xfrm>
            <a:off x="6433975" y="4680054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 Placehold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7345109" y="4800885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51" name="Oval 50"/>
          <p:cNvSpPr/>
          <p:nvPr userDrawn="1"/>
        </p:nvSpPr>
        <p:spPr>
          <a:xfrm>
            <a:off x="6433975" y="5354087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 Placehold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7345109" y="5474918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53" name="Oval 52"/>
          <p:cNvSpPr/>
          <p:nvPr userDrawn="1"/>
        </p:nvSpPr>
        <p:spPr>
          <a:xfrm>
            <a:off x="912223" y="6026886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 Placehold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1823357" y="6147717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sp>
        <p:nvSpPr>
          <p:cNvPr id="55" name="Oval 54"/>
          <p:cNvSpPr/>
          <p:nvPr userDrawn="1"/>
        </p:nvSpPr>
        <p:spPr>
          <a:xfrm>
            <a:off x="6433975" y="6026886"/>
            <a:ext cx="546463" cy="54646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 Placehold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7345109" y="6147717"/>
            <a:ext cx="3906883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0" i="0" baseline="0">
                <a:solidFill>
                  <a:srgbClr val="5D676F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Insert Social Media Profile</a:t>
            </a:r>
          </a:p>
        </p:txBody>
      </p:sp>
      <p:pic>
        <p:nvPicPr>
          <p:cNvPr id="57" name="Picture 5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97" y="2640718"/>
            <a:ext cx="546100" cy="5461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156" y="2640718"/>
            <a:ext cx="546100" cy="546100"/>
          </a:xfrm>
          <a:prstGeom prst="rect">
            <a:avLst/>
          </a:prstGeom>
        </p:spPr>
      </p:pic>
      <p:sp>
        <p:nvSpPr>
          <p:cNvPr id="59" name="TextBox 58"/>
          <p:cNvSpPr txBox="1"/>
          <p:nvPr userDrawn="1"/>
        </p:nvSpPr>
        <p:spPr>
          <a:xfrm>
            <a:off x="253274" y="-600165"/>
            <a:ext cx="687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Delete any</a:t>
            </a:r>
            <a:r>
              <a:rPr lang="en-US" baseline="0" dirty="0"/>
              <a:t> </a:t>
            </a:r>
            <a:r>
              <a:rPr lang="en-US" dirty="0"/>
              <a:t>unnecessary social media placeholders in the slide</a:t>
            </a:r>
            <a:r>
              <a:rPr lang="en-US" baseline="0" dirty="0"/>
              <a:t> master</a:t>
            </a:r>
            <a:r>
              <a:rPr lang="en-US" dirty="0"/>
              <a:t>.</a:t>
            </a:r>
          </a:p>
        </p:txBody>
      </p:sp>
      <p:sp>
        <p:nvSpPr>
          <p:cNvPr id="60" name="TextBox 59"/>
          <p:cNvSpPr txBox="1"/>
          <p:nvPr userDrawn="1"/>
        </p:nvSpPr>
        <p:spPr>
          <a:xfrm>
            <a:off x="911497" y="670169"/>
            <a:ext cx="10020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232C67"/>
                </a:solidFill>
                <a:latin typeface="Museo Slab 500" charset="0"/>
                <a:ea typeface="Museo Slab 500" charset="0"/>
                <a:cs typeface="Museo Slab 500" charset="0"/>
              </a:rPr>
              <a:t>Contact Info</a:t>
            </a:r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9" hasCustomPrompt="1"/>
          </p:nvPr>
        </p:nvSpPr>
        <p:spPr>
          <a:xfrm>
            <a:off x="1824038" y="2763838"/>
            <a:ext cx="3906202" cy="304800"/>
          </a:xfrm>
        </p:spPr>
        <p:txBody>
          <a:bodyPr>
            <a:noAutofit/>
          </a:bodyPr>
          <a:lstStyle>
            <a:lvl1pPr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Insert General Email Address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Thank-You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rgbClr val="407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01486" y="613863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1486" y="5724968"/>
            <a:ext cx="5203371" cy="365125"/>
          </a:xfrm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7" name="Picture 6" descr="Colorado Department of Higher Education logo">
            <a:extLst>
              <a:ext uri="{FF2B5EF4-FFF2-40B4-BE49-F238E27FC236}">
                <a16:creationId xmlns:a16="http://schemas.microsoft.com/office/drawing/2014/main" id="{FC2F28FA-B690-0742-9B20-3B0A81DFDB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53656" y="5840398"/>
            <a:ext cx="2523944" cy="4993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E1BF396-C4E8-D448-A67E-EAF24706010F}"/>
              </a:ext>
            </a:extLst>
          </p:cNvPr>
          <p:cNvSpPr/>
          <p:nvPr userDrawn="1"/>
        </p:nvSpPr>
        <p:spPr>
          <a:xfrm>
            <a:off x="0" y="329184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Thank-You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rgbClr val="232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01486" y="613863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1486" y="5724968"/>
            <a:ext cx="5203371" cy="365125"/>
          </a:xfrm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7" name="Picture 6" descr="Colorado Department of Higher Education logo">
            <a:extLst>
              <a:ext uri="{FF2B5EF4-FFF2-40B4-BE49-F238E27FC236}">
                <a16:creationId xmlns:a16="http://schemas.microsoft.com/office/drawing/2014/main" id="{FC2F28FA-B690-0742-9B20-3B0A81DFDB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53656" y="5840398"/>
            <a:ext cx="2523944" cy="4993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4174416-DDD2-9E44-A106-9725CD8E048D}"/>
              </a:ext>
            </a:extLst>
          </p:cNvPr>
          <p:cNvSpPr/>
          <p:nvPr userDrawn="1"/>
        </p:nvSpPr>
        <p:spPr>
          <a:xfrm>
            <a:off x="0" y="3291840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8629696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losing Thank-You Slide">
    <p:bg>
      <p:bgPr>
        <a:solidFill>
          <a:srgbClr val="6CC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solidFill>
            <a:srgbClr val="6CC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01486" y="6138630"/>
            <a:ext cx="3330575" cy="365125"/>
          </a:xfrm>
        </p:spPr>
        <p:txBody>
          <a:bodyPr anchor="ctr"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1486" y="5724968"/>
            <a:ext cx="5203371" cy="365125"/>
          </a:xfrm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7" name="Picture 6" descr="Colorado Department of Higher Education logo">
            <a:extLst>
              <a:ext uri="{FF2B5EF4-FFF2-40B4-BE49-F238E27FC236}">
                <a16:creationId xmlns:a16="http://schemas.microsoft.com/office/drawing/2014/main" id="{FC2F28FA-B690-0742-9B20-3B0A81DFDB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53656" y="5840398"/>
            <a:ext cx="2523944" cy="4993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686A48A-2342-804A-9CEB-70A4DB2CBEE3}"/>
              </a:ext>
            </a:extLst>
          </p:cNvPr>
          <p:cNvSpPr/>
          <p:nvPr userDrawn="1"/>
        </p:nvSpPr>
        <p:spPr>
          <a:xfrm>
            <a:off x="0" y="3291840"/>
            <a:ext cx="12207240" cy="137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30803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 userDrawn="1"/>
        </p:nvSpPr>
        <p:spPr>
          <a:xfrm rot="10800000">
            <a:off x="-5" y="0"/>
            <a:ext cx="12192001" cy="6858000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0FA04CD-0ACB-F840-B74F-2066F4AB4DA3}"/>
              </a:ext>
            </a:extLst>
          </p:cNvPr>
          <p:cNvSpPr/>
          <p:nvPr userDrawn="1"/>
        </p:nvSpPr>
        <p:spPr>
          <a:xfrm>
            <a:off x="343377" y="315409"/>
            <a:ext cx="11458936" cy="6204031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50800">
            <a:noFill/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1560264"/>
            <a:ext cx="9274627" cy="1680213"/>
          </a:xfrm>
        </p:spPr>
        <p:txBody>
          <a:bodyPr>
            <a:noAutofit/>
          </a:bodyPr>
          <a:lstStyle>
            <a:lvl1pPr algn="ctr">
              <a:defRPr sz="6000" b="0" i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458685" y="3533607"/>
            <a:ext cx="9274627" cy="2388867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subtitle or section introduction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E0A828F-03B5-FB4E-9CCA-0F904312E483}"/>
              </a:ext>
            </a:extLst>
          </p:cNvPr>
          <p:cNvSpPr/>
          <p:nvPr userDrawn="1"/>
        </p:nvSpPr>
        <p:spPr>
          <a:xfrm>
            <a:off x="671332" y="731523"/>
            <a:ext cx="10799180" cy="5484082"/>
          </a:xfrm>
          <a:prstGeom prst="roundRect">
            <a:avLst>
              <a:gd name="adj" fmla="val 0"/>
            </a:avLst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626427"/>
                      <a:gd name="connsiteY0" fmla="*/ 0 h 5394957"/>
                      <a:gd name="connsiteX1" fmla="*/ 0 w 4626427"/>
                      <a:gd name="connsiteY1" fmla="*/ 0 h 5394957"/>
                      <a:gd name="connsiteX2" fmla="*/ 614654 w 4626427"/>
                      <a:gd name="connsiteY2" fmla="*/ 0 h 5394957"/>
                      <a:gd name="connsiteX3" fmla="*/ 1136779 w 4626427"/>
                      <a:gd name="connsiteY3" fmla="*/ 0 h 5394957"/>
                      <a:gd name="connsiteX4" fmla="*/ 1890226 w 4626427"/>
                      <a:gd name="connsiteY4" fmla="*/ 0 h 5394957"/>
                      <a:gd name="connsiteX5" fmla="*/ 2504880 w 4626427"/>
                      <a:gd name="connsiteY5" fmla="*/ 0 h 5394957"/>
                      <a:gd name="connsiteX6" fmla="*/ 3119534 w 4626427"/>
                      <a:gd name="connsiteY6" fmla="*/ 0 h 5394957"/>
                      <a:gd name="connsiteX7" fmla="*/ 3872980 w 4626427"/>
                      <a:gd name="connsiteY7" fmla="*/ 0 h 5394957"/>
                      <a:gd name="connsiteX8" fmla="*/ 4626427 w 4626427"/>
                      <a:gd name="connsiteY8" fmla="*/ 0 h 5394957"/>
                      <a:gd name="connsiteX9" fmla="*/ 4626427 w 4626427"/>
                      <a:gd name="connsiteY9" fmla="*/ 0 h 5394957"/>
                      <a:gd name="connsiteX10" fmla="*/ 4626427 w 4626427"/>
                      <a:gd name="connsiteY10" fmla="*/ 782269 h 5394957"/>
                      <a:gd name="connsiteX11" fmla="*/ 4626427 w 4626427"/>
                      <a:gd name="connsiteY11" fmla="*/ 1348739 h 5394957"/>
                      <a:gd name="connsiteX12" fmla="*/ 4626427 w 4626427"/>
                      <a:gd name="connsiteY12" fmla="*/ 1915210 h 5394957"/>
                      <a:gd name="connsiteX13" fmla="*/ 4626427 w 4626427"/>
                      <a:gd name="connsiteY13" fmla="*/ 2589579 h 5394957"/>
                      <a:gd name="connsiteX14" fmla="*/ 4626427 w 4626427"/>
                      <a:gd name="connsiteY14" fmla="*/ 3317899 h 5394957"/>
                      <a:gd name="connsiteX15" fmla="*/ 4626427 w 4626427"/>
                      <a:gd name="connsiteY15" fmla="*/ 3830419 h 5394957"/>
                      <a:gd name="connsiteX16" fmla="*/ 4626427 w 4626427"/>
                      <a:gd name="connsiteY16" fmla="*/ 4504789 h 5394957"/>
                      <a:gd name="connsiteX17" fmla="*/ 4626427 w 4626427"/>
                      <a:gd name="connsiteY17" fmla="*/ 5394957 h 5394957"/>
                      <a:gd name="connsiteX18" fmla="*/ 4626427 w 4626427"/>
                      <a:gd name="connsiteY18" fmla="*/ 5394957 h 5394957"/>
                      <a:gd name="connsiteX19" fmla="*/ 3965509 w 4626427"/>
                      <a:gd name="connsiteY19" fmla="*/ 5394957 h 5394957"/>
                      <a:gd name="connsiteX20" fmla="*/ 3212062 w 4626427"/>
                      <a:gd name="connsiteY20" fmla="*/ 5394957 h 5394957"/>
                      <a:gd name="connsiteX21" fmla="*/ 2551144 w 4626427"/>
                      <a:gd name="connsiteY21" fmla="*/ 5394957 h 5394957"/>
                      <a:gd name="connsiteX22" fmla="*/ 2029019 w 4626427"/>
                      <a:gd name="connsiteY22" fmla="*/ 5394957 h 5394957"/>
                      <a:gd name="connsiteX23" fmla="*/ 1460629 w 4626427"/>
                      <a:gd name="connsiteY23" fmla="*/ 5394957 h 5394957"/>
                      <a:gd name="connsiteX24" fmla="*/ 707182 w 4626427"/>
                      <a:gd name="connsiteY24" fmla="*/ 5394957 h 5394957"/>
                      <a:gd name="connsiteX25" fmla="*/ 0 w 4626427"/>
                      <a:gd name="connsiteY25" fmla="*/ 5394957 h 5394957"/>
                      <a:gd name="connsiteX26" fmla="*/ 0 w 4626427"/>
                      <a:gd name="connsiteY26" fmla="*/ 5394957 h 5394957"/>
                      <a:gd name="connsiteX27" fmla="*/ 0 w 4626427"/>
                      <a:gd name="connsiteY27" fmla="*/ 4828487 h 5394957"/>
                      <a:gd name="connsiteX28" fmla="*/ 0 w 4626427"/>
                      <a:gd name="connsiteY28" fmla="*/ 4208066 h 5394957"/>
                      <a:gd name="connsiteX29" fmla="*/ 0 w 4626427"/>
                      <a:gd name="connsiteY29" fmla="*/ 3695546 h 5394957"/>
                      <a:gd name="connsiteX30" fmla="*/ 0 w 4626427"/>
                      <a:gd name="connsiteY30" fmla="*/ 3183025 h 5394957"/>
                      <a:gd name="connsiteX31" fmla="*/ 0 w 4626427"/>
                      <a:gd name="connsiteY31" fmla="*/ 2454705 h 5394957"/>
                      <a:gd name="connsiteX32" fmla="*/ 0 w 4626427"/>
                      <a:gd name="connsiteY32" fmla="*/ 1888235 h 5394957"/>
                      <a:gd name="connsiteX33" fmla="*/ 0 w 4626427"/>
                      <a:gd name="connsiteY33" fmla="*/ 1105966 h 5394957"/>
                      <a:gd name="connsiteX34" fmla="*/ 0 w 4626427"/>
                      <a:gd name="connsiteY34" fmla="*/ 0 h 53949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4626427" h="539495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240121" y="-19070"/>
                          <a:pt x="383512" y="-18001"/>
                          <a:pt x="614654" y="0"/>
                        </a:cubicBezTo>
                        <a:cubicBezTo>
                          <a:pt x="845796" y="18001"/>
                          <a:pt x="988151" y="-4382"/>
                          <a:pt x="1136779" y="0"/>
                        </a:cubicBezTo>
                        <a:cubicBezTo>
                          <a:pt x="1285408" y="4382"/>
                          <a:pt x="1519205" y="-34089"/>
                          <a:pt x="1890226" y="0"/>
                        </a:cubicBezTo>
                        <a:cubicBezTo>
                          <a:pt x="2261247" y="34089"/>
                          <a:pt x="2348352" y="25566"/>
                          <a:pt x="2504880" y="0"/>
                        </a:cubicBezTo>
                        <a:cubicBezTo>
                          <a:pt x="2661408" y="-25566"/>
                          <a:pt x="2813636" y="-17392"/>
                          <a:pt x="3119534" y="0"/>
                        </a:cubicBezTo>
                        <a:cubicBezTo>
                          <a:pt x="3425432" y="17392"/>
                          <a:pt x="3604629" y="3086"/>
                          <a:pt x="3872980" y="0"/>
                        </a:cubicBezTo>
                        <a:cubicBezTo>
                          <a:pt x="4141331" y="-3086"/>
                          <a:pt x="4465311" y="18376"/>
                          <a:pt x="4626427" y="0"/>
                        </a:cubicBezTo>
                        <a:lnTo>
                          <a:pt x="4626427" y="0"/>
                        </a:lnTo>
                        <a:cubicBezTo>
                          <a:pt x="4623314" y="281132"/>
                          <a:pt x="4661773" y="579184"/>
                          <a:pt x="4626427" y="782269"/>
                        </a:cubicBezTo>
                        <a:cubicBezTo>
                          <a:pt x="4591081" y="985354"/>
                          <a:pt x="4616201" y="1075001"/>
                          <a:pt x="4626427" y="1348739"/>
                        </a:cubicBezTo>
                        <a:cubicBezTo>
                          <a:pt x="4636654" y="1622477"/>
                          <a:pt x="4609814" y="1641014"/>
                          <a:pt x="4626427" y="1915210"/>
                        </a:cubicBezTo>
                        <a:cubicBezTo>
                          <a:pt x="4643040" y="2189406"/>
                          <a:pt x="4608784" y="2359308"/>
                          <a:pt x="4626427" y="2589579"/>
                        </a:cubicBezTo>
                        <a:cubicBezTo>
                          <a:pt x="4644070" y="2819850"/>
                          <a:pt x="4602421" y="3138579"/>
                          <a:pt x="4626427" y="3317899"/>
                        </a:cubicBezTo>
                        <a:cubicBezTo>
                          <a:pt x="4650433" y="3497219"/>
                          <a:pt x="4607408" y="3615268"/>
                          <a:pt x="4626427" y="3830419"/>
                        </a:cubicBezTo>
                        <a:cubicBezTo>
                          <a:pt x="4645446" y="4045570"/>
                          <a:pt x="4625425" y="4292504"/>
                          <a:pt x="4626427" y="4504789"/>
                        </a:cubicBezTo>
                        <a:cubicBezTo>
                          <a:pt x="4627430" y="4717074"/>
                          <a:pt x="4597215" y="4965405"/>
                          <a:pt x="4626427" y="5394957"/>
                        </a:cubicBezTo>
                        <a:lnTo>
                          <a:pt x="4626427" y="5394957"/>
                        </a:lnTo>
                        <a:cubicBezTo>
                          <a:pt x="4395895" y="5375569"/>
                          <a:pt x="4288618" y="5427341"/>
                          <a:pt x="3965509" y="5394957"/>
                        </a:cubicBezTo>
                        <a:cubicBezTo>
                          <a:pt x="3642400" y="5362573"/>
                          <a:pt x="3464677" y="5359124"/>
                          <a:pt x="3212062" y="5394957"/>
                        </a:cubicBezTo>
                        <a:cubicBezTo>
                          <a:pt x="2959447" y="5430790"/>
                          <a:pt x="2819134" y="5416785"/>
                          <a:pt x="2551144" y="5394957"/>
                        </a:cubicBezTo>
                        <a:cubicBezTo>
                          <a:pt x="2283154" y="5373129"/>
                          <a:pt x="2149922" y="5409165"/>
                          <a:pt x="2029019" y="5394957"/>
                        </a:cubicBezTo>
                        <a:cubicBezTo>
                          <a:pt x="1908117" y="5380749"/>
                          <a:pt x="1650653" y="5394604"/>
                          <a:pt x="1460629" y="5394957"/>
                        </a:cubicBezTo>
                        <a:cubicBezTo>
                          <a:pt x="1270605" y="5395311"/>
                          <a:pt x="1019963" y="5392923"/>
                          <a:pt x="707182" y="5394957"/>
                        </a:cubicBezTo>
                        <a:cubicBezTo>
                          <a:pt x="394401" y="5396991"/>
                          <a:pt x="267435" y="5402137"/>
                          <a:pt x="0" y="5394957"/>
                        </a:cubicBezTo>
                        <a:lnTo>
                          <a:pt x="0" y="5394957"/>
                        </a:lnTo>
                        <a:cubicBezTo>
                          <a:pt x="-6061" y="5164908"/>
                          <a:pt x="28138" y="5087547"/>
                          <a:pt x="0" y="4828487"/>
                        </a:cubicBezTo>
                        <a:cubicBezTo>
                          <a:pt x="-28138" y="4569427"/>
                          <a:pt x="18507" y="4461260"/>
                          <a:pt x="0" y="4208066"/>
                        </a:cubicBezTo>
                        <a:cubicBezTo>
                          <a:pt x="-18507" y="3954872"/>
                          <a:pt x="10023" y="3846142"/>
                          <a:pt x="0" y="3695546"/>
                        </a:cubicBezTo>
                        <a:cubicBezTo>
                          <a:pt x="-10023" y="3544950"/>
                          <a:pt x="18060" y="3311915"/>
                          <a:pt x="0" y="3183025"/>
                        </a:cubicBezTo>
                        <a:cubicBezTo>
                          <a:pt x="-18060" y="3054135"/>
                          <a:pt x="-19108" y="2620092"/>
                          <a:pt x="0" y="2454705"/>
                        </a:cubicBezTo>
                        <a:cubicBezTo>
                          <a:pt x="19108" y="2289318"/>
                          <a:pt x="-23211" y="2022354"/>
                          <a:pt x="0" y="1888235"/>
                        </a:cubicBezTo>
                        <a:cubicBezTo>
                          <a:pt x="23211" y="1754116"/>
                          <a:pt x="-12028" y="1479881"/>
                          <a:pt x="0" y="1105966"/>
                        </a:cubicBezTo>
                        <a:cubicBezTo>
                          <a:pt x="12028" y="732051"/>
                          <a:pt x="35146" y="34540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E404E-DDD1-EEED-A9C1-19688D0BA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995AA-4680-8817-3109-59FFAE72E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368C0-4BCD-F116-86CA-1564C1D0C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3DB-EE0D-46B4-9912-E3E1A9AD6918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68D3-EA82-5044-DC28-C770BC63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5C981-D637-AA42-EF6A-B3BF9607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02E-1667-4B75-9499-AC7C0688F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329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0C80-DEFC-E9A1-F6FA-F5A0AFEF8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00D6B-EE9F-941E-55BC-08A9D059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E631D-114B-7655-4452-1306F36B9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3DB-EE0D-46B4-9912-E3E1A9AD6918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2A7EE-F023-70EE-2458-3C5491507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FD01F-E9CC-3397-6E76-BF8179CD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02E-1667-4B75-9499-AC7C0688F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655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665A6-3043-F83F-E17D-4CFED6CF8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03DB-EE0D-46B4-9912-E3E1A9AD6918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3BFC0-4C87-2E56-0144-6B079112A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FF237-CC26-1A68-463E-FDA45C34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02E-1667-4B75-9499-AC7C0688F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5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 userDrawn="1"/>
        </p:nvSpPr>
        <p:spPr>
          <a:xfrm rot="10800000">
            <a:off x="-4" y="0"/>
            <a:ext cx="12192001" cy="3383278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232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1097277"/>
            <a:ext cx="9274627" cy="1680213"/>
          </a:xfrm>
        </p:spPr>
        <p:txBody>
          <a:bodyPr>
            <a:noAutofit/>
          </a:bodyPr>
          <a:lstStyle>
            <a:lvl1pPr algn="ctr">
              <a:defRPr sz="6000" b="0" i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458685" y="3737610"/>
            <a:ext cx="9274627" cy="2388867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2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subtitle or section introduction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A09D69-8D09-9C4E-8620-77241C2844C3}"/>
              </a:ext>
            </a:extLst>
          </p:cNvPr>
          <p:cNvSpPr/>
          <p:nvPr userDrawn="1"/>
        </p:nvSpPr>
        <p:spPr>
          <a:xfrm>
            <a:off x="-15240" y="3246119"/>
            <a:ext cx="1220724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0099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ame Side Corner Rectangle 11"/>
          <p:cNvSpPr/>
          <p:nvPr userDrawn="1"/>
        </p:nvSpPr>
        <p:spPr>
          <a:xfrm rot="10800000">
            <a:off x="-4" y="0"/>
            <a:ext cx="12192001" cy="3383278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6D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58685" y="1097277"/>
            <a:ext cx="9274627" cy="1680213"/>
          </a:xfrm>
        </p:spPr>
        <p:txBody>
          <a:bodyPr>
            <a:noAutofit/>
          </a:bodyPr>
          <a:lstStyle>
            <a:lvl1pPr algn="ctr">
              <a:defRPr sz="6000" b="0" i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458685" y="3737610"/>
            <a:ext cx="9274627" cy="2388867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2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subtitle or section introduction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A09D69-8D09-9C4E-8620-77241C2844C3}"/>
              </a:ext>
            </a:extLst>
          </p:cNvPr>
          <p:cNvSpPr/>
          <p:nvPr userDrawn="1"/>
        </p:nvSpPr>
        <p:spPr>
          <a:xfrm>
            <a:off x="-15240" y="3246119"/>
            <a:ext cx="12207240" cy="1371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05816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bg>
      <p:bgPr>
        <a:solidFill>
          <a:srgbClr val="407C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12223" y="1097278"/>
            <a:ext cx="10365377" cy="1524000"/>
          </a:xfrm>
        </p:spPr>
        <p:txBody>
          <a:bodyPr>
            <a:noAutofit/>
          </a:bodyPr>
          <a:lstStyle>
            <a:lvl1pPr algn="l">
              <a:defRPr sz="6000" b="0" i="0" baseline="0">
                <a:solidFill>
                  <a:srgbClr val="232C67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912223" y="2839454"/>
            <a:ext cx="10365377" cy="3287024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ternate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152400" y="163286"/>
            <a:ext cx="11887200" cy="65314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12223" y="1097278"/>
            <a:ext cx="10365377" cy="1524000"/>
          </a:xfrm>
        </p:spPr>
        <p:txBody>
          <a:bodyPr>
            <a:noAutofit/>
          </a:bodyPr>
          <a:lstStyle>
            <a:lvl1pPr algn="l">
              <a:defRPr sz="6000" b="0" i="0" baseline="0">
                <a:solidFill>
                  <a:srgbClr val="232C67"/>
                </a:solidFill>
                <a:latin typeface="Museo Slab 500" charset="0"/>
                <a:ea typeface="Museo Slab 500" charset="0"/>
                <a:cs typeface="Museo Slab 500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912223" y="2839454"/>
            <a:ext cx="10365377" cy="3287024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accent3">
                    <a:lumMod val="10000"/>
                  </a:schemeClr>
                </a:solidFill>
                <a:latin typeface="+mn-lt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7421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730885"/>
            <a:ext cx="10728960" cy="13069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403567"/>
            <a:ext cx="10728960" cy="3722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48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2">
                    <a:lumMod val="1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8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672" r:id="rId2"/>
    <p:sldLayoutId id="2147483673" r:id="rId3"/>
    <p:sldLayoutId id="2147483731" r:id="rId4"/>
    <p:sldLayoutId id="2147483675" r:id="rId5"/>
    <p:sldLayoutId id="2147483740" r:id="rId6"/>
    <p:sldLayoutId id="2147483741" r:id="rId7"/>
    <p:sldLayoutId id="2147483706" r:id="rId8"/>
    <p:sldLayoutId id="2147483742" r:id="rId9"/>
    <p:sldLayoutId id="2147483743" r:id="rId10"/>
    <p:sldLayoutId id="2147483676" r:id="rId11"/>
    <p:sldLayoutId id="2147483744" r:id="rId12"/>
    <p:sldLayoutId id="2147483745" r:id="rId13"/>
    <p:sldLayoutId id="214748374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747" r:id="rId21"/>
    <p:sldLayoutId id="2147483748" r:id="rId22"/>
    <p:sldLayoutId id="2147483749" r:id="rId23"/>
    <p:sldLayoutId id="2147483738" r:id="rId24"/>
    <p:sldLayoutId id="2147483750" r:id="rId25"/>
    <p:sldLayoutId id="2147483751" r:id="rId26"/>
    <p:sldLayoutId id="2147483752" r:id="rId27"/>
    <p:sldLayoutId id="2147483684" r:id="rId28"/>
    <p:sldLayoutId id="2147483685" r:id="rId29"/>
    <p:sldLayoutId id="2147483687" r:id="rId30"/>
    <p:sldLayoutId id="2147483734" r:id="rId31"/>
    <p:sldLayoutId id="2147483758" r:id="rId32"/>
    <p:sldLayoutId id="2147483737" r:id="rId33"/>
    <p:sldLayoutId id="2147483736" r:id="rId34"/>
    <p:sldLayoutId id="2147483735" r:id="rId35"/>
    <p:sldLayoutId id="2147483739" r:id="rId36"/>
    <p:sldLayoutId id="2147483683" r:id="rId37"/>
    <p:sldLayoutId id="2147483686" r:id="rId38"/>
    <p:sldLayoutId id="2147483753" r:id="rId39"/>
    <p:sldLayoutId id="2147483754" r:id="rId40"/>
    <p:sldLayoutId id="2147483755" r:id="rId41"/>
    <p:sldLayoutId id="2147483688" r:id="rId42"/>
    <p:sldLayoutId id="2147483756" r:id="rId43"/>
    <p:sldLayoutId id="2147483757" r:id="rId44"/>
    <p:sldLayoutId id="2147483689" r:id="rId45"/>
    <p:sldLayoutId id="2147483693" r:id="rId46"/>
    <p:sldLayoutId id="2147483690" r:id="rId47"/>
    <p:sldLayoutId id="2147483732" r:id="rId48"/>
    <p:sldLayoutId id="2147483733" r:id="rId49"/>
    <p:sldLayoutId id="2147483759" r:id="rId50"/>
    <p:sldLayoutId id="2147483760" r:id="rId51"/>
    <p:sldLayoutId id="2147483761" r:id="rId5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2">
              <a:lumMod val="10000"/>
            </a:schemeClr>
          </a:solidFill>
          <a:latin typeface="Museo Slab 500" panose="02000000000000000000" pitchFamily="2" charset="77"/>
          <a:ea typeface="Museo Slab 500" panose="02000000000000000000" pitchFamily="2" charset="77"/>
          <a:cs typeface="Museo Slab 500" panose="02000000000000000000" pitchFamily="2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800" b="0" i="0" kern="1200">
          <a:solidFill>
            <a:schemeClr val="bg2">
              <a:lumMod val="10000"/>
            </a:schemeClr>
          </a:solidFill>
          <a:latin typeface="+mn-lt"/>
          <a:ea typeface="Trebuchet MS" charset="0"/>
          <a:cs typeface="Trebuchet MS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dhe.colorado.gov/about-us/cche/agendas-and-minutes" TargetMode="External"/><Relationship Id="rId2" Type="http://schemas.openxmlformats.org/officeDocument/2006/relationships/hyperlink" Target="https://www.surveymonkey.com/r/5V7QK6M" TargetMode="Externa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rkelchen@utk.edu" TargetMode="External"/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rmedstates.org/" TargetMode="External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dfonline.com/doi/abs/10.1080/00221546.2019.1618782" TargetMode="External"/><Relationship Id="rId2" Type="http://schemas.openxmlformats.org/officeDocument/2006/relationships/hyperlink" Target="https://muse.jhu.edu/article/720768/summary" TargetMode="External"/><Relationship Id="rId1" Type="http://schemas.openxmlformats.org/officeDocument/2006/relationships/slideLayout" Target="../slideLayouts/slideLayout51.xml"/><Relationship Id="rId6" Type="http://schemas.openxmlformats.org/officeDocument/2006/relationships/hyperlink" Target="https://journals.sagepub.com/doi/full/10.3102/0162373720953128" TargetMode="External"/><Relationship Id="rId5" Type="http://schemas.openxmlformats.org/officeDocument/2006/relationships/hyperlink" Target="https://www.rsfjournal.org/content/2/1/147.abstract" TargetMode="External"/><Relationship Id="rId4" Type="http://schemas.openxmlformats.org/officeDocument/2006/relationships/hyperlink" Target="https://link.springer.com/book/10.1007/978-3-319-49436-4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rmedstates.org/data" TargetMode="External"/><Relationship Id="rId1" Type="http://schemas.openxmlformats.org/officeDocument/2006/relationships/slideLayout" Target="../slideLayouts/slideLayout5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cy-lab.squarespace.com/s/InformEdStates_Paper_PerformanceFundingPolicyCollegeAccess.pdf" TargetMode="External"/><Relationship Id="rId1" Type="http://schemas.openxmlformats.org/officeDocument/2006/relationships/slideLayout" Target="../slideLayouts/slideLayout5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cy-lab.squarespace.com/s/InformEd-States-Working-Paper_PBFSuccess-22hz.pdf" TargetMode="External"/><Relationship Id="rId1" Type="http://schemas.openxmlformats.org/officeDocument/2006/relationships/slideLayout" Target="../slideLayouts/slideLayout5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y-lab.squarespace.com/s/InformEdStates_Paper_EffectsofPBFPolicies_DebtRepayment.pdf" TargetMode="External"/><Relationship Id="rId2" Type="http://schemas.openxmlformats.org/officeDocument/2006/relationships/hyperlink" Target="https://policy-lab.squarespace.com/s/InformEdStates_WorkingPaper_InvestingintheWorkforce.pdf" TargetMode="External"/><Relationship Id="rId1" Type="http://schemas.openxmlformats.org/officeDocument/2006/relationships/slideLayout" Target="../slideLayouts/slideLayout5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Higher Education Funding Formula </a:t>
            </a:r>
            <a:br>
              <a:rPr lang="en-US" sz="8000" dirty="0"/>
            </a:br>
            <a:r>
              <a:rPr lang="en-US" sz="8000" dirty="0"/>
              <a:t>Review Working Group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Meeting #2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January 17, 2025</a:t>
            </a:r>
          </a:p>
        </p:txBody>
      </p:sp>
    </p:spTree>
    <p:extLst>
      <p:ext uri="{BB962C8B-B14F-4D97-AF65-F5344CB8AC3E}">
        <p14:creationId xmlns:p14="http://schemas.microsoft.com/office/powerpoint/2010/main" val="123999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18803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Postsecondary Landscape: </a:t>
            </a:r>
            <a:r>
              <a:rPr lang="en-US" sz="2800" dirty="0">
                <a:latin typeface="Trebuchet MS"/>
              </a:rPr>
              <a:t>Public Institution Student Graduation Rates n in Colorado, by Race/Ethnicity, 2022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C2882FF-EB69-65BC-ADE4-8AEC9CF79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754947"/>
              </p:ext>
            </p:extLst>
          </p:nvPr>
        </p:nvGraphicFramePr>
        <p:xfrm>
          <a:off x="1131277" y="1919899"/>
          <a:ext cx="9928332" cy="3628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0121">
                  <a:extLst>
                    <a:ext uri="{9D8B030D-6E8A-4147-A177-3AD203B41FA5}">
                      <a16:colId xmlns:a16="http://schemas.microsoft.com/office/drawing/2014/main" val="323849081"/>
                    </a:ext>
                  </a:extLst>
                </a:gridCol>
                <a:gridCol w="2090174">
                  <a:extLst>
                    <a:ext uri="{9D8B030D-6E8A-4147-A177-3AD203B41FA5}">
                      <a16:colId xmlns:a16="http://schemas.microsoft.com/office/drawing/2014/main" val="1283785133"/>
                    </a:ext>
                  </a:extLst>
                </a:gridCol>
                <a:gridCol w="2678037">
                  <a:extLst>
                    <a:ext uri="{9D8B030D-6E8A-4147-A177-3AD203B41FA5}">
                      <a16:colId xmlns:a16="http://schemas.microsoft.com/office/drawing/2014/main" val="3012154447"/>
                    </a:ext>
                  </a:extLst>
                </a:gridCol>
              </a:tblGrid>
              <a:tr h="966824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Race/Ethnicity</a:t>
                      </a:r>
                      <a:r>
                        <a:rPr lang="en-US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Trebuchet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Two-Year 150% Grad Rate (3 Years)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100000"/>
                        </a:lnSpc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Four-Year 150% Grad Rate (6 Years)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365559"/>
                  </a:ext>
                </a:extLst>
              </a:tr>
              <a:tr h="372918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American Indian or Alaska Native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29%*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263747"/>
                  </a:ext>
                </a:extLst>
              </a:tr>
              <a:tr h="33148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Asian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22489"/>
                  </a:ext>
                </a:extLst>
              </a:tr>
              <a:tr h="33148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Black or African American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70383"/>
                  </a:ext>
                </a:extLst>
              </a:tr>
              <a:tr h="33148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Hawaiian or Pacific Islander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10%*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44%*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539825"/>
                  </a:ext>
                </a:extLst>
              </a:tr>
              <a:tr h="33148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Hispanic of any race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83080"/>
                  </a:ext>
                </a:extLst>
              </a:tr>
              <a:tr h="33148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White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549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Two or more races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3455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All students</a:t>
                      </a:r>
                    </a:p>
                  </a:txBody>
                  <a:tcPr marL="9524" marR="9524" marT="9524" marB="0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>
                      <a:solidFill>
                        <a:srgbClr val="FFFFFF"/>
                      </a:solidFill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buNone/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33%</a:t>
                      </a:r>
                    </a:p>
                  </a:txBody>
                  <a:tcPr marL="9524" marR="9524" marT="9524" marB="0" anchor="b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>
                      <a:solidFill>
                        <a:srgbClr val="FFFFFF"/>
                      </a:solidFill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buNone/>
                      </a:pP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63%</a:t>
                      </a:r>
                    </a:p>
                  </a:txBody>
                  <a:tcPr marL="9524" marR="9524" marT="9524" marB="0" anchor="b">
                    <a:lnL w="6350">
                      <a:solidFill>
                        <a:srgbClr val="FFFFFF"/>
                      </a:solidFill>
                    </a:lnL>
                    <a:lnR w="6350">
                      <a:solidFill>
                        <a:srgbClr val="FFFFFF"/>
                      </a:solidFill>
                    </a:lnR>
                    <a:lnT w="6350">
                      <a:solidFill>
                        <a:srgbClr val="FFFFFF"/>
                      </a:solidFill>
                    </a:lnT>
                    <a:lnB w="6350">
                      <a:solidFill>
                        <a:srgbClr val="FFFFFF"/>
                      </a:solidFill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05863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2A15A4C-DC84-DE4C-4D74-EC3F058C4790}"/>
              </a:ext>
            </a:extLst>
          </p:cNvPr>
          <p:cNvSpPr txBox="1"/>
          <p:nvPr/>
        </p:nvSpPr>
        <p:spPr>
          <a:xfrm>
            <a:off x="127759" y="6014087"/>
            <a:ext cx="1205947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Trebuchet MS"/>
                <a:cs typeface="Segoe UI"/>
              </a:rPr>
              <a:t>Sources:</a:t>
            </a:r>
            <a:r>
              <a:rPr lang="en-US" sz="1200" dirty="0">
                <a:latin typeface="Trebuchet MS"/>
                <a:cs typeface="Segoe UI"/>
              </a:rPr>
              <a:t> CDHE SURDS Enrollment and Degree file data, 2015-2022.</a:t>
            </a:r>
            <a:endParaRPr lang="en-US" sz="1200" dirty="0">
              <a:latin typeface="Trebuchet MS"/>
            </a:endParaRPr>
          </a:p>
          <a:p>
            <a:r>
              <a:rPr lang="en-US" sz="1200" b="1" dirty="0">
                <a:latin typeface="Trebuchet MS"/>
                <a:cs typeface="Segoe UI"/>
              </a:rPr>
              <a:t>Data limitations: </a:t>
            </a:r>
            <a:r>
              <a:rPr lang="en-US" sz="1200" dirty="0">
                <a:latin typeface="Trebuchet MS"/>
                <a:cs typeface="Segoe UI"/>
              </a:rPr>
              <a:t>Non-resident and students of an unknown race/ethnicity are not shown here, but are included in 'all students'.</a:t>
            </a:r>
            <a:r>
              <a:rPr lang="en-US" sz="1200" dirty="0">
                <a:latin typeface="Trebuchet MS"/>
              </a:rPr>
              <a:t> Graduation rates use 2015 (four-year) and 2018 (two-year) starting cohorts. Asterisks indicate populations of less than 100.</a:t>
            </a:r>
          </a:p>
        </p:txBody>
      </p:sp>
    </p:spTree>
    <p:extLst>
      <p:ext uri="{BB962C8B-B14F-4D97-AF65-F5344CB8AC3E}">
        <p14:creationId xmlns:p14="http://schemas.microsoft.com/office/powerpoint/2010/main" val="2245717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5DC8D-CB89-F685-B1B6-3A8D6D031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941E94-51DF-F6F9-9ADB-784C9C2565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8663" y="731838"/>
            <a:ext cx="10731500" cy="7953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232C67"/>
                </a:solidFill>
                <a:effectLst/>
                <a:uLnTx/>
                <a:uFillTx/>
                <a:latin typeface="Trebuchet MS" charset="0"/>
                <a:ea typeface="Trebuchet MS" charset="0"/>
                <a:cs typeface="Trebuchet MS" charset="0"/>
              </a:rPr>
              <a:t>Wrap Up Discussion + 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908E6-1012-88CF-1353-CD0D4E3B45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lIns="274320" tIns="274320" rIns="27432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Calibri"/>
                <a:cs typeface="Calibri"/>
              </a:rPr>
              <a:t>Final survey deadline: Monday, January 20th, 2025</a:t>
            </a: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CCHE feedback survey: </a:t>
            </a:r>
            <a:r>
              <a:rPr lang="en-US" dirty="0">
                <a:solidFill>
                  <a:srgbClr val="0563C1"/>
                </a:solidFill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https://www.surveymonkey.com/r/5V7QK</a:t>
            </a:r>
            <a:r>
              <a:rPr lang="en-US" dirty="0">
                <a:solidFill>
                  <a:srgbClr val="4674C7"/>
                </a:solidFill>
                <a:ea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6M</a:t>
            </a:r>
            <a:r>
              <a:rPr lang="en-US" dirty="0">
                <a:solidFill>
                  <a:srgbClr val="4674C7"/>
                </a:solidFill>
                <a:ea typeface="Calibri"/>
                <a:cs typeface="Calibri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Calibri"/>
                <a:cs typeface="Calibri"/>
              </a:rPr>
              <a:t>Commission meeting on February 7th, 2025</a:t>
            </a:r>
          </a:p>
          <a:p>
            <a:pPr marL="800100" lvl="1" indent="-457200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Presentation on final survey results</a:t>
            </a:r>
          </a:p>
          <a:p>
            <a:pPr marL="800100" lvl="1" indent="-457200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All are welcome to attend: </a:t>
            </a:r>
            <a:r>
              <a:rPr lang="en-US" dirty="0">
                <a:ea typeface="+mn-lt"/>
                <a:cs typeface="+mn-lt"/>
                <a:hlinkClick r:id="rId3"/>
              </a:rPr>
              <a:t>https://cdhe.colorado.gov/about-us/cche/agendas-and-minutes</a:t>
            </a:r>
            <a:r>
              <a:rPr lang="en-US" dirty="0">
                <a:ea typeface="+mn-lt"/>
                <a:cs typeface="+mn-lt"/>
              </a:rPr>
              <a:t> </a:t>
            </a:r>
          </a:p>
          <a:p>
            <a:pPr marL="800100" lvl="1" indent="-457200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Presentation will be distributed to the full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Calibri"/>
                <a:cs typeface="Calibri"/>
              </a:rPr>
              <a:t>Next working group meeting: Friday, February 14, 2025 </a:t>
            </a:r>
            <a:endParaRPr lang="en-US">
              <a:solidFill>
                <a:schemeClr val="tx1"/>
              </a:solidFill>
            </a:endParaRP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The April funding formula working group meeting has been</a:t>
            </a:r>
            <a:r>
              <a:rPr lang="en-US" dirty="0">
                <a:solidFill>
                  <a:schemeClr val="tx1"/>
                </a:solidFill>
                <a:ea typeface="Calibri"/>
                <a:cs typeface="Calibri"/>
              </a:rPr>
              <a:t> rescheduled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. The new meeting date will be April 18th, 2025.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28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4A5AA-154D-FBC6-2425-AE1D615AB5B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12223" y="1759585"/>
            <a:ext cx="10365377" cy="15696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charset="0"/>
                <a:ea typeface="Trebuchet MS" charset="0"/>
                <a:cs typeface="Trebuchet MS" charset="0"/>
              </a:rPr>
              <a:t>Thank You!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latin typeface="Museo Slab 500"/>
              </a:rPr>
              <a:t>Formula Review Working Group – Meeting #2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January 17, 2025</a:t>
            </a:r>
          </a:p>
        </p:txBody>
      </p:sp>
    </p:spTree>
    <p:extLst>
      <p:ext uri="{BB962C8B-B14F-4D97-AF65-F5344CB8AC3E}">
        <p14:creationId xmlns:p14="http://schemas.microsoft.com/office/powerpoint/2010/main" val="349173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F4140-1095-C9EE-48C6-5E39AB360B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Overview of Public Higher Education Funding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D6CC2-4D43-E05B-0379-C902F39C6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044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Robert Kelchen</a:t>
            </a:r>
          </a:p>
          <a:p>
            <a:r>
              <a:rPr lang="en-US" dirty="0"/>
              <a:t>Professor and Department Head</a:t>
            </a:r>
          </a:p>
          <a:p>
            <a:r>
              <a:rPr lang="en-US" dirty="0"/>
              <a:t>University of Tennessee, Knoxville</a:t>
            </a:r>
          </a:p>
          <a:p>
            <a:r>
              <a:rPr lang="en-US" dirty="0">
                <a:hlinkClick r:id="rId2"/>
              </a:rPr>
              <a:t>rkelchen@utk.edu</a:t>
            </a:r>
            <a:endParaRPr lang="en-US" dirty="0"/>
          </a:p>
          <a:p>
            <a:r>
              <a:rPr lang="en-US" dirty="0"/>
              <a:t>January 17, 2025</a:t>
            </a:r>
          </a:p>
        </p:txBody>
      </p:sp>
    </p:spTree>
    <p:extLst>
      <p:ext uri="{BB962C8B-B14F-4D97-AF65-F5344CB8AC3E}">
        <p14:creationId xmlns:p14="http://schemas.microsoft.com/office/powerpoint/2010/main" val="461785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96CBC-0507-EED0-7487-CC306B35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9AB76-7380-C3FB-CCC5-BCB7B5D32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focuses on higher education finance, accountability, and student financial aid</a:t>
            </a:r>
          </a:p>
          <a:p>
            <a:r>
              <a:rPr lang="en-US" dirty="0"/>
              <a:t>Co-founder, </a:t>
            </a:r>
            <a:r>
              <a:rPr lang="en-US" dirty="0" err="1">
                <a:hlinkClick r:id="rId2"/>
              </a:rPr>
              <a:t>InformEd</a:t>
            </a:r>
            <a:r>
              <a:rPr lang="en-US" dirty="0">
                <a:hlinkClick r:id="rId2"/>
              </a:rPr>
              <a:t> States</a:t>
            </a:r>
            <a:r>
              <a:rPr lang="en-US" dirty="0"/>
              <a:t> research group</a:t>
            </a:r>
          </a:p>
          <a:p>
            <a:r>
              <a:rPr lang="en-US" dirty="0"/>
              <a:t>Advised numerous states on higher education finance issues</a:t>
            </a:r>
          </a:p>
          <a:p>
            <a:r>
              <a:rPr lang="en-US" dirty="0"/>
              <a:t>Spent years collecting data on and examining state higher education funding 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94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FB474-0CFF-1F87-8D64-5B8697EC6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states fund public higher education?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855A0-667D-570A-0384-99DF9362C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benefits to individuals and the state are substantial</a:t>
            </a:r>
          </a:p>
          <a:p>
            <a:pPr lvl="1"/>
            <a:r>
              <a:rPr lang="en-US" dirty="0"/>
              <a:t>But noncompleters often do not benefit, and not all credentials have the same value!</a:t>
            </a:r>
          </a:p>
          <a:p>
            <a:r>
              <a:rPr lang="en-US" dirty="0"/>
              <a:t>Also important non-economic benefits (health, civic participation, quality of life)</a:t>
            </a:r>
          </a:p>
          <a:p>
            <a:r>
              <a:rPr lang="en-US" dirty="0"/>
              <a:t>Additional state funding increases the number of graduates</a:t>
            </a:r>
          </a:p>
          <a:p>
            <a:r>
              <a:rPr lang="en-US" dirty="0"/>
              <a:t>A big question: How much to fund colleges versus students?</a:t>
            </a:r>
          </a:p>
        </p:txBody>
      </p:sp>
    </p:spTree>
    <p:extLst>
      <p:ext uri="{BB962C8B-B14F-4D97-AF65-F5344CB8AC3E}">
        <p14:creationId xmlns:p14="http://schemas.microsoft.com/office/powerpoint/2010/main" val="104300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40937-1B20-04AD-11DA-2E4DB6D3E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have a higher ed funding formula?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B32A0-00AD-629E-D03C-D6A2A32CC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level of stability for colleges and students</a:t>
            </a:r>
          </a:p>
          <a:p>
            <a:r>
              <a:rPr lang="en-US" dirty="0"/>
              <a:t>Can provide a way for institutions to get more money if they do better</a:t>
            </a:r>
          </a:p>
          <a:p>
            <a:r>
              <a:rPr lang="en-US" dirty="0"/>
              <a:t>May reduce the power of the most politically connected institutions</a:t>
            </a:r>
          </a:p>
          <a:p>
            <a:r>
              <a:rPr lang="en-US" dirty="0"/>
              <a:t>Sends a signal to legislators that colleges are being held accountable for their actions</a:t>
            </a:r>
          </a:p>
        </p:txBody>
      </p:sp>
    </p:spTree>
    <p:extLst>
      <p:ext uri="{BB962C8B-B14F-4D97-AF65-F5344CB8AC3E}">
        <p14:creationId xmlns:p14="http://schemas.microsoft.com/office/powerpoint/2010/main" val="3587422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71870-1BD6-D288-B10B-C3841E926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goals of a higher ed funding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3550-4BE0-B318-4D28-77C27DA13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the number of credentials awarded, overall or in certain fields of study</a:t>
            </a:r>
          </a:p>
          <a:p>
            <a:r>
              <a:rPr lang="en-US" dirty="0"/>
              <a:t>Close access and completion gaps by race/ethnicity, family income, and other key factors</a:t>
            </a:r>
          </a:p>
          <a:p>
            <a:r>
              <a:rPr lang="en-US" dirty="0"/>
              <a:t>Provide additional support for programs/colleges that are expensive to operate (diseconomies of scale or costly programs)</a:t>
            </a:r>
          </a:p>
          <a:p>
            <a:r>
              <a:rPr lang="en-US" dirty="0"/>
              <a:t>Encourage research and public service missions</a:t>
            </a:r>
          </a:p>
        </p:txBody>
      </p:sp>
    </p:spTree>
    <p:extLst>
      <p:ext uri="{BB962C8B-B14F-4D97-AF65-F5344CB8AC3E}">
        <p14:creationId xmlns:p14="http://schemas.microsoft.com/office/powerpoint/2010/main" val="1059590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107C2-5756-F240-3F34-6F0054C63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typology of state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C964-ACD2-5906-B0AA-1B0B694E9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main ways to broadly classify funding models, with plenty of subcategories:</a:t>
            </a:r>
          </a:p>
          <a:p>
            <a:pPr lvl="1"/>
            <a:r>
              <a:rPr lang="en-US" dirty="0"/>
              <a:t>Traditional models: no way for a college to increase its amount of funding</a:t>
            </a:r>
          </a:p>
          <a:p>
            <a:pPr lvl="1"/>
            <a:r>
              <a:rPr lang="en-US" dirty="0"/>
              <a:t>Incentive models: colleges can potentially increase funding through its own actions</a:t>
            </a:r>
          </a:p>
          <a:p>
            <a:pPr lvl="1"/>
            <a:r>
              <a:rPr lang="en-US" dirty="0"/>
              <a:t>Hybrid models: some funds protected while the rest are allocated through </a:t>
            </a:r>
            <a:r>
              <a:rPr lang="en-US"/>
              <a:t>the incentive formula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08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 descr="Chart showing trends in four-year funding models over time.">
            <a:extLst>
              <a:ext uri="{FF2B5EF4-FFF2-40B4-BE49-F238E27FC236}">
                <a16:creationId xmlns:a16="http://schemas.microsoft.com/office/drawing/2014/main" id="{614C1684-F5EE-4908-C8DA-3DB1639394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221931"/>
              </p:ext>
            </p:extLst>
          </p:nvPr>
        </p:nvGraphicFramePr>
        <p:xfrm>
          <a:off x="128016" y="91440"/>
          <a:ext cx="11561063" cy="667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BF56B1C-DA5C-6B25-8A89-9E887025848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1520" y="-1306922"/>
            <a:ext cx="10728960" cy="130692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Trends in four-year funding models over time</a:t>
            </a:r>
          </a:p>
        </p:txBody>
      </p:sp>
    </p:spTree>
    <p:extLst>
      <p:ext uri="{BB962C8B-B14F-4D97-AF65-F5344CB8AC3E}">
        <p14:creationId xmlns:p14="http://schemas.microsoft.com/office/powerpoint/2010/main" val="347409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92B62-D8BD-7882-A180-0B511B18E62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8663" y="731838"/>
            <a:ext cx="4648200" cy="130651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32C67"/>
                </a:solidFill>
                <a:effectLst/>
                <a:uLnTx/>
                <a:uFillTx/>
                <a:latin typeface="Trebuchet MS" charset="0"/>
                <a:ea typeface="Trebuchet MS" charset="0"/>
                <a:cs typeface="Trebuchet MS" charset="0"/>
              </a:rPr>
              <a:t>Today’s Discussion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ea typeface="Calibri"/>
                <a:cs typeface="Calibri"/>
              </a:rPr>
              <a:t>Introductions and Tools</a:t>
            </a:r>
            <a:endParaRPr lang="en-US" dirty="0">
              <a:ea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US" sz="2000" dirty="0">
                <a:ea typeface="Calibri"/>
                <a:cs typeface="Calibri"/>
              </a:rPr>
              <a:t>Initial Themes from Survey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sz="2000" dirty="0"/>
              <a:t>External Presentation</a:t>
            </a:r>
            <a:endParaRPr lang="en-US" dirty="0"/>
          </a:p>
          <a:p>
            <a:pPr marL="914400" lvl="1" indent="-457200">
              <a:buFont typeface="Courier New"/>
              <a:buChar char="o"/>
            </a:pPr>
            <a:r>
              <a:rPr lang="en-US" sz="2000" dirty="0"/>
              <a:t>Dr. Robert Kelchen, Professor and Department Head, Department of Educational Leadership and Policy Studies, University of Tennessee, Knoxville. </a:t>
            </a:r>
            <a:endParaRPr lang="en-US" sz="2000" dirty="0">
              <a:ea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US" sz="2000" dirty="0">
                <a:ea typeface="Calibri"/>
                <a:cs typeface="Calibri"/>
              </a:rPr>
              <a:t>Colorado Realities</a:t>
            </a:r>
            <a:endParaRPr lang="en-US" sz="2000">
              <a:ea typeface="Calibri"/>
              <a:cs typeface="Calibri"/>
            </a:endParaRPr>
          </a:p>
          <a:p>
            <a:pPr marL="914400" lvl="1" indent="-457200">
              <a:buFont typeface="Courier New"/>
              <a:buChar char="o"/>
            </a:pPr>
            <a:r>
              <a:rPr lang="en-US" sz="2000" dirty="0">
                <a:solidFill>
                  <a:srgbClr val="050A0D"/>
                </a:solidFill>
                <a:ea typeface="Calibri"/>
                <a:cs typeface="Calibri"/>
              </a:rPr>
              <a:t>Colorado Funding Context</a:t>
            </a:r>
          </a:p>
          <a:p>
            <a:pPr marL="914400" lvl="1" indent="-457200">
              <a:buFont typeface="Courier New"/>
              <a:buChar char="o"/>
            </a:pPr>
            <a:r>
              <a:rPr lang="en-US" sz="2000" dirty="0">
                <a:solidFill>
                  <a:srgbClr val="050A0D"/>
                </a:solidFill>
                <a:ea typeface="Calibri"/>
                <a:cs typeface="Calibri"/>
              </a:rPr>
              <a:t>The Students We Serve</a:t>
            </a:r>
          </a:p>
          <a:p>
            <a:pPr marL="457200" indent="-457200">
              <a:buAutoNum type="arabicPeriod"/>
            </a:pPr>
            <a:endParaRPr lang="en-US" sz="2000" dirty="0">
              <a:ea typeface="Calibri"/>
              <a:cs typeface="Calibri"/>
            </a:endParaRPr>
          </a:p>
          <a:p>
            <a:pPr marL="457200" indent="-457200">
              <a:lnSpc>
                <a:spcPts val="3000"/>
              </a:lnSpc>
              <a:buAutoNum type="arabicPeriod"/>
            </a:pPr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90D136A-A6AB-0A85-B57C-46AAE8250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386" y="1712848"/>
            <a:ext cx="607695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02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 descr="Chart showing trends in two year institutions funding from 2004 until 2020.">
            <a:extLst>
              <a:ext uri="{FF2B5EF4-FFF2-40B4-BE49-F238E27FC236}">
                <a16:creationId xmlns:a16="http://schemas.microsoft.com/office/drawing/2014/main" id="{894A6236-C15B-40DC-9BDE-61D1F62EA4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516830"/>
              </p:ext>
            </p:extLst>
          </p:nvPr>
        </p:nvGraphicFramePr>
        <p:xfrm>
          <a:off x="886968" y="1"/>
          <a:ext cx="1017727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04B847D-811C-F7AF-81B0-117620E8A6D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1520" y="-1306922"/>
            <a:ext cx="10728960" cy="130692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Trends in two-year funding models over time</a:t>
            </a:r>
          </a:p>
        </p:txBody>
      </p:sp>
    </p:spTree>
    <p:extLst>
      <p:ext uri="{BB962C8B-B14F-4D97-AF65-F5344CB8AC3E}">
        <p14:creationId xmlns:p14="http://schemas.microsoft.com/office/powerpoint/2010/main" val="4018654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1E68-ED5F-B081-770B-4211AD4ED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9D0BB-C02E-ACFD-4625-C39FDD4E1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funding formula</a:t>
            </a:r>
            <a:r>
              <a:rPr lang="en-US" dirty="0"/>
              <a:t>: Most common in the four-year sector and when governance is decentralized</a:t>
            </a:r>
          </a:p>
          <a:p>
            <a:pPr lvl="1"/>
            <a:r>
              <a:rPr lang="en-US" dirty="0"/>
              <a:t>Legislature or state higher ed agency do whatever they want</a:t>
            </a:r>
          </a:p>
          <a:p>
            <a:r>
              <a:rPr lang="en-US" b="1" dirty="0"/>
              <a:t>Base-adjusted model</a:t>
            </a:r>
            <a:r>
              <a:rPr lang="en-US" dirty="0"/>
              <a:t>: Add or subtract the same percentage across colleges from last year’s appropriations</a:t>
            </a:r>
          </a:p>
          <a:p>
            <a:pPr lvl="1"/>
            <a:r>
              <a:rPr lang="en-US" dirty="0"/>
              <a:t>Often the easiest path politically (especially when cuts are required)</a:t>
            </a:r>
          </a:p>
          <a:p>
            <a:pPr lvl="1"/>
            <a:r>
              <a:rPr lang="en-US" dirty="0"/>
              <a:t>Hurts historically </a:t>
            </a:r>
            <a:r>
              <a:rPr lang="en-US" dirty="0" err="1"/>
              <a:t>underresourced</a:t>
            </a:r>
            <a:r>
              <a:rPr lang="en-US" dirty="0"/>
              <a:t> or rapidly growing colleges while benefiting others</a:t>
            </a:r>
          </a:p>
        </p:txBody>
      </p:sp>
    </p:spTree>
    <p:extLst>
      <p:ext uri="{BB962C8B-B14F-4D97-AF65-F5344CB8AC3E}">
        <p14:creationId xmlns:p14="http://schemas.microsoft.com/office/powerpoint/2010/main" val="1353469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8A93-4A00-E784-4CF8-A43F7E83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D575-D5AE-F6AD-3350-3836FB97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Enrollment funding model: </a:t>
            </a:r>
            <a:r>
              <a:rPr lang="en-US" dirty="0"/>
              <a:t>Funding is based on the number of students enrolled or credit hours attempted</a:t>
            </a:r>
          </a:p>
          <a:p>
            <a:pPr lvl="1"/>
            <a:r>
              <a:rPr lang="en-US" dirty="0"/>
              <a:t>Often adjusted by the level of the course (e.g., lower division vs. graduate) and field of study to get at cost differentials</a:t>
            </a:r>
          </a:p>
          <a:p>
            <a:r>
              <a:rPr lang="en-US" b="1" dirty="0"/>
              <a:t> Performance/outcomes funding model: </a:t>
            </a:r>
            <a:r>
              <a:rPr lang="en-US" dirty="0"/>
              <a:t>Funding is based on student outcome measures (more on this later)</a:t>
            </a:r>
          </a:p>
          <a:p>
            <a:r>
              <a:rPr lang="en-US" dirty="0"/>
              <a:t>Line between enrollment and performance can get blurry (how would you classify credit hours completed?)</a:t>
            </a:r>
          </a:p>
        </p:txBody>
      </p:sp>
    </p:spTree>
    <p:extLst>
      <p:ext uri="{BB962C8B-B14F-4D97-AF65-F5344CB8AC3E}">
        <p14:creationId xmlns:p14="http://schemas.microsoft.com/office/powerpoint/2010/main" val="2077680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07FF9-38B7-AB1C-AE02-759ADA856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2E7AA-FF7E-E1E3-5A68-A55DD2BC2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the most common funding model—especially for </a:t>
            </a:r>
            <a:r>
              <a:rPr lang="en-US"/>
              <a:t>community colleges</a:t>
            </a:r>
            <a:endParaRPr lang="en-US" dirty="0"/>
          </a:p>
          <a:p>
            <a:r>
              <a:rPr lang="en-US" dirty="0"/>
              <a:t>Involves a combination of base-adjusted and enrollment/performance metrics</a:t>
            </a:r>
          </a:p>
          <a:p>
            <a:r>
              <a:rPr lang="en-US" dirty="0"/>
              <a:t>Example: Louisiana allocates 63% to base-adjusted, 20% to outcomes, and 17% to enrollment and facilities expenses </a:t>
            </a:r>
          </a:p>
        </p:txBody>
      </p:sp>
    </p:spTree>
    <p:extLst>
      <p:ext uri="{BB962C8B-B14F-4D97-AF65-F5344CB8AC3E}">
        <p14:creationId xmlns:p14="http://schemas.microsoft.com/office/powerpoint/2010/main" val="2019752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46B1C-3318-B4AC-9052-29D41E05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equity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A9353-F6F7-CA4C-88F8-660518488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operate alongside any of the other funding models</a:t>
            </a:r>
          </a:p>
          <a:p>
            <a:r>
              <a:rPr lang="en-US" dirty="0"/>
              <a:t>Common adjustments include:</a:t>
            </a:r>
          </a:p>
          <a:p>
            <a:pPr lvl="1"/>
            <a:r>
              <a:rPr lang="en-US" dirty="0"/>
              <a:t>Small and/or rural colleges</a:t>
            </a:r>
          </a:p>
          <a:p>
            <a:pPr lvl="1"/>
            <a:r>
              <a:rPr lang="en-US" dirty="0"/>
              <a:t>Minority-serving institutions</a:t>
            </a:r>
          </a:p>
          <a:p>
            <a:pPr lvl="1"/>
            <a:r>
              <a:rPr lang="en-US" dirty="0"/>
              <a:t>Community colleges with limited local funding bases</a:t>
            </a:r>
          </a:p>
        </p:txBody>
      </p:sp>
    </p:spTree>
    <p:extLst>
      <p:ext uri="{BB962C8B-B14F-4D97-AF65-F5344CB8AC3E}">
        <p14:creationId xmlns:p14="http://schemas.microsoft.com/office/powerpoint/2010/main" val="1942775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5446E-1F13-8EE5-CA89-5FAB0311F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performance funding?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993A8-87DB-ED9E-522F-13E9576F9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skepticism of the value of higher education</a:t>
            </a:r>
          </a:p>
          <a:p>
            <a:r>
              <a:rPr lang="en-US" dirty="0"/>
              <a:t>Frustration about student outcomes</a:t>
            </a:r>
          </a:p>
          <a:p>
            <a:r>
              <a:rPr lang="en-US" dirty="0"/>
              <a:t>Provide colleges with an incentive to improve performance</a:t>
            </a:r>
          </a:p>
          <a:p>
            <a:pPr lvl="1"/>
            <a:r>
              <a:rPr lang="en-US" dirty="0"/>
              <a:t>Caveat: Do colleges have the knowledge/resources to do so?</a:t>
            </a:r>
          </a:p>
          <a:p>
            <a:r>
              <a:rPr lang="en-US" dirty="0"/>
              <a:t>In many states, funding increases will only come if at least a portion is tied to outcomes</a:t>
            </a:r>
          </a:p>
        </p:txBody>
      </p:sp>
    </p:spTree>
    <p:extLst>
      <p:ext uri="{BB962C8B-B14F-4D97-AF65-F5344CB8AC3E}">
        <p14:creationId xmlns:p14="http://schemas.microsoft.com/office/powerpoint/2010/main" val="969362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 descr="Chart showing performance based funding for two year and four year institutions from 1997 until 2024.">
            <a:extLst>
              <a:ext uri="{FF2B5EF4-FFF2-40B4-BE49-F238E27FC236}">
                <a16:creationId xmlns:a16="http://schemas.microsoft.com/office/drawing/2014/main" id="{729249ED-D4FD-00BE-A77E-D348488B06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128038"/>
              </p:ext>
            </p:extLst>
          </p:nvPr>
        </p:nvGraphicFramePr>
        <p:xfrm>
          <a:off x="581890" y="0"/>
          <a:ext cx="1140690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F01A782-9D53-DE8E-76CF-97336E7734E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1520" y="-1306922"/>
            <a:ext cx="10728960" cy="130692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Funded performance based funding by sector, 1997-2024</a:t>
            </a:r>
          </a:p>
        </p:txBody>
      </p:sp>
    </p:spTree>
    <p:extLst>
      <p:ext uri="{BB962C8B-B14F-4D97-AF65-F5344CB8AC3E}">
        <p14:creationId xmlns:p14="http://schemas.microsoft.com/office/powerpoint/2010/main" val="4183630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6945-A0F5-CB16-D8AA-F32A763B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metrics in PBF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B1E05-AE1A-ACB8-1EFD-312FA9AE0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Progression (retention, credit thresholds, completing remediation)</a:t>
            </a:r>
          </a:p>
          <a:p>
            <a:r>
              <a:rPr lang="en-US" dirty="0"/>
              <a:t>Completion (number of credentials awarded by level, strategically important fields, and student type)</a:t>
            </a:r>
          </a:p>
          <a:p>
            <a:pPr lvl="1"/>
            <a:r>
              <a:rPr lang="en-US" dirty="0"/>
              <a:t>Ties into return on investment conversation</a:t>
            </a:r>
          </a:p>
          <a:p>
            <a:r>
              <a:rPr lang="en-US" dirty="0"/>
              <a:t>Research (external funding, high-profile research)</a:t>
            </a:r>
          </a:p>
          <a:p>
            <a:r>
              <a:rPr lang="en-US" dirty="0"/>
              <a:t>Institutionally-supplied metrics</a:t>
            </a:r>
          </a:p>
        </p:txBody>
      </p:sp>
    </p:spTree>
    <p:extLst>
      <p:ext uri="{BB962C8B-B14F-4D97-AF65-F5344CB8AC3E}">
        <p14:creationId xmlns:p14="http://schemas.microsoft.com/office/powerpoint/2010/main" val="4219015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 showing the states that use percentage of outcomes for two year institutions.">
            <a:extLst>
              <a:ext uri="{FF2B5EF4-FFF2-40B4-BE49-F238E27FC236}">
                <a16:creationId xmlns:a16="http://schemas.microsoft.com/office/drawing/2014/main" id="{D881B0E4-65A3-9AB1-D6DB-10AD8A3FE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2" y="-1"/>
            <a:ext cx="11412537" cy="683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7A4F5FA-B209-6B82-A01D-913AE08BC4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1520" y="-1306922"/>
            <a:ext cx="10728960" cy="130692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Percent tied to outcomes, 2-years for fiscal year 2024</a:t>
            </a:r>
          </a:p>
        </p:txBody>
      </p:sp>
    </p:spTree>
    <p:extLst>
      <p:ext uri="{BB962C8B-B14F-4D97-AF65-F5344CB8AC3E}">
        <p14:creationId xmlns:p14="http://schemas.microsoft.com/office/powerpoint/2010/main" val="40254512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 showing the states that use percentage of outcomes for four year institutions.">
            <a:extLst>
              <a:ext uri="{FF2B5EF4-FFF2-40B4-BE49-F238E27FC236}">
                <a16:creationId xmlns:a16="http://schemas.microsoft.com/office/drawing/2014/main" id="{4E60452A-2F4D-BBBF-5593-F35A7DA43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-1"/>
            <a:ext cx="11440246" cy="685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92BEF79-6D78-C6A6-4F52-5803EF2EE6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1520" y="-1306922"/>
            <a:ext cx="10728960" cy="130692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Percent tied to outcomes, 4-years for fiscal year 2024</a:t>
            </a:r>
          </a:p>
        </p:txBody>
      </p:sp>
    </p:spTree>
    <p:extLst>
      <p:ext uri="{BB962C8B-B14F-4D97-AF65-F5344CB8AC3E}">
        <p14:creationId xmlns:p14="http://schemas.microsoft.com/office/powerpoint/2010/main" val="131391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4EEF0-1F11-0847-75F1-29F7CFC0C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FBA41E-0B98-1722-A651-2F3CEC93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1097278"/>
            <a:ext cx="10365377" cy="997740"/>
          </a:xfrm>
        </p:spPr>
        <p:txBody>
          <a:bodyPr/>
          <a:lstStyle/>
          <a:p>
            <a:r>
              <a:rPr lang="en-US" sz="4000" b="1" dirty="0">
                <a:latin typeface="Trebuchet MS"/>
              </a:rPr>
              <a:t>External Presentation: An Overview of Public Higher Education Funding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4CB50-D2FB-B37B-1929-0A74409861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2223" y="2686078"/>
            <a:ext cx="7451847" cy="3478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ea typeface="Calibri"/>
                <a:cs typeface="Calibri"/>
              </a:rPr>
              <a:t>Dr. Robert Kelchen</a:t>
            </a:r>
            <a:endParaRPr lang="en-US">
              <a:solidFill>
                <a:srgbClr val="050A0D"/>
              </a:solidFill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ea typeface="Calibri"/>
                <a:cs typeface="Calibri"/>
              </a:rPr>
              <a:t>Professor and Department Head</a:t>
            </a:r>
            <a:endParaRPr lang="en-US" dirty="0">
              <a:solidFill>
                <a:srgbClr val="050A0D"/>
              </a:solidFill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ea typeface="Calibri"/>
                <a:cs typeface="Calibri"/>
              </a:rPr>
              <a:t>Department of Educational Leadership and Policy Studies</a:t>
            </a:r>
            <a:endParaRPr lang="en-US" dirty="0">
              <a:solidFill>
                <a:srgbClr val="050A0D"/>
              </a:solidFill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ea typeface="Calibri"/>
                <a:cs typeface="Calibri"/>
              </a:rPr>
              <a:t>University of Tennessee, Knoxville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69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1C2F-7AC1-8655-AF2D-2DCA924D8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Stop-loss/hold-harmless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AE58B-A7B4-72C1-D10A-06B0D7EB9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some of the percentages with a grain of salt</a:t>
            </a:r>
          </a:p>
          <a:p>
            <a:r>
              <a:rPr lang="en-US" dirty="0"/>
              <a:t>Some states limit how much colleges can gain or lose in a given year</a:t>
            </a:r>
          </a:p>
          <a:p>
            <a:r>
              <a:rPr lang="en-US" dirty="0"/>
              <a:t>Actual amount of funds at stake is much lower than listed</a:t>
            </a:r>
          </a:p>
          <a:p>
            <a:r>
              <a:rPr lang="en-US" dirty="0"/>
              <a:t>Also: averaging outcomes across years is common, further reducing changes over time</a:t>
            </a:r>
          </a:p>
        </p:txBody>
      </p:sp>
    </p:spTree>
    <p:extLst>
      <p:ext uri="{BB962C8B-B14F-4D97-AF65-F5344CB8AC3E}">
        <p14:creationId xmlns:p14="http://schemas.microsoft.com/office/powerpoint/2010/main" val="3838383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 descr="Chart showing performance based funding metrics across different by institutional type and sector of education for fiscal year 2024.">
            <a:extLst>
              <a:ext uri="{FF2B5EF4-FFF2-40B4-BE49-F238E27FC236}">
                <a16:creationId xmlns:a16="http://schemas.microsoft.com/office/drawing/2014/main" id="{00FADEF3-BF5B-0B30-029C-572036A606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650014"/>
              </p:ext>
            </p:extLst>
          </p:nvPr>
        </p:nvGraphicFramePr>
        <p:xfrm>
          <a:off x="720437" y="0"/>
          <a:ext cx="1100050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24F102D-2E52-6A01-7708-257D9F08B6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1520" y="-1306922"/>
            <a:ext cx="10728960" cy="130692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Performance Based Funding bonus metrics by state and sector for fiscal year 2024</a:t>
            </a:r>
          </a:p>
        </p:txBody>
      </p:sp>
    </p:spTree>
    <p:extLst>
      <p:ext uri="{BB962C8B-B14F-4D97-AF65-F5344CB8AC3E}">
        <p14:creationId xmlns:p14="http://schemas.microsoft.com/office/powerpoint/2010/main" val="641478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A7E54-C66B-7E83-C2B0-6807862A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funding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0CB02-E74D-5684-5E0A-06E2C317C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ways states allocate funds via performance models:</a:t>
            </a:r>
          </a:p>
          <a:p>
            <a:pPr lvl="1"/>
            <a:r>
              <a:rPr lang="en-US" dirty="0"/>
              <a:t>Colleges compete against themselves and get some/all funding based on whether they hit their institutional targets</a:t>
            </a:r>
          </a:p>
          <a:p>
            <a:pPr lvl="1"/>
            <a:r>
              <a:rPr lang="en-US" dirty="0"/>
              <a:t>Colleges earn points for every positive outcome, determining their share of the funding pool</a:t>
            </a:r>
          </a:p>
          <a:p>
            <a:r>
              <a:rPr lang="en-US" dirty="0"/>
              <a:t>Option 2 is more of a zero-sum game, but provides more of a reward to colleges that are doing well on metrics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17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8A072-2D63-D5D6-92EE-DCDB5F9F2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metrics and weights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9C9E0-8837-60F0-E953-4A6393F6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strategic plans and policy priorities influence the metrics, with potentially some input from individual colleges</a:t>
            </a:r>
          </a:p>
          <a:p>
            <a:r>
              <a:rPr lang="en-US" dirty="0"/>
              <a:t>Weights are a more delicate negotiation, even if they are more implicit (number of total points) than explicit (set percentages)</a:t>
            </a:r>
          </a:p>
          <a:p>
            <a:r>
              <a:rPr lang="en-US" dirty="0"/>
              <a:t>Metrics and weights may vary across institutions due to differences in mission and credentials offered</a:t>
            </a:r>
          </a:p>
        </p:txBody>
      </p:sp>
    </p:spTree>
    <p:extLst>
      <p:ext uri="{BB962C8B-B14F-4D97-AF65-F5344CB8AC3E}">
        <p14:creationId xmlns:p14="http://schemas.microsoft.com/office/powerpoint/2010/main" val="3980824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DB93A-18AE-3F6A-B598-8E9F028A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PBF research into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9BCC7-8EC9-C2F9-FA8F-BDBCBEBAC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great qualitative research on PBF implementation</a:t>
            </a:r>
          </a:p>
          <a:p>
            <a:r>
              <a:rPr lang="en-US" dirty="0"/>
              <a:t>I recommend:</a:t>
            </a:r>
          </a:p>
          <a:p>
            <a:pPr lvl="1"/>
            <a:r>
              <a:rPr lang="en-US" dirty="0"/>
              <a:t>Denisa Gándara’s research on policy design in CO and TX (</a:t>
            </a:r>
            <a:r>
              <a:rPr lang="en-US" dirty="0">
                <a:hlinkClick r:id="rId2"/>
              </a:rPr>
              <a:t>two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links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Jones et al. focusing on minority-serving institutions (</a:t>
            </a:r>
            <a:r>
              <a:rPr lang="en-US" dirty="0">
                <a:hlinkClick r:id="rId4"/>
              </a:rPr>
              <a:t>link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Dougherty et al. examining PBF in IN, OH, and TN (</a:t>
            </a:r>
            <a:r>
              <a:rPr lang="en-US" dirty="0">
                <a:hlinkClick r:id="rId5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Our article synthesizing the quantitative work on PBF can be found </a:t>
            </a:r>
            <a:r>
              <a:rPr lang="en-US" dirty="0">
                <a:hlinkClick r:id="rId6"/>
              </a:rPr>
              <a:t>here</a:t>
            </a:r>
            <a:r>
              <a:rPr lang="en-US" dirty="0"/>
              <a:t> (e-mail me for a copy)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01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56033-D798-94E3-1EF4-04C7604B1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PBF research into context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6CDEC-A3BF-8D5D-919F-871701CBD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variable is usually PBF, without considering:</a:t>
            </a:r>
          </a:p>
          <a:p>
            <a:pPr lvl="1"/>
            <a:r>
              <a:rPr lang="en-US" dirty="0"/>
              <a:t>Approved versus funded policies (about 20% of PBF years are unfunded nationwide)</a:t>
            </a:r>
          </a:p>
          <a:p>
            <a:pPr lvl="1"/>
            <a:r>
              <a:rPr lang="en-US" dirty="0"/>
              <a:t>Dosage</a:t>
            </a:r>
          </a:p>
          <a:p>
            <a:pPr lvl="1"/>
            <a:r>
              <a:rPr lang="en-US" dirty="0"/>
              <a:t>Duration of policy adoption</a:t>
            </a:r>
          </a:p>
          <a:p>
            <a:r>
              <a:rPr lang="en-US" dirty="0"/>
              <a:t>Research on equity metrics is usually absence/presence of equity metrics, with some exceptions (race and income separated)</a:t>
            </a:r>
          </a:p>
          <a:p>
            <a:r>
              <a:rPr lang="en-US" dirty="0">
                <a:hlinkClick r:id="rId2"/>
              </a:rPr>
              <a:t>Our dataset</a:t>
            </a:r>
            <a:r>
              <a:rPr lang="en-US" dirty="0"/>
              <a:t> allows us to address some of these concerns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07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503EF-DBBF-AFBD-B2F5-3F24BE5E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PBF effects: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ABB31-4923-1E50-5D76-25F1D82AA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few effects on access as a whole</a:t>
            </a:r>
          </a:p>
          <a:p>
            <a:r>
              <a:rPr lang="en-US" dirty="0"/>
              <a:t>Some evidence of PBF restricting access for minority/low-income students at selective public universities</a:t>
            </a:r>
          </a:p>
          <a:p>
            <a:r>
              <a:rPr lang="en-US" dirty="0"/>
              <a:t>Effects of equity metrics vary across studies, but they at least reduce unintended consequences</a:t>
            </a:r>
          </a:p>
          <a:p>
            <a:r>
              <a:rPr lang="en-US" dirty="0"/>
              <a:t>Amount of funds tied to outcomes doesn’t seem to matter much</a:t>
            </a:r>
          </a:p>
          <a:p>
            <a:r>
              <a:rPr lang="en-US" dirty="0"/>
              <a:t>Our research on this is </a:t>
            </a:r>
            <a:r>
              <a:rPr lang="en-US" dirty="0">
                <a:hlinkClick r:id="rId2"/>
              </a:rPr>
              <a:t>here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5216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8B3DE-451D-1A00-523F-1A4902AD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PBF effects: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63CD9-D5CF-77EA-C929-869ED74E9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Research has found null to modest positive effects</a:t>
            </a:r>
          </a:p>
          <a:p>
            <a:r>
              <a:rPr lang="en-US" dirty="0"/>
              <a:t>Strongest positive effects for longstanding systems and for certificates (at the expense of associate degrees)</a:t>
            </a:r>
          </a:p>
          <a:p>
            <a:r>
              <a:rPr lang="en-US" dirty="0"/>
              <a:t>Little research on effects of equity metrics on success outcomes due to previous data limitations</a:t>
            </a:r>
          </a:p>
          <a:p>
            <a:r>
              <a:rPr lang="en-US" dirty="0">
                <a:hlinkClick r:id="rId2"/>
              </a:rPr>
              <a:t>Our work</a:t>
            </a:r>
            <a:r>
              <a:rPr lang="en-US" dirty="0"/>
              <a:t>: No overall effects of PBF or equity metrics on underrepresented student outcomes</a:t>
            </a:r>
          </a:p>
          <a:p>
            <a:pPr lvl="1"/>
            <a:r>
              <a:rPr lang="en-US" dirty="0"/>
              <a:t>But adult metrics had positive effects and Black student certificate completion increased in high-dosage policies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420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620B3-7316-C1B0-983A-634EED88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PBF effects: Post-college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FBAF-0925-D812-2DA2-707CD45C6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little research here due to data limitations</a:t>
            </a:r>
          </a:p>
          <a:p>
            <a:pPr lvl="1"/>
            <a:r>
              <a:rPr lang="en-US" dirty="0"/>
              <a:t>College Scorecard does not have debt/repayment or earnings data by race/ethnicity</a:t>
            </a:r>
          </a:p>
          <a:p>
            <a:r>
              <a:rPr lang="en-US" dirty="0"/>
              <a:t>Our work finds:</a:t>
            </a:r>
          </a:p>
          <a:p>
            <a:pPr lvl="1"/>
            <a:r>
              <a:rPr lang="en-US" dirty="0"/>
              <a:t>Some modest positive effects on earnings, but equity metrics don’t matter and results vary across model specifications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 increase in debt among dropouts, which may not be a concern if students complete more credits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24992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A18E-8C39-E366-2D97-033E0687D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don’t we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20442-93E9-3327-098F-DB6E4D8F4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Little known about effects of individual at-risk metrics</a:t>
            </a:r>
          </a:p>
          <a:p>
            <a:r>
              <a:rPr lang="en-US" dirty="0"/>
              <a:t>Effect of the dosage of equity metrics is completely unknown</a:t>
            </a:r>
          </a:p>
          <a:p>
            <a:r>
              <a:rPr lang="en-US" dirty="0"/>
              <a:t>What happens when students have multiple risk factors?</a:t>
            </a:r>
          </a:p>
          <a:p>
            <a:r>
              <a:rPr lang="en-US" dirty="0"/>
              <a:t>Interplay of PBF with other portions of state funding (especially regarding dosage)</a:t>
            </a:r>
          </a:p>
          <a:p>
            <a:r>
              <a:rPr lang="en-US" dirty="0"/>
              <a:t>Importance of stop-loss provisions</a:t>
            </a:r>
          </a:p>
          <a:p>
            <a:r>
              <a:rPr lang="en-US" dirty="0"/>
              <a:t>Our research on funding models: Exact type of model matters much less for student outcomes than the amount of available funding</a:t>
            </a:r>
          </a:p>
        </p:txBody>
      </p:sp>
    </p:spTree>
    <p:extLst>
      <p:ext uri="{BB962C8B-B14F-4D97-AF65-F5344CB8AC3E}">
        <p14:creationId xmlns:p14="http://schemas.microsoft.com/office/powerpoint/2010/main" val="136769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67686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Funding Context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BE0AC-33A9-070A-C923-2EF630C515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2223" y="1537560"/>
            <a:ext cx="11285527" cy="481102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Step 2 Metrics:</a:t>
            </a:r>
            <a:endParaRPr lang="en-US" dirty="0">
              <a:solidFill>
                <a:srgbClr val="050A0D"/>
              </a:solidFill>
              <a:latin typeface="Trebuchet MS" charset="0"/>
              <a:ea typeface="Calibri"/>
              <a:cs typeface="Arial"/>
            </a:endParaRPr>
          </a:p>
          <a:p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Enrollment Metrics </a:t>
            </a:r>
            <a:endParaRPr lang="en-US" dirty="0">
              <a:latin typeface="Calibri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Resident FTE Enrollment - 10%</a:t>
            </a:r>
            <a:endParaRPr lang="en-US">
              <a:latin typeface="Calibri"/>
              <a:ea typeface="Calibri"/>
              <a:cs typeface="Calibri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First Generation Enrollment - 5%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Pell Eligible Enrollment - 20%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Race/Ethnicity Enrollment - 20%</a:t>
            </a:r>
            <a:br>
              <a:rPr lang="en-US" dirty="0"/>
            </a:br>
            <a:endParaRPr lang="en-US">
              <a:ea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Metrics that are More Outputs Based</a:t>
            </a:r>
            <a:endParaRPr lang="en-US">
              <a:latin typeface="Calibri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Retention Rate - 20%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Graduation rate in 100% of time - 10%</a:t>
            </a:r>
            <a:endParaRPr lang="en-US">
              <a:latin typeface="Calibri"/>
              <a:ea typeface="Calibri"/>
              <a:cs typeface="Calibri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Graduation Rate in 150% of Time - 10%</a:t>
            </a:r>
            <a:endParaRPr lang="en-US">
              <a:latin typeface="Calibri"/>
              <a:ea typeface="Calibri"/>
              <a:cs typeface="Calibri"/>
            </a:endParaRPr>
          </a:p>
          <a:p>
            <a:pPr lvl="1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Credential Production - 5%</a:t>
            </a:r>
            <a:endParaRPr lang="en-US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8995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69556-C63A-BAA1-0A43-DB1FB0D39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funding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7CC6-D35D-9823-71BE-98656580B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Consistent review period: 4-6 years gives colleges a chance to make changes and begin seeing results (theory of action)</a:t>
            </a:r>
          </a:p>
          <a:p>
            <a:pPr lvl="1"/>
            <a:r>
              <a:rPr lang="en-US" dirty="0"/>
              <a:t>Challenge: Formulas often get suspended during budget cuts and can be hard to pick back up</a:t>
            </a:r>
          </a:p>
          <a:p>
            <a:r>
              <a:rPr lang="en-US" dirty="0"/>
              <a:t>Use multiple years of data to reduce volatility</a:t>
            </a:r>
          </a:p>
          <a:p>
            <a:r>
              <a:rPr lang="en-US" dirty="0"/>
              <a:t>Publish formulas and outcomes so institutions and policymakers are clear about how to improve (also good for the public)</a:t>
            </a:r>
          </a:p>
          <a:p>
            <a:r>
              <a:rPr lang="en-US" dirty="0"/>
              <a:t>Think beyond performance only…does the rest of the funding system send different messages?</a:t>
            </a:r>
          </a:p>
        </p:txBody>
      </p:sp>
    </p:spTree>
    <p:extLst>
      <p:ext uri="{BB962C8B-B14F-4D97-AF65-F5344CB8AC3E}">
        <p14:creationId xmlns:p14="http://schemas.microsoft.com/office/powerpoint/2010/main" val="7999991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A0C4A-C0A4-4084-AD52-35DC0244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E26E1-BF93-6DC2-9CAB-951560975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want to incentivize in a funding model—and what are the messages to send to appropriators?</a:t>
            </a:r>
          </a:p>
          <a:p>
            <a:r>
              <a:rPr lang="en-US" dirty="0"/>
              <a:t>Do colleges have the capacity to make improvements? Are there data/personnel investments needed?</a:t>
            </a:r>
          </a:p>
          <a:p>
            <a:r>
              <a:rPr lang="en-US" dirty="0"/>
              <a:t>Balance institutional stability and improving outcomes, especially in zero-sum models</a:t>
            </a:r>
          </a:p>
          <a:p>
            <a:r>
              <a:rPr lang="en-US" dirty="0"/>
              <a:t>Keep it in place for a while, which can be a challenge with </a:t>
            </a:r>
            <a:r>
              <a:rPr lang="en-US"/>
              <a:t>political changes</a:t>
            </a:r>
          </a:p>
        </p:txBody>
      </p:sp>
    </p:spTree>
    <p:extLst>
      <p:ext uri="{BB962C8B-B14F-4D97-AF65-F5344CB8AC3E}">
        <p14:creationId xmlns:p14="http://schemas.microsoft.com/office/powerpoint/2010/main" val="324939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67686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Funding Context 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BE0AC-33A9-070A-C923-2EF630C515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2223" y="1547330"/>
            <a:ext cx="10030469" cy="481102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 FY24-25 the Formula put $100M more through enrollment metrics</a:t>
            </a:r>
            <a:endParaRPr lang="en-US" b="1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342900" indent="-342900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Enrollment Metrics - $550,899,508.12</a:t>
            </a:r>
            <a:endParaRPr lang="en-US" dirty="0"/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Resident FTE Enrollment - 10% - $ 100,163,547 </a:t>
            </a:r>
            <a:endParaRPr lang="en-US" dirty="0">
              <a:solidFill>
                <a:srgbClr val="050A0D"/>
              </a:solidFill>
            </a:endParaRP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First Generation Enrollment - 5% - $ 50,081,773.46 </a:t>
            </a:r>
            <a:endParaRPr lang="en-US" dirty="0">
              <a:solidFill>
                <a:srgbClr val="050A0D"/>
              </a:solidFill>
            </a:endParaRP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Pell Eligible Enrollment - 20% - $ 200,327,093.83 </a:t>
            </a: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Race/Ethnicity Enrollment - 20% - $ 200,327,093.83 </a:t>
            </a:r>
            <a:endParaRPr lang="en-US" dirty="0">
              <a:ea typeface="Calibri"/>
              <a:cs typeface="Calibri"/>
            </a:endParaRPr>
          </a:p>
          <a:p>
            <a:pPr marL="342900" indent="-342900">
              <a:buChar char="•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Metrics that are More Output Based - $450,735,960.84</a:t>
            </a:r>
            <a:endParaRPr lang="en-US" dirty="0"/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Retention Rate - 20% - $ 200,327,094 </a:t>
            </a:r>
            <a:endParaRPr lang="en-US" dirty="0">
              <a:solidFill>
                <a:srgbClr val="050A0D"/>
              </a:solidFill>
            </a:endParaRP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Graduation Rate in 100% of time - 10% - $ 100,163,546.92 </a:t>
            </a:r>
            <a:endParaRPr lang="en-US" dirty="0">
              <a:solidFill>
                <a:srgbClr val="050A0D"/>
              </a:solidFill>
            </a:endParaRP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Graduation Rate in 150% of Time - 10% - $ 100,163,546.92 </a:t>
            </a:r>
            <a:endParaRPr lang="en-US" dirty="0">
              <a:solidFill>
                <a:srgbClr val="050A0D"/>
              </a:solidFill>
            </a:endParaRP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Credential Production - 5%  - $ 50,081,773 </a:t>
            </a:r>
            <a:endParaRPr lang="en-US" dirty="0">
              <a:solidFill>
                <a:srgbClr val="050A0D"/>
              </a:solidFill>
            </a:endParaRPr>
          </a:p>
          <a:p>
            <a:endParaRPr lang="en-US" dirty="0"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6796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67686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Postsecondary Landscape: Changing Enrollment Trends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BE0AC-33A9-070A-C923-2EF630C515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2223" y="2313938"/>
            <a:ext cx="10365377" cy="765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en-US" dirty="0">
                <a:ea typeface="Calibri"/>
                <a:cs typeface="Calibri"/>
              </a:rPr>
              <a:t>Percent Change in Full Time Equivalent Enrollment at Public Colorado Institutions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6A2E61-F5F9-19B8-978F-3AA49241D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648322"/>
              </p:ext>
            </p:extLst>
          </p:nvPr>
        </p:nvGraphicFramePr>
        <p:xfrm>
          <a:off x="616323" y="3079715"/>
          <a:ext cx="10963764" cy="1825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59">
                  <a:extLst>
                    <a:ext uri="{9D8B030D-6E8A-4147-A177-3AD203B41FA5}">
                      <a16:colId xmlns:a16="http://schemas.microsoft.com/office/drawing/2014/main" val="2687825084"/>
                    </a:ext>
                  </a:extLst>
                </a:gridCol>
                <a:gridCol w="1813169">
                  <a:extLst>
                    <a:ext uri="{9D8B030D-6E8A-4147-A177-3AD203B41FA5}">
                      <a16:colId xmlns:a16="http://schemas.microsoft.com/office/drawing/2014/main" val="822924165"/>
                    </a:ext>
                  </a:extLst>
                </a:gridCol>
                <a:gridCol w="2052239">
                  <a:extLst>
                    <a:ext uri="{9D8B030D-6E8A-4147-A177-3AD203B41FA5}">
                      <a16:colId xmlns:a16="http://schemas.microsoft.com/office/drawing/2014/main" val="1185159269"/>
                    </a:ext>
                  </a:extLst>
                </a:gridCol>
                <a:gridCol w="1939399">
                  <a:extLst>
                    <a:ext uri="{9D8B030D-6E8A-4147-A177-3AD203B41FA5}">
                      <a16:colId xmlns:a16="http://schemas.microsoft.com/office/drawing/2014/main" val="657984946"/>
                    </a:ext>
                  </a:extLst>
                </a:gridCol>
                <a:gridCol w="1939399">
                  <a:extLst>
                    <a:ext uri="{9D8B030D-6E8A-4147-A177-3AD203B41FA5}">
                      <a16:colId xmlns:a16="http://schemas.microsoft.com/office/drawing/2014/main" val="1452530109"/>
                    </a:ext>
                  </a:extLst>
                </a:gridCol>
                <a:gridCol w="1939399">
                  <a:extLst>
                    <a:ext uri="{9D8B030D-6E8A-4147-A177-3AD203B41FA5}">
                      <a16:colId xmlns:a16="http://schemas.microsoft.com/office/drawing/2014/main" val="255997988"/>
                    </a:ext>
                  </a:extLst>
                </a:gridCol>
              </a:tblGrid>
              <a:tr h="8891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Timeframe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Great Recession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Economic Recovery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During Covid-19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 "Post" Covid-19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During Funding Formula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001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9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Fiscal Years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1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08-09 to 10-11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1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10-11 to 2018-19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1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18-19 to 21-22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1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21-22 to 23-24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1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20-21 to 23-24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90309"/>
                  </a:ext>
                </a:extLst>
              </a:tr>
              <a:tr h="3005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Two-Year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31.3%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-15.2%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0.4%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1.2%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91073"/>
                  </a:ext>
                </a:extLst>
              </a:tr>
              <a:tr h="3005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Four-Year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7.1%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-2.1%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-13.7%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5.4%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/>
                        </a:rPr>
                        <a:t>-2.7%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7984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1D0E71A-32E6-4DDE-CF29-A69F0A6B1C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96960" y="6236750"/>
            <a:ext cx="11283103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Trebuchet MS"/>
                <a:cs typeface="Segoe UI"/>
              </a:rPr>
              <a:t>Source: </a:t>
            </a:r>
            <a:r>
              <a:rPr lang="en-US" sz="1200" dirty="0">
                <a:latin typeface="Trebuchet MS"/>
                <a:cs typeface="Segoe UI"/>
              </a:rPr>
              <a:t>CDHE aggregate FTE data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87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67686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Postsecondary Landscape: Who are Today's Students?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BE0AC-33A9-070A-C923-2EF630C515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2223" y="2313937"/>
            <a:ext cx="10365377" cy="40490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en-US" dirty="0">
                <a:ea typeface="Calibri"/>
                <a:cs typeface="Calibri"/>
              </a:rPr>
              <a:t>Statewide since 2015, approximately 65% of enrollment in Colorado public postsecondary institutions has been at 4-year institutions compared to approximately 33% at 2-year institutions. </a:t>
            </a:r>
          </a:p>
          <a:p>
            <a:pPr marL="800100" lvl="1" indent="-342900">
              <a:buFont typeface="Courier New"/>
              <a:buChar char="o"/>
            </a:pPr>
            <a:r>
              <a:rPr lang="en-US" dirty="0">
                <a:solidFill>
                  <a:srgbClr val="050A0D"/>
                </a:solidFill>
                <a:ea typeface="Calibri"/>
                <a:cs typeface="Calibri"/>
              </a:rPr>
              <a:t>From 2010 to 2015, the percentage of students enrolled at two-year institutions declined from 39% to 33%. </a:t>
            </a:r>
            <a:endParaRPr lang="en-US">
              <a:solidFill>
                <a:srgbClr val="050A0D"/>
              </a:solidFill>
            </a:endParaRPr>
          </a:p>
          <a:p>
            <a:pPr marL="342900" indent="-342900">
              <a:buChar char="•"/>
            </a:pPr>
            <a:r>
              <a:rPr lang="en-US" dirty="0">
                <a:ea typeface="Calibri"/>
                <a:cs typeface="Calibri"/>
              </a:rPr>
              <a:t>Colorado’s public postsecondary enrollment has continued to diversify with the percentage of enrolled students identifying as White declining from approximately 65% in 2010 to 58% in 2021.</a:t>
            </a:r>
          </a:p>
          <a:p>
            <a:pPr marL="342900" indent="-342900">
              <a:buChar char="•"/>
            </a:pPr>
            <a:r>
              <a:rPr lang="en-US" dirty="0">
                <a:ea typeface="Calibri"/>
                <a:cs typeface="Calibri"/>
              </a:rPr>
              <a:t>In 2022, approximately three-quarters (73%) of completers earned a degree and one quarter (27%) earned a certificate. This is up from 22% earning a certificate in 2011. </a:t>
            </a:r>
          </a:p>
          <a:p>
            <a:pPr marL="342900" indent="-342900"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67686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Postsecondary Landscape: </a:t>
            </a:r>
            <a:r>
              <a:rPr lang="en-US" sz="2800" dirty="0">
                <a:latin typeface="Trebuchet MS"/>
              </a:rPr>
              <a:t>Public Institution Student Enrollment and Completion in Colorado, by Student Type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618E20B-6F72-9780-BFD5-A5D537377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460022"/>
              </p:ext>
            </p:extLst>
          </p:nvPr>
        </p:nvGraphicFramePr>
        <p:xfrm>
          <a:off x="1316518" y="2386888"/>
          <a:ext cx="954770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052">
                  <a:extLst>
                    <a:ext uri="{9D8B030D-6E8A-4147-A177-3AD203B41FA5}">
                      <a16:colId xmlns:a16="http://schemas.microsoft.com/office/drawing/2014/main" val="3720124682"/>
                    </a:ext>
                  </a:extLst>
                </a:gridCol>
                <a:gridCol w="3959086">
                  <a:extLst>
                    <a:ext uri="{9D8B030D-6E8A-4147-A177-3AD203B41FA5}">
                      <a16:colId xmlns:a16="http://schemas.microsoft.com/office/drawing/2014/main" val="3917026609"/>
                    </a:ext>
                  </a:extLst>
                </a:gridCol>
                <a:gridCol w="1465826">
                  <a:extLst>
                    <a:ext uri="{9D8B030D-6E8A-4147-A177-3AD203B41FA5}">
                      <a16:colId xmlns:a16="http://schemas.microsoft.com/office/drawing/2014/main" val="75823180"/>
                    </a:ext>
                  </a:extLst>
                </a:gridCol>
                <a:gridCol w="1638741">
                  <a:extLst>
                    <a:ext uri="{9D8B030D-6E8A-4147-A177-3AD203B41FA5}">
                      <a16:colId xmlns:a16="http://schemas.microsoft.com/office/drawing/2014/main" val="4263912360"/>
                    </a:ext>
                  </a:extLst>
                </a:gridCol>
              </a:tblGrid>
              <a:tr h="715148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Student Type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Percent of Enrolled Postsecondary Population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Graduation Rates (150%)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rebuchet MS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buNone/>
                      </a:pPr>
                      <a:r>
                        <a:rPr lang="en-US" sz="20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Graduation Rates (6-Year)</a:t>
                      </a:r>
                      <a:endParaRPr lang="en-US" dirty="0"/>
                    </a:p>
                  </a:txBody>
                  <a:tcPr marL="66674" marR="66674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>
                      <a:solidFill>
                        <a:schemeClr val="bg1"/>
                      </a:solidFill>
                    </a:lnR>
                    <a:lnT w="9524">
                      <a:solidFill>
                        <a:schemeClr val="bg1"/>
                      </a:solidFill>
                    </a:lnT>
                    <a:lnB w="9524">
                      <a:solidFill>
                        <a:schemeClr val="bg1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0344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First-Generation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36%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endParaRPr lang="en-US" sz="2000" dirty="0">
                        <a:effectLst/>
                        <a:latin typeface="Trebuchet MS"/>
                      </a:endParaRP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buNone/>
                      </a:pPr>
                      <a:endParaRPr lang="en-US" sz="2000" dirty="0">
                        <a:effectLst/>
                        <a:latin typeface="Trebuchet MS"/>
                      </a:endParaRPr>
                    </a:p>
                  </a:txBody>
                  <a:tcPr marL="66674" marR="6667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>
                      <a:solidFill>
                        <a:schemeClr val="bg1"/>
                      </a:solidFill>
                    </a:lnR>
                    <a:lnT w="9524">
                      <a:solidFill>
                        <a:schemeClr val="bg1"/>
                      </a:solidFill>
                    </a:lnT>
                    <a:lnB w="9524">
                      <a:solidFill>
                        <a:schemeClr val="bg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14956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Low-Income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25%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44% 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buNone/>
                      </a:pPr>
                      <a:endParaRPr lang="en-US" sz="2000" dirty="0">
                        <a:effectLst/>
                        <a:latin typeface="Trebuchet MS"/>
                      </a:endParaRPr>
                    </a:p>
                  </a:txBody>
                  <a:tcPr marL="66674" marR="6667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>
                      <a:solidFill>
                        <a:schemeClr val="bg1"/>
                      </a:solidFill>
                    </a:lnR>
                    <a:lnT w="9524">
                      <a:solidFill>
                        <a:schemeClr val="bg1"/>
                      </a:solidFill>
                    </a:lnT>
                    <a:lnB w="9524">
                      <a:solidFill>
                        <a:schemeClr val="bg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79415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Part Time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55%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endParaRPr lang="en-US" sz="2000" dirty="0">
                        <a:effectLst/>
                        <a:latin typeface="Trebuchet MS"/>
                      </a:endParaRP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buNone/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24% </a:t>
                      </a:r>
                      <a:endParaRPr lang="en-US"/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9377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Transfer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45%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endParaRPr lang="en-US" sz="2000" dirty="0">
                        <a:effectLst/>
                        <a:latin typeface="Trebuchet MS"/>
                      </a:endParaRP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lnSpc>
                          <a:spcPct val="100000"/>
                        </a:lnSpc>
                        <a:buNone/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40% </a:t>
                      </a:r>
                      <a:endParaRPr lang="en-US"/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19835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effectLst/>
                          <a:latin typeface="Trebuchet MS"/>
                        </a:rPr>
                        <a:t>All Students</a:t>
                      </a:r>
                      <a:r>
                        <a:rPr lang="en-US" sz="2000" dirty="0"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endParaRPr lang="en-US" sz="2000">
                        <a:effectLst/>
                        <a:latin typeface="Trebuchet MS"/>
                      </a:endParaRP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effectLst/>
                          <a:latin typeface="Trebuchet MS"/>
                        </a:rPr>
                        <a:t>56%</a:t>
                      </a:r>
                      <a:r>
                        <a:rPr lang="en-US" sz="2000" dirty="0"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buNone/>
                      </a:pPr>
                      <a:endParaRPr lang="en-US" sz="2000" dirty="0">
                        <a:effectLst/>
                        <a:latin typeface="Trebuchet MS"/>
                      </a:endParaRPr>
                    </a:p>
                  </a:txBody>
                  <a:tcPr marL="66674" marR="6667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>
                      <a:solidFill>
                        <a:schemeClr val="bg1"/>
                      </a:solidFill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bg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7398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2A15A4C-DC84-DE4C-4D74-EC3F058C4790}"/>
              </a:ext>
            </a:extLst>
          </p:cNvPr>
          <p:cNvSpPr txBox="1"/>
          <p:nvPr/>
        </p:nvSpPr>
        <p:spPr>
          <a:xfrm>
            <a:off x="310055" y="5762297"/>
            <a:ext cx="1158502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Trebuchet MS"/>
                <a:cs typeface="Segoe UI"/>
              </a:rPr>
              <a:t>Sources: </a:t>
            </a:r>
            <a:r>
              <a:rPr lang="en-US" sz="1200" dirty="0">
                <a:latin typeface="Trebuchet MS"/>
                <a:cs typeface="Segoe UI"/>
              </a:rPr>
              <a:t>CDHE enrollment and completion data. Part time and transfer graduation rates come from IPEDS.</a:t>
            </a:r>
            <a:r>
              <a:rPr lang="en-US" sz="1200" dirty="0">
                <a:latin typeface="Trebuchet MS"/>
              </a:rPr>
              <a:t> </a:t>
            </a:r>
          </a:p>
          <a:p>
            <a:r>
              <a:rPr lang="en-US" sz="1200" b="1" dirty="0">
                <a:latin typeface="Trebuchet MS"/>
                <a:cs typeface="Segoe UI"/>
              </a:rPr>
              <a:t>Data limitations: </a:t>
            </a:r>
            <a:r>
              <a:rPr lang="en-US" sz="1200" dirty="0">
                <a:latin typeface="Trebuchet MS"/>
                <a:cs typeface="Segoe UI"/>
              </a:rPr>
              <a:t>Enrollment data is from 2021. Graduation rates use 2015 (four-year) and 2018 (two-year) starting cohorts. Part time and transfer graduation rates measure all students after six years using a 2015 starting cohort, regardless of program duration. Part time and transfer graduation rates do not include ATCs.</a:t>
            </a:r>
            <a:r>
              <a:rPr lang="en-US" sz="1200" dirty="0">
                <a:latin typeface="Trebuchet M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8624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B3657-45A2-CE45-B158-460A870D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223" y="188034"/>
            <a:ext cx="10365377" cy="1524000"/>
          </a:xfrm>
        </p:spPr>
        <p:txBody>
          <a:bodyPr/>
          <a:lstStyle/>
          <a:p>
            <a:r>
              <a:rPr lang="en-US" sz="4800" dirty="0">
                <a:latin typeface="Trebuchet MS"/>
              </a:rPr>
              <a:t>Colorado Postsecondary Landscape: </a:t>
            </a:r>
            <a:r>
              <a:rPr lang="en-US" sz="2800" dirty="0">
                <a:latin typeface="Trebuchet MS"/>
              </a:rPr>
              <a:t>Public Institution Student Enrollment and Completion in Colorado, by Race/Ethnicity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0966C5-66A2-9496-CCBD-7E7E3CD09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79585"/>
              </p:ext>
            </p:extLst>
          </p:nvPr>
        </p:nvGraphicFramePr>
        <p:xfrm>
          <a:off x="907616" y="1710906"/>
          <a:ext cx="10265097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003">
                  <a:extLst>
                    <a:ext uri="{9D8B030D-6E8A-4147-A177-3AD203B41FA5}">
                      <a16:colId xmlns:a16="http://schemas.microsoft.com/office/drawing/2014/main" val="309847207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57211995"/>
                    </a:ext>
                  </a:extLst>
                </a:gridCol>
                <a:gridCol w="1867314">
                  <a:extLst>
                    <a:ext uri="{9D8B030D-6E8A-4147-A177-3AD203B41FA5}">
                      <a16:colId xmlns:a16="http://schemas.microsoft.com/office/drawing/2014/main" val="1917241585"/>
                    </a:ext>
                  </a:extLst>
                </a:gridCol>
                <a:gridCol w="2016580">
                  <a:extLst>
                    <a:ext uri="{9D8B030D-6E8A-4147-A177-3AD203B41FA5}">
                      <a16:colId xmlns:a16="http://schemas.microsoft.com/office/drawing/2014/main" val="3069899415"/>
                    </a:ext>
                  </a:extLst>
                </a:gridCol>
              </a:tblGrid>
              <a:tr h="857903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Race/Ethnicity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% of Colorado Population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% of Enrolled Postsecondary Population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% of Completed Postsecondary Population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380213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American Indian or Alaska Native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1%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1%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1%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398262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Asian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5%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082469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Black or African American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531611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Hispanic or Latino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23%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23%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21%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72595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Native Hawaiian / Other Pacific Islander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0%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0%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0%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93821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White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66%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62%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66%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240871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Two or More Races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3%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5%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dirty="0">
                          <a:effectLst/>
                          <a:latin typeface="Trebuchet MS"/>
                        </a:rPr>
                        <a:t>4%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89345"/>
                  </a:ext>
                </a:extLst>
              </a:tr>
              <a:tr h="334436">
                <a:tc>
                  <a:txBody>
                    <a:bodyPr/>
                    <a:lstStyle/>
                    <a:p>
                      <a:pPr rtl="0" fontAlgn="base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effectLst/>
                          <a:latin typeface="Trebuchet MS"/>
                        </a:rPr>
                        <a:t>All Students </a:t>
                      </a:r>
                    </a:p>
                  </a:txBody>
                  <a:tcPr marL="66675" marR="66675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b="1" dirty="0">
                          <a:effectLst/>
                          <a:latin typeface="Trebuchet MS"/>
                        </a:rPr>
                        <a:t>100%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b="1" dirty="0">
                          <a:effectLst/>
                          <a:latin typeface="Trebuchet MS"/>
                        </a:rPr>
                        <a:t>100%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>
                        <a:lnSpc>
                          <a:spcPts val="1425"/>
                        </a:lnSpc>
                      </a:pPr>
                      <a:r>
                        <a:rPr lang="en-US" sz="2000" b="1" dirty="0">
                          <a:effectLst/>
                          <a:latin typeface="Trebuchet MS"/>
                        </a:rPr>
                        <a:t>100% </a:t>
                      </a:r>
                    </a:p>
                  </a:txBody>
                  <a:tcPr marL="66675" marR="66675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5682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2A15A4C-DC84-DE4C-4D74-EC3F058C4790}"/>
              </a:ext>
            </a:extLst>
          </p:cNvPr>
          <p:cNvSpPr txBox="1"/>
          <p:nvPr/>
        </p:nvSpPr>
        <p:spPr>
          <a:xfrm>
            <a:off x="127759" y="5955472"/>
            <a:ext cx="1205947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Trebuchet MS"/>
                <a:cs typeface="Segoe UI"/>
              </a:rPr>
              <a:t>Sources:</a:t>
            </a:r>
            <a:r>
              <a:rPr lang="en-US" sz="1200" dirty="0">
                <a:latin typeface="Trebuchet MS"/>
                <a:cs typeface="Segoe UI"/>
              </a:rPr>
              <a:t> Percent of Colorado population data come from the Colorado State Demography office. CDHE enrollment and completion data.</a:t>
            </a:r>
            <a:endParaRPr lang="en-US" sz="1200" dirty="0">
              <a:latin typeface="Trebuchet MS"/>
            </a:endParaRPr>
          </a:p>
          <a:p>
            <a:r>
              <a:rPr lang="en-US" sz="1200" b="1" dirty="0">
                <a:latin typeface="Trebuchet MS"/>
                <a:cs typeface="Segoe UI"/>
              </a:rPr>
              <a:t>Data limitations: </a:t>
            </a:r>
            <a:r>
              <a:rPr lang="en-US" sz="1200" dirty="0">
                <a:latin typeface="Trebuchet MS"/>
                <a:cs typeface="Segoe UI"/>
              </a:rPr>
              <a:t>This table includes multiple years of data: Enrollment data is from 2021; Percent of Colorado population is from 2024. Due to a mismatch in race/ethnicity categories between postsecondary and Demographer’s office data, non-resident and students of an unknown race/ethnicity are excluded.</a:t>
            </a:r>
            <a:r>
              <a:rPr lang="en-US" sz="1200" dirty="0">
                <a:latin typeface="Trebuchet M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793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HE Color Scheme">
      <a:dk1>
        <a:srgbClr val="000000"/>
      </a:dk1>
      <a:lt1>
        <a:srgbClr val="FFFFFF"/>
      </a:lt1>
      <a:dk2>
        <a:srgbClr val="5C6670"/>
      </a:dk2>
      <a:lt2>
        <a:srgbClr val="D0D2D3"/>
      </a:lt2>
      <a:accent1>
        <a:srgbClr val="001970"/>
      </a:accent1>
      <a:accent2>
        <a:srgbClr val="407CCA"/>
      </a:accent2>
      <a:accent3>
        <a:srgbClr val="34647E"/>
      </a:accent3>
      <a:accent4>
        <a:srgbClr val="6D3A5D"/>
      </a:accent4>
      <a:accent5>
        <a:srgbClr val="6CC049"/>
      </a:accent5>
      <a:accent6>
        <a:srgbClr val="F6B333"/>
      </a:accent6>
      <a:hlink>
        <a:srgbClr val="0563C1"/>
      </a:hlink>
      <a:folHlink>
        <a:srgbClr val="6D3A5D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DHE_PowerPoint_Template_WCAG 2.1" id="{8273D39A-E987-1A4A-A525-A0C731B11251}" vid="{9115E10A-BF85-B54C-B5DC-9FF5D42581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20CD79C37DFD4E85FD8120DE0E8E41" ma:contentTypeVersion="8" ma:contentTypeDescription="Create a new document." ma:contentTypeScope="" ma:versionID="555dcd4b783927ca37c793355fe28aec">
  <xsd:schema xmlns:xsd="http://www.w3.org/2001/XMLSchema" xmlns:xs="http://www.w3.org/2001/XMLSchema" xmlns:p="http://schemas.microsoft.com/office/2006/metadata/properties" xmlns:ns2="e4638e9d-8867-4a45-987c-76402cd5fdc1" targetNamespace="http://schemas.microsoft.com/office/2006/metadata/properties" ma:root="true" ma:fieldsID="de70a0f5212163cce0ef21da07731fa7" ns2:_="">
    <xsd:import namespace="e4638e9d-8867-4a45-987c-76402cd5fd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638e9d-8867-4a45-987c-76402cd5fd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0C9129-1361-4122-8489-E57E7B3E71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FF2049-7A30-4F85-ACAA-6BD23E1F8507}">
  <ds:schemaRefs>
    <ds:schemaRef ds:uri="e4638e9d-8867-4a45-987c-76402cd5fdc1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93C89D-7B98-4805-9C35-54E718B564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638e9d-8867-4a45-987c-76402cd5fd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CDHE_PowerPoint_Template_WCAG 2.1</Template>
  <TotalTime>724</TotalTime>
  <Words>2577</Words>
  <Application>Microsoft Office PowerPoint</Application>
  <PresentationFormat>Widescreen</PresentationFormat>
  <Paragraphs>325</Paragraphs>
  <Slides>41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Courier New</vt:lpstr>
      <vt:lpstr>Museo Slab 500</vt:lpstr>
      <vt:lpstr>Symbol</vt:lpstr>
      <vt:lpstr>Trebuchet MS</vt:lpstr>
      <vt:lpstr>Office Theme</vt:lpstr>
      <vt:lpstr>Higher Education Funding Formula  Review Working Group</vt:lpstr>
      <vt:lpstr>Today’s Discussion</vt:lpstr>
      <vt:lpstr>External Presentation: An Overview of Public Higher Education Funding</vt:lpstr>
      <vt:lpstr>Colorado Funding Context</vt:lpstr>
      <vt:lpstr>Colorado Funding Context continued</vt:lpstr>
      <vt:lpstr>Colorado Postsecondary Landscape: Changing Enrollment Trends</vt:lpstr>
      <vt:lpstr>Colorado Postsecondary Landscape: Who are Today's Students?</vt:lpstr>
      <vt:lpstr>Colorado Postsecondary Landscape: Public Institution Student Enrollment and Completion in Colorado, by Student Type</vt:lpstr>
      <vt:lpstr>Colorado Postsecondary Landscape: Public Institution Student Enrollment and Completion in Colorado, by Race/Ethnicity</vt:lpstr>
      <vt:lpstr>Colorado Postsecondary Landscape: Public Institution Student Graduation Rates n in Colorado, by Race/Ethnicity, 2022</vt:lpstr>
      <vt:lpstr>Wrap Up Discussion + Next Steps</vt:lpstr>
      <vt:lpstr>Thank You!</vt:lpstr>
      <vt:lpstr>An Overview of Public Higher Education Funding</vt:lpstr>
      <vt:lpstr>About me</vt:lpstr>
      <vt:lpstr>Why do states fund public higher education?</vt:lpstr>
      <vt:lpstr>Why have a higher ed funding formula?</vt:lpstr>
      <vt:lpstr>Possible goals of a higher ed funding formula</vt:lpstr>
      <vt:lpstr>A typology of state funding models</vt:lpstr>
      <vt:lpstr>Trends in four-year funding models over time</vt:lpstr>
      <vt:lpstr>Trends in two-year funding models over time</vt:lpstr>
      <vt:lpstr>Traditional funding models</vt:lpstr>
      <vt:lpstr>Incentive funding models</vt:lpstr>
      <vt:lpstr>Hybrid funding models</vt:lpstr>
      <vt:lpstr>Institutional equity funding</vt:lpstr>
      <vt:lpstr>Why do performance funding?</vt:lpstr>
      <vt:lpstr>Funded performance based funding by sector, 1997-2024</vt:lpstr>
      <vt:lpstr>Common metrics in PBF systems</vt:lpstr>
      <vt:lpstr>Percent tied to outcomes, 2-years for fiscal year 2024</vt:lpstr>
      <vt:lpstr>Percent tied to outcomes, 4-years for fiscal year 2024</vt:lpstr>
      <vt:lpstr>Stop-loss/hold-harmless provisions</vt:lpstr>
      <vt:lpstr>Performance Based Funding bonus metrics by state and sector for fiscal year 2024</vt:lpstr>
      <vt:lpstr>Performance funding in practice</vt:lpstr>
      <vt:lpstr>Setting metrics and weights</vt:lpstr>
      <vt:lpstr>Putting PBF research into context</vt:lpstr>
      <vt:lpstr>Putting PBF research into context continued</vt:lpstr>
      <vt:lpstr>PBF effects: Access</vt:lpstr>
      <vt:lpstr>PBF effects: Success</vt:lpstr>
      <vt:lpstr>PBF effects: Post-college outcomes</vt:lpstr>
      <vt:lpstr>What don’t we know?</vt:lpstr>
      <vt:lpstr>Best practices for funding formulas</vt:lpstr>
      <vt:lpstr>Final thoughts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Crystal Collins</dc:creator>
  <cp:keywords/>
  <dc:description/>
  <cp:lastModifiedBy>Mark Baccei</cp:lastModifiedBy>
  <cp:revision>380</cp:revision>
  <cp:lastPrinted>2019-09-05T18:29:49Z</cp:lastPrinted>
  <dcterms:created xsi:type="dcterms:W3CDTF">2024-12-15T21:37:08Z</dcterms:created>
  <dcterms:modified xsi:type="dcterms:W3CDTF">2025-01-21T20:48:14Z</dcterms:modified>
  <cp:category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0x0101005220CD79C37DFD4E85FD8120DE0E8E41</vt:lpwstr>
  </property>
  <property fmtid="{D5CDD505-2E9C-101B-9397-08002B2CF9AE}" pid="3" name="_MarkAsFinal">
    <vt:bool>true</vt:bool>
  </property>
</Properties>
</file>