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8" r:id="rId4"/>
    <p:sldId id="259" r:id="rId5"/>
    <p:sldId id="261" r:id="rId6"/>
    <p:sldId id="262" r:id="rId7"/>
    <p:sldId id="263" r:id="rId8"/>
    <p:sldId id="264" r:id="rId9"/>
    <p:sldId id="265" r:id="rId10"/>
    <p:sldId id="260" r:id="rId11"/>
    <p:sldId id="267" r:id="rId12"/>
    <p:sldId id="269" r:id="rId13"/>
    <p:sldId id="268" r:id="rId14"/>
    <p:sldId id="272" r:id="rId15"/>
    <p:sldId id="273" r:id="rId16"/>
    <p:sldId id="274" r:id="rId17"/>
    <p:sldId id="270" r:id="rId18"/>
    <p:sldId id="271"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2EBD9-7747-4ECB-AEB0-46430C3655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EAAD6B-C399-4E72-8DE8-3A03B04E10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3EC988-5DF7-44DB-9F2E-3150D6B9B901}"/>
              </a:ext>
            </a:extLst>
          </p:cNvPr>
          <p:cNvSpPr>
            <a:spLocks noGrp="1"/>
          </p:cNvSpPr>
          <p:nvPr>
            <p:ph type="dt" sz="half" idx="10"/>
          </p:nvPr>
        </p:nvSpPr>
        <p:spPr/>
        <p:txBody>
          <a:bodyPr/>
          <a:lstStyle/>
          <a:p>
            <a:fld id="{5445A16B-E3E1-4608-A37F-CA4783523AC4}" type="datetimeFigureOut">
              <a:rPr lang="en-US" smtClean="0"/>
              <a:t>10/15/2021</a:t>
            </a:fld>
            <a:endParaRPr lang="en-US"/>
          </a:p>
        </p:txBody>
      </p:sp>
      <p:sp>
        <p:nvSpPr>
          <p:cNvPr id="5" name="Footer Placeholder 4">
            <a:extLst>
              <a:ext uri="{FF2B5EF4-FFF2-40B4-BE49-F238E27FC236}">
                <a16:creationId xmlns:a16="http://schemas.microsoft.com/office/drawing/2014/main" id="{C0CD9ABE-A447-431E-8FFA-9FB24F694F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CBE123-4ABF-4E48-B70B-746853FD72F9}"/>
              </a:ext>
            </a:extLst>
          </p:cNvPr>
          <p:cNvSpPr>
            <a:spLocks noGrp="1"/>
          </p:cNvSpPr>
          <p:nvPr>
            <p:ph type="sldNum" sz="quarter" idx="12"/>
          </p:nvPr>
        </p:nvSpPr>
        <p:spPr/>
        <p:txBody>
          <a:bodyPr/>
          <a:lstStyle/>
          <a:p>
            <a:fld id="{2F8575C6-9B67-40AA-B260-5284156043CF}" type="slidenum">
              <a:rPr lang="en-US" smtClean="0"/>
              <a:t>‹#›</a:t>
            </a:fld>
            <a:endParaRPr lang="en-US"/>
          </a:p>
        </p:txBody>
      </p:sp>
    </p:spTree>
    <p:extLst>
      <p:ext uri="{BB962C8B-B14F-4D97-AF65-F5344CB8AC3E}">
        <p14:creationId xmlns:p14="http://schemas.microsoft.com/office/powerpoint/2010/main" val="2542853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3240B-FA72-4CB4-9140-F7006BEBCE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A176B8-2FBF-4738-9BB0-64E970E548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F00C7E-2CB6-4249-9C4D-39863CB9A6A8}"/>
              </a:ext>
            </a:extLst>
          </p:cNvPr>
          <p:cNvSpPr>
            <a:spLocks noGrp="1"/>
          </p:cNvSpPr>
          <p:nvPr>
            <p:ph type="dt" sz="half" idx="10"/>
          </p:nvPr>
        </p:nvSpPr>
        <p:spPr/>
        <p:txBody>
          <a:bodyPr/>
          <a:lstStyle/>
          <a:p>
            <a:fld id="{5445A16B-E3E1-4608-A37F-CA4783523AC4}" type="datetimeFigureOut">
              <a:rPr lang="en-US" smtClean="0"/>
              <a:t>10/15/2021</a:t>
            </a:fld>
            <a:endParaRPr lang="en-US"/>
          </a:p>
        </p:txBody>
      </p:sp>
      <p:sp>
        <p:nvSpPr>
          <p:cNvPr id="5" name="Footer Placeholder 4">
            <a:extLst>
              <a:ext uri="{FF2B5EF4-FFF2-40B4-BE49-F238E27FC236}">
                <a16:creationId xmlns:a16="http://schemas.microsoft.com/office/drawing/2014/main" id="{35C70789-006D-42CC-B324-332E86CEF5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62ED4-0A4C-4DB7-B784-090383E7CEEF}"/>
              </a:ext>
            </a:extLst>
          </p:cNvPr>
          <p:cNvSpPr>
            <a:spLocks noGrp="1"/>
          </p:cNvSpPr>
          <p:nvPr>
            <p:ph type="sldNum" sz="quarter" idx="12"/>
          </p:nvPr>
        </p:nvSpPr>
        <p:spPr/>
        <p:txBody>
          <a:bodyPr/>
          <a:lstStyle/>
          <a:p>
            <a:fld id="{2F8575C6-9B67-40AA-B260-5284156043CF}" type="slidenum">
              <a:rPr lang="en-US" smtClean="0"/>
              <a:t>‹#›</a:t>
            </a:fld>
            <a:endParaRPr lang="en-US"/>
          </a:p>
        </p:txBody>
      </p:sp>
    </p:spTree>
    <p:extLst>
      <p:ext uri="{BB962C8B-B14F-4D97-AF65-F5344CB8AC3E}">
        <p14:creationId xmlns:p14="http://schemas.microsoft.com/office/powerpoint/2010/main" val="2070408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F53EE6-ABCF-47D3-ABBC-2A52AF61D9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DE84E18-84C9-4A06-AFCD-6EA21E2E02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6FC489-01CD-4DD6-A57C-C2E454376810}"/>
              </a:ext>
            </a:extLst>
          </p:cNvPr>
          <p:cNvSpPr>
            <a:spLocks noGrp="1"/>
          </p:cNvSpPr>
          <p:nvPr>
            <p:ph type="dt" sz="half" idx="10"/>
          </p:nvPr>
        </p:nvSpPr>
        <p:spPr/>
        <p:txBody>
          <a:bodyPr/>
          <a:lstStyle/>
          <a:p>
            <a:fld id="{5445A16B-E3E1-4608-A37F-CA4783523AC4}" type="datetimeFigureOut">
              <a:rPr lang="en-US" smtClean="0"/>
              <a:t>10/15/2021</a:t>
            </a:fld>
            <a:endParaRPr lang="en-US"/>
          </a:p>
        </p:txBody>
      </p:sp>
      <p:sp>
        <p:nvSpPr>
          <p:cNvPr id="5" name="Footer Placeholder 4">
            <a:extLst>
              <a:ext uri="{FF2B5EF4-FFF2-40B4-BE49-F238E27FC236}">
                <a16:creationId xmlns:a16="http://schemas.microsoft.com/office/drawing/2014/main" id="{888433EF-D1F9-4852-8310-67DCD45A6F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9C6C2F-DD60-47E4-ADD2-6C042184861A}"/>
              </a:ext>
            </a:extLst>
          </p:cNvPr>
          <p:cNvSpPr>
            <a:spLocks noGrp="1"/>
          </p:cNvSpPr>
          <p:nvPr>
            <p:ph type="sldNum" sz="quarter" idx="12"/>
          </p:nvPr>
        </p:nvSpPr>
        <p:spPr/>
        <p:txBody>
          <a:bodyPr/>
          <a:lstStyle/>
          <a:p>
            <a:fld id="{2F8575C6-9B67-40AA-B260-5284156043CF}" type="slidenum">
              <a:rPr lang="en-US" smtClean="0"/>
              <a:t>‹#›</a:t>
            </a:fld>
            <a:endParaRPr lang="en-US"/>
          </a:p>
        </p:txBody>
      </p:sp>
    </p:spTree>
    <p:extLst>
      <p:ext uri="{BB962C8B-B14F-4D97-AF65-F5344CB8AC3E}">
        <p14:creationId xmlns:p14="http://schemas.microsoft.com/office/powerpoint/2010/main" val="2071681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D0CFA-D6B6-4FBE-9014-FBF64912D8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87DA75-E705-4C62-A728-A2E8A5565E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DDCB0F-0B5C-4401-A565-F3A0D698D214}"/>
              </a:ext>
            </a:extLst>
          </p:cNvPr>
          <p:cNvSpPr>
            <a:spLocks noGrp="1"/>
          </p:cNvSpPr>
          <p:nvPr>
            <p:ph type="dt" sz="half" idx="10"/>
          </p:nvPr>
        </p:nvSpPr>
        <p:spPr/>
        <p:txBody>
          <a:bodyPr/>
          <a:lstStyle/>
          <a:p>
            <a:fld id="{5445A16B-E3E1-4608-A37F-CA4783523AC4}" type="datetimeFigureOut">
              <a:rPr lang="en-US" smtClean="0"/>
              <a:t>10/15/2021</a:t>
            </a:fld>
            <a:endParaRPr lang="en-US"/>
          </a:p>
        </p:txBody>
      </p:sp>
      <p:sp>
        <p:nvSpPr>
          <p:cNvPr id="5" name="Footer Placeholder 4">
            <a:extLst>
              <a:ext uri="{FF2B5EF4-FFF2-40B4-BE49-F238E27FC236}">
                <a16:creationId xmlns:a16="http://schemas.microsoft.com/office/drawing/2014/main" id="{E3ADCCBE-8DA5-4A57-986E-53E8686DCB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E37FE0-AAE2-4FB8-9676-A0885458F08B}"/>
              </a:ext>
            </a:extLst>
          </p:cNvPr>
          <p:cNvSpPr>
            <a:spLocks noGrp="1"/>
          </p:cNvSpPr>
          <p:nvPr>
            <p:ph type="sldNum" sz="quarter" idx="12"/>
          </p:nvPr>
        </p:nvSpPr>
        <p:spPr/>
        <p:txBody>
          <a:bodyPr/>
          <a:lstStyle/>
          <a:p>
            <a:fld id="{2F8575C6-9B67-40AA-B260-5284156043CF}" type="slidenum">
              <a:rPr lang="en-US" smtClean="0"/>
              <a:t>‹#›</a:t>
            </a:fld>
            <a:endParaRPr lang="en-US"/>
          </a:p>
        </p:txBody>
      </p:sp>
    </p:spTree>
    <p:extLst>
      <p:ext uri="{BB962C8B-B14F-4D97-AF65-F5344CB8AC3E}">
        <p14:creationId xmlns:p14="http://schemas.microsoft.com/office/powerpoint/2010/main" val="1198022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FD92B-C447-4636-B626-4602A602BF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F535B2-7BA3-4CCC-8F35-1F6296A893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BB0560-885E-484C-881E-C633CBF775D0}"/>
              </a:ext>
            </a:extLst>
          </p:cNvPr>
          <p:cNvSpPr>
            <a:spLocks noGrp="1"/>
          </p:cNvSpPr>
          <p:nvPr>
            <p:ph type="dt" sz="half" idx="10"/>
          </p:nvPr>
        </p:nvSpPr>
        <p:spPr/>
        <p:txBody>
          <a:bodyPr/>
          <a:lstStyle/>
          <a:p>
            <a:fld id="{5445A16B-E3E1-4608-A37F-CA4783523AC4}" type="datetimeFigureOut">
              <a:rPr lang="en-US" smtClean="0"/>
              <a:t>10/15/2021</a:t>
            </a:fld>
            <a:endParaRPr lang="en-US"/>
          </a:p>
        </p:txBody>
      </p:sp>
      <p:sp>
        <p:nvSpPr>
          <p:cNvPr id="5" name="Footer Placeholder 4">
            <a:extLst>
              <a:ext uri="{FF2B5EF4-FFF2-40B4-BE49-F238E27FC236}">
                <a16:creationId xmlns:a16="http://schemas.microsoft.com/office/drawing/2014/main" id="{AADA8D5E-D981-46C8-A7A3-C9DB284767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24F4C9-CBFA-4DA0-9A11-B7F4552D1B75}"/>
              </a:ext>
            </a:extLst>
          </p:cNvPr>
          <p:cNvSpPr>
            <a:spLocks noGrp="1"/>
          </p:cNvSpPr>
          <p:nvPr>
            <p:ph type="sldNum" sz="quarter" idx="12"/>
          </p:nvPr>
        </p:nvSpPr>
        <p:spPr/>
        <p:txBody>
          <a:bodyPr/>
          <a:lstStyle/>
          <a:p>
            <a:fld id="{2F8575C6-9B67-40AA-B260-5284156043CF}" type="slidenum">
              <a:rPr lang="en-US" smtClean="0"/>
              <a:t>‹#›</a:t>
            </a:fld>
            <a:endParaRPr lang="en-US"/>
          </a:p>
        </p:txBody>
      </p:sp>
    </p:spTree>
    <p:extLst>
      <p:ext uri="{BB962C8B-B14F-4D97-AF65-F5344CB8AC3E}">
        <p14:creationId xmlns:p14="http://schemas.microsoft.com/office/powerpoint/2010/main" val="3875520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7B306-F37B-4471-BAD9-2CCC855C13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3AB7A5-029F-4F8D-B95E-8215B328DE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8EB1B8-55F6-4021-966A-18BF223618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BDBF6D-7547-4EC7-8E8E-A16FEAFBF952}"/>
              </a:ext>
            </a:extLst>
          </p:cNvPr>
          <p:cNvSpPr>
            <a:spLocks noGrp="1"/>
          </p:cNvSpPr>
          <p:nvPr>
            <p:ph type="dt" sz="half" idx="10"/>
          </p:nvPr>
        </p:nvSpPr>
        <p:spPr/>
        <p:txBody>
          <a:bodyPr/>
          <a:lstStyle/>
          <a:p>
            <a:fld id="{5445A16B-E3E1-4608-A37F-CA4783523AC4}" type="datetimeFigureOut">
              <a:rPr lang="en-US" smtClean="0"/>
              <a:t>10/15/2021</a:t>
            </a:fld>
            <a:endParaRPr lang="en-US"/>
          </a:p>
        </p:txBody>
      </p:sp>
      <p:sp>
        <p:nvSpPr>
          <p:cNvPr id="6" name="Footer Placeholder 5">
            <a:extLst>
              <a:ext uri="{FF2B5EF4-FFF2-40B4-BE49-F238E27FC236}">
                <a16:creationId xmlns:a16="http://schemas.microsoft.com/office/drawing/2014/main" id="{DA13D960-2CE5-4CE5-8DE6-FD1316B439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17E546-E16F-459F-9F4C-D8D7A1630318}"/>
              </a:ext>
            </a:extLst>
          </p:cNvPr>
          <p:cNvSpPr>
            <a:spLocks noGrp="1"/>
          </p:cNvSpPr>
          <p:nvPr>
            <p:ph type="sldNum" sz="quarter" idx="12"/>
          </p:nvPr>
        </p:nvSpPr>
        <p:spPr/>
        <p:txBody>
          <a:bodyPr/>
          <a:lstStyle/>
          <a:p>
            <a:fld id="{2F8575C6-9B67-40AA-B260-5284156043CF}" type="slidenum">
              <a:rPr lang="en-US" smtClean="0"/>
              <a:t>‹#›</a:t>
            </a:fld>
            <a:endParaRPr lang="en-US"/>
          </a:p>
        </p:txBody>
      </p:sp>
    </p:spTree>
    <p:extLst>
      <p:ext uri="{BB962C8B-B14F-4D97-AF65-F5344CB8AC3E}">
        <p14:creationId xmlns:p14="http://schemas.microsoft.com/office/powerpoint/2010/main" val="3992188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8E280-7F6C-429D-84C1-AC5B003C28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157654-5CFF-447E-B486-872615E2E2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E8E03B-142F-449E-88EB-E30387AA03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C146C8B-9BF4-4946-A6ED-0B41ECEF0A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4196BC0-1B4C-496C-B2BB-D85C9E82E7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E06D3C-711B-4239-9696-A5AFFBC429ED}"/>
              </a:ext>
            </a:extLst>
          </p:cNvPr>
          <p:cNvSpPr>
            <a:spLocks noGrp="1"/>
          </p:cNvSpPr>
          <p:nvPr>
            <p:ph type="dt" sz="half" idx="10"/>
          </p:nvPr>
        </p:nvSpPr>
        <p:spPr/>
        <p:txBody>
          <a:bodyPr/>
          <a:lstStyle/>
          <a:p>
            <a:fld id="{5445A16B-E3E1-4608-A37F-CA4783523AC4}" type="datetimeFigureOut">
              <a:rPr lang="en-US" smtClean="0"/>
              <a:t>10/15/2021</a:t>
            </a:fld>
            <a:endParaRPr lang="en-US"/>
          </a:p>
        </p:txBody>
      </p:sp>
      <p:sp>
        <p:nvSpPr>
          <p:cNvPr id="8" name="Footer Placeholder 7">
            <a:extLst>
              <a:ext uri="{FF2B5EF4-FFF2-40B4-BE49-F238E27FC236}">
                <a16:creationId xmlns:a16="http://schemas.microsoft.com/office/drawing/2014/main" id="{E5501F15-067E-4EC6-933B-B0F609CCF9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B92603-8114-49EA-A2FC-E83E91B62614}"/>
              </a:ext>
            </a:extLst>
          </p:cNvPr>
          <p:cNvSpPr>
            <a:spLocks noGrp="1"/>
          </p:cNvSpPr>
          <p:nvPr>
            <p:ph type="sldNum" sz="quarter" idx="12"/>
          </p:nvPr>
        </p:nvSpPr>
        <p:spPr/>
        <p:txBody>
          <a:bodyPr/>
          <a:lstStyle/>
          <a:p>
            <a:fld id="{2F8575C6-9B67-40AA-B260-5284156043CF}" type="slidenum">
              <a:rPr lang="en-US" smtClean="0"/>
              <a:t>‹#›</a:t>
            </a:fld>
            <a:endParaRPr lang="en-US"/>
          </a:p>
        </p:txBody>
      </p:sp>
    </p:spTree>
    <p:extLst>
      <p:ext uri="{BB962C8B-B14F-4D97-AF65-F5344CB8AC3E}">
        <p14:creationId xmlns:p14="http://schemas.microsoft.com/office/powerpoint/2010/main" val="2187258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6F2A8-50B2-46BD-B618-6ABDE036FE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FFACD4-DB47-4801-9FAE-F6824B172933}"/>
              </a:ext>
            </a:extLst>
          </p:cNvPr>
          <p:cNvSpPr>
            <a:spLocks noGrp="1"/>
          </p:cNvSpPr>
          <p:nvPr>
            <p:ph type="dt" sz="half" idx="10"/>
          </p:nvPr>
        </p:nvSpPr>
        <p:spPr/>
        <p:txBody>
          <a:bodyPr/>
          <a:lstStyle/>
          <a:p>
            <a:fld id="{5445A16B-E3E1-4608-A37F-CA4783523AC4}" type="datetimeFigureOut">
              <a:rPr lang="en-US" smtClean="0"/>
              <a:t>10/15/2021</a:t>
            </a:fld>
            <a:endParaRPr lang="en-US"/>
          </a:p>
        </p:txBody>
      </p:sp>
      <p:sp>
        <p:nvSpPr>
          <p:cNvPr id="4" name="Footer Placeholder 3">
            <a:extLst>
              <a:ext uri="{FF2B5EF4-FFF2-40B4-BE49-F238E27FC236}">
                <a16:creationId xmlns:a16="http://schemas.microsoft.com/office/drawing/2014/main" id="{4BC89781-8180-4CB7-909A-9DB3FCD141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21B045-B939-43C1-A43A-2DB6C4F9DAD1}"/>
              </a:ext>
            </a:extLst>
          </p:cNvPr>
          <p:cNvSpPr>
            <a:spLocks noGrp="1"/>
          </p:cNvSpPr>
          <p:nvPr>
            <p:ph type="sldNum" sz="quarter" idx="12"/>
          </p:nvPr>
        </p:nvSpPr>
        <p:spPr/>
        <p:txBody>
          <a:bodyPr/>
          <a:lstStyle/>
          <a:p>
            <a:fld id="{2F8575C6-9B67-40AA-B260-5284156043CF}" type="slidenum">
              <a:rPr lang="en-US" smtClean="0"/>
              <a:t>‹#›</a:t>
            </a:fld>
            <a:endParaRPr lang="en-US"/>
          </a:p>
        </p:txBody>
      </p:sp>
    </p:spTree>
    <p:extLst>
      <p:ext uri="{BB962C8B-B14F-4D97-AF65-F5344CB8AC3E}">
        <p14:creationId xmlns:p14="http://schemas.microsoft.com/office/powerpoint/2010/main" val="1601777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011644-99B5-4311-A273-4DDB6DFBFC2E}"/>
              </a:ext>
            </a:extLst>
          </p:cNvPr>
          <p:cNvSpPr>
            <a:spLocks noGrp="1"/>
          </p:cNvSpPr>
          <p:nvPr>
            <p:ph type="dt" sz="half" idx="10"/>
          </p:nvPr>
        </p:nvSpPr>
        <p:spPr/>
        <p:txBody>
          <a:bodyPr/>
          <a:lstStyle/>
          <a:p>
            <a:fld id="{5445A16B-E3E1-4608-A37F-CA4783523AC4}" type="datetimeFigureOut">
              <a:rPr lang="en-US" smtClean="0"/>
              <a:t>10/15/2021</a:t>
            </a:fld>
            <a:endParaRPr lang="en-US"/>
          </a:p>
        </p:txBody>
      </p:sp>
      <p:sp>
        <p:nvSpPr>
          <p:cNvPr id="3" name="Footer Placeholder 2">
            <a:extLst>
              <a:ext uri="{FF2B5EF4-FFF2-40B4-BE49-F238E27FC236}">
                <a16:creationId xmlns:a16="http://schemas.microsoft.com/office/drawing/2014/main" id="{5805D9C9-2361-4F02-939E-FA7FBA9F0F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CD2470-7A5D-4703-86CF-975E23399322}"/>
              </a:ext>
            </a:extLst>
          </p:cNvPr>
          <p:cNvSpPr>
            <a:spLocks noGrp="1"/>
          </p:cNvSpPr>
          <p:nvPr>
            <p:ph type="sldNum" sz="quarter" idx="12"/>
          </p:nvPr>
        </p:nvSpPr>
        <p:spPr/>
        <p:txBody>
          <a:bodyPr/>
          <a:lstStyle/>
          <a:p>
            <a:fld id="{2F8575C6-9B67-40AA-B260-5284156043CF}" type="slidenum">
              <a:rPr lang="en-US" smtClean="0"/>
              <a:t>‹#›</a:t>
            </a:fld>
            <a:endParaRPr lang="en-US"/>
          </a:p>
        </p:txBody>
      </p:sp>
    </p:spTree>
    <p:extLst>
      <p:ext uri="{BB962C8B-B14F-4D97-AF65-F5344CB8AC3E}">
        <p14:creationId xmlns:p14="http://schemas.microsoft.com/office/powerpoint/2010/main" val="3428866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825DE-8922-4BA3-A604-02225C3C3C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CB351E-A68A-4C61-8726-4796E9197B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4B7DB5-1748-4531-AA3F-C299BA4329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B8E879-03B0-444A-B70C-E0D4C4479535}"/>
              </a:ext>
            </a:extLst>
          </p:cNvPr>
          <p:cNvSpPr>
            <a:spLocks noGrp="1"/>
          </p:cNvSpPr>
          <p:nvPr>
            <p:ph type="dt" sz="half" idx="10"/>
          </p:nvPr>
        </p:nvSpPr>
        <p:spPr/>
        <p:txBody>
          <a:bodyPr/>
          <a:lstStyle/>
          <a:p>
            <a:fld id="{5445A16B-E3E1-4608-A37F-CA4783523AC4}" type="datetimeFigureOut">
              <a:rPr lang="en-US" smtClean="0"/>
              <a:t>10/15/2021</a:t>
            </a:fld>
            <a:endParaRPr lang="en-US"/>
          </a:p>
        </p:txBody>
      </p:sp>
      <p:sp>
        <p:nvSpPr>
          <p:cNvPr id="6" name="Footer Placeholder 5">
            <a:extLst>
              <a:ext uri="{FF2B5EF4-FFF2-40B4-BE49-F238E27FC236}">
                <a16:creationId xmlns:a16="http://schemas.microsoft.com/office/drawing/2014/main" id="{F9F8461B-96FA-4E8C-BED5-FDBB8F7601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EF21CD-F5BD-4602-9441-CFCEDF3811A1}"/>
              </a:ext>
            </a:extLst>
          </p:cNvPr>
          <p:cNvSpPr>
            <a:spLocks noGrp="1"/>
          </p:cNvSpPr>
          <p:nvPr>
            <p:ph type="sldNum" sz="quarter" idx="12"/>
          </p:nvPr>
        </p:nvSpPr>
        <p:spPr/>
        <p:txBody>
          <a:bodyPr/>
          <a:lstStyle/>
          <a:p>
            <a:fld id="{2F8575C6-9B67-40AA-B260-5284156043CF}" type="slidenum">
              <a:rPr lang="en-US" smtClean="0"/>
              <a:t>‹#›</a:t>
            </a:fld>
            <a:endParaRPr lang="en-US"/>
          </a:p>
        </p:txBody>
      </p:sp>
    </p:spTree>
    <p:extLst>
      <p:ext uri="{BB962C8B-B14F-4D97-AF65-F5344CB8AC3E}">
        <p14:creationId xmlns:p14="http://schemas.microsoft.com/office/powerpoint/2010/main" val="965494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68CEC-6B19-4DAF-A706-0DED60CA14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64054E-9E16-4498-9B2E-2AF91D4729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CEEA45-2439-4903-9E54-3C254E3DD3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638B2C-0888-4CD7-87B9-B8F0D93708AF}"/>
              </a:ext>
            </a:extLst>
          </p:cNvPr>
          <p:cNvSpPr>
            <a:spLocks noGrp="1"/>
          </p:cNvSpPr>
          <p:nvPr>
            <p:ph type="dt" sz="half" idx="10"/>
          </p:nvPr>
        </p:nvSpPr>
        <p:spPr/>
        <p:txBody>
          <a:bodyPr/>
          <a:lstStyle/>
          <a:p>
            <a:fld id="{5445A16B-E3E1-4608-A37F-CA4783523AC4}" type="datetimeFigureOut">
              <a:rPr lang="en-US" smtClean="0"/>
              <a:t>10/15/2021</a:t>
            </a:fld>
            <a:endParaRPr lang="en-US"/>
          </a:p>
        </p:txBody>
      </p:sp>
      <p:sp>
        <p:nvSpPr>
          <p:cNvPr id="6" name="Footer Placeholder 5">
            <a:extLst>
              <a:ext uri="{FF2B5EF4-FFF2-40B4-BE49-F238E27FC236}">
                <a16:creationId xmlns:a16="http://schemas.microsoft.com/office/drawing/2014/main" id="{23B4AEAF-1F3F-4681-9087-3BFA5C9B04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2C201E-D0D6-44E3-ACDB-164CA41B5DCE}"/>
              </a:ext>
            </a:extLst>
          </p:cNvPr>
          <p:cNvSpPr>
            <a:spLocks noGrp="1"/>
          </p:cNvSpPr>
          <p:nvPr>
            <p:ph type="sldNum" sz="quarter" idx="12"/>
          </p:nvPr>
        </p:nvSpPr>
        <p:spPr/>
        <p:txBody>
          <a:bodyPr/>
          <a:lstStyle/>
          <a:p>
            <a:fld id="{2F8575C6-9B67-40AA-B260-5284156043CF}" type="slidenum">
              <a:rPr lang="en-US" smtClean="0"/>
              <a:t>‹#›</a:t>
            </a:fld>
            <a:endParaRPr lang="en-US"/>
          </a:p>
        </p:txBody>
      </p:sp>
    </p:spTree>
    <p:extLst>
      <p:ext uri="{BB962C8B-B14F-4D97-AF65-F5344CB8AC3E}">
        <p14:creationId xmlns:p14="http://schemas.microsoft.com/office/powerpoint/2010/main" val="434040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4E6157-59BB-4D6B-BB76-106CB4CC47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E088938-E621-4FEE-929C-527507F360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A65AA6-292E-45C7-BBA3-D401337C87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5A16B-E3E1-4608-A37F-CA4783523AC4}" type="datetimeFigureOut">
              <a:rPr lang="en-US" smtClean="0"/>
              <a:t>10/15/2021</a:t>
            </a:fld>
            <a:endParaRPr lang="en-US"/>
          </a:p>
        </p:txBody>
      </p:sp>
      <p:sp>
        <p:nvSpPr>
          <p:cNvPr id="5" name="Footer Placeholder 4">
            <a:extLst>
              <a:ext uri="{FF2B5EF4-FFF2-40B4-BE49-F238E27FC236}">
                <a16:creationId xmlns:a16="http://schemas.microsoft.com/office/drawing/2014/main" id="{85DF9D5E-0AC9-4D0B-BF59-42DF81842E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6C4F978-2E8B-4057-9690-15B5E8A482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8575C6-9B67-40AA-B260-5284156043CF}" type="slidenum">
              <a:rPr lang="en-US" smtClean="0"/>
              <a:t>‹#›</a:t>
            </a:fld>
            <a:endParaRPr lang="en-US"/>
          </a:p>
        </p:txBody>
      </p:sp>
    </p:spTree>
    <p:extLst>
      <p:ext uri="{BB962C8B-B14F-4D97-AF65-F5344CB8AC3E}">
        <p14:creationId xmlns:p14="http://schemas.microsoft.com/office/powerpoint/2010/main" val="2127379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81E26-DEBB-4A34-9D1D-3E8433B31A8B}"/>
              </a:ext>
            </a:extLst>
          </p:cNvPr>
          <p:cNvSpPr>
            <a:spLocks noGrp="1"/>
          </p:cNvSpPr>
          <p:nvPr>
            <p:ph type="ctrTitle"/>
          </p:nvPr>
        </p:nvSpPr>
        <p:spPr/>
        <p:txBody>
          <a:bodyPr/>
          <a:lstStyle/>
          <a:p>
            <a:r>
              <a:rPr lang="en-US" dirty="0"/>
              <a:t>Financial Aid Allocation Methodology Alternatives</a:t>
            </a:r>
          </a:p>
        </p:txBody>
      </p:sp>
      <p:sp>
        <p:nvSpPr>
          <p:cNvPr id="3" name="Subtitle 2">
            <a:extLst>
              <a:ext uri="{FF2B5EF4-FFF2-40B4-BE49-F238E27FC236}">
                <a16:creationId xmlns:a16="http://schemas.microsoft.com/office/drawing/2014/main" id="{029FFCAB-AFCB-4410-AE8E-28C3C5E1ADC1}"/>
              </a:ext>
            </a:extLst>
          </p:cNvPr>
          <p:cNvSpPr>
            <a:spLocks noGrp="1"/>
          </p:cNvSpPr>
          <p:nvPr>
            <p:ph type="subTitle" idx="1"/>
          </p:nvPr>
        </p:nvSpPr>
        <p:spPr/>
        <p:txBody>
          <a:bodyPr/>
          <a:lstStyle/>
          <a:p>
            <a:r>
              <a:rPr lang="en-US" dirty="0"/>
              <a:t>Prepared for Finance, Performance &amp; Accountability Meeting on 10/15</a:t>
            </a:r>
          </a:p>
        </p:txBody>
      </p:sp>
    </p:spTree>
    <p:extLst>
      <p:ext uri="{BB962C8B-B14F-4D97-AF65-F5344CB8AC3E}">
        <p14:creationId xmlns:p14="http://schemas.microsoft.com/office/powerpoint/2010/main" val="46360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B7E12-7B70-4BE8-8D4C-E6A67748CA47}"/>
              </a:ext>
            </a:extLst>
          </p:cNvPr>
          <p:cNvSpPr>
            <a:spLocks noGrp="1"/>
          </p:cNvSpPr>
          <p:nvPr>
            <p:ph type="title"/>
          </p:nvPr>
        </p:nvSpPr>
        <p:spPr/>
        <p:txBody>
          <a:bodyPr/>
          <a:lstStyle/>
          <a:p>
            <a:r>
              <a:rPr lang="en-US" dirty="0"/>
              <a:t>Work Study Scenarios</a:t>
            </a:r>
          </a:p>
        </p:txBody>
      </p:sp>
      <p:sp>
        <p:nvSpPr>
          <p:cNvPr id="3" name="Content Placeholder 2">
            <a:extLst>
              <a:ext uri="{FF2B5EF4-FFF2-40B4-BE49-F238E27FC236}">
                <a16:creationId xmlns:a16="http://schemas.microsoft.com/office/drawing/2014/main" id="{C81AE1B0-66C1-493B-BF2F-240AB38B76DB}"/>
              </a:ext>
            </a:extLst>
          </p:cNvPr>
          <p:cNvSpPr>
            <a:spLocks noGrp="1"/>
          </p:cNvSpPr>
          <p:nvPr>
            <p:ph idx="1"/>
          </p:nvPr>
        </p:nvSpPr>
        <p:spPr/>
        <p:txBody>
          <a:bodyPr/>
          <a:lstStyle/>
          <a:p>
            <a:r>
              <a:rPr lang="en-US" dirty="0"/>
              <a:t>Work study allocations from per FTE to </a:t>
            </a:r>
          </a:p>
          <a:p>
            <a:r>
              <a:rPr lang="en-US" dirty="0"/>
              <a:t>Option 1: Keep historical numbers and allocate increases (haven’t been any in a while) based on which institutions are furthest away from average</a:t>
            </a:r>
          </a:p>
          <a:p>
            <a:r>
              <a:rPr lang="en-US" dirty="0"/>
              <a:t>Option 2: Reallocate 5% of total allocation each year plus any increases</a:t>
            </a:r>
          </a:p>
          <a:p>
            <a:pPr lvl="1"/>
            <a:r>
              <a:rPr lang="en-US" dirty="0"/>
              <a:t>Institutions with a higher than average per FTE allocations see a 5% decrease</a:t>
            </a:r>
          </a:p>
          <a:p>
            <a:pPr lvl="1"/>
            <a:r>
              <a:rPr lang="en-US" dirty="0"/>
              <a:t>Institutions with a lower than average per FTE allocation will see an increase proportional to the distance they are away from the average, such that schools with the lowest per FTE allocations see the largest increases</a:t>
            </a:r>
          </a:p>
          <a:p>
            <a:pPr lvl="1"/>
            <a:endParaRPr lang="en-US" dirty="0"/>
          </a:p>
        </p:txBody>
      </p:sp>
    </p:spTree>
    <p:extLst>
      <p:ext uri="{BB962C8B-B14F-4D97-AF65-F5344CB8AC3E}">
        <p14:creationId xmlns:p14="http://schemas.microsoft.com/office/powerpoint/2010/main" val="2344277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01D4AB-DC02-46FB-9B9B-5AA802187667}"/>
              </a:ext>
            </a:extLst>
          </p:cNvPr>
          <p:cNvSpPr>
            <a:spLocks noGrp="1"/>
          </p:cNvSpPr>
          <p:nvPr>
            <p:ph idx="1"/>
          </p:nvPr>
        </p:nvSpPr>
        <p:spPr/>
        <p:txBody>
          <a:bodyPr>
            <a:normAutofit lnSpcReduction="10000"/>
          </a:bodyPr>
          <a:lstStyle/>
          <a:p>
            <a:r>
              <a:rPr lang="en-US" dirty="0"/>
              <a:t>Allocation Principle</a:t>
            </a:r>
          </a:p>
          <a:p>
            <a:pPr lvl="1"/>
            <a:r>
              <a:rPr lang="en-US" dirty="0"/>
              <a:t>Flat per FTE</a:t>
            </a:r>
          </a:p>
          <a:p>
            <a:pPr lvl="1"/>
            <a:r>
              <a:rPr lang="en-US" dirty="0"/>
              <a:t>Current model</a:t>
            </a:r>
          </a:p>
          <a:p>
            <a:pPr lvl="1"/>
            <a:r>
              <a:rPr lang="en-US" dirty="0"/>
              <a:t>Current model + freshman bump</a:t>
            </a:r>
          </a:p>
          <a:p>
            <a:r>
              <a:rPr lang="en-US" dirty="0"/>
              <a:t>Data</a:t>
            </a:r>
          </a:p>
          <a:p>
            <a:pPr lvl="1"/>
            <a:r>
              <a:rPr lang="en-US" dirty="0"/>
              <a:t>Prior year</a:t>
            </a:r>
          </a:p>
          <a:p>
            <a:pPr lvl="1"/>
            <a:r>
              <a:rPr lang="en-US" dirty="0"/>
              <a:t>3-year average </a:t>
            </a:r>
          </a:p>
          <a:p>
            <a:r>
              <a:rPr lang="en-US" dirty="0"/>
              <a:t>Guardrails</a:t>
            </a:r>
          </a:p>
          <a:p>
            <a:pPr lvl="1"/>
            <a:r>
              <a:rPr lang="en-US" dirty="0"/>
              <a:t>Flat</a:t>
            </a:r>
          </a:p>
          <a:p>
            <a:pPr lvl="1"/>
            <a:r>
              <a:rPr lang="en-US" dirty="0"/>
              <a:t>Allow decrease (potentially tied to changes in FTE)</a:t>
            </a:r>
          </a:p>
          <a:p>
            <a:pPr lvl="1"/>
            <a:r>
              <a:rPr lang="en-US" dirty="0"/>
              <a:t>Continue current practice (everyone sees increase when possible)</a:t>
            </a:r>
          </a:p>
          <a:p>
            <a:endParaRPr lang="en-US" dirty="0"/>
          </a:p>
          <a:p>
            <a:pPr marL="0" indent="0">
              <a:buNone/>
            </a:pPr>
            <a:endParaRPr lang="en-US" dirty="0"/>
          </a:p>
          <a:p>
            <a:endParaRPr lang="en-US" dirty="0"/>
          </a:p>
        </p:txBody>
      </p:sp>
      <p:sp>
        <p:nvSpPr>
          <p:cNvPr id="4" name="Title 1">
            <a:extLst>
              <a:ext uri="{FF2B5EF4-FFF2-40B4-BE49-F238E27FC236}">
                <a16:creationId xmlns:a16="http://schemas.microsoft.com/office/drawing/2014/main" id="{F013B7AE-ADDB-4389-9835-6427D6C2BC7D}"/>
              </a:ext>
            </a:extLst>
          </p:cNvPr>
          <p:cNvSpPr>
            <a:spLocks noGrp="1"/>
          </p:cNvSpPr>
          <p:nvPr>
            <p:ph type="title"/>
          </p:nvPr>
        </p:nvSpPr>
        <p:spPr>
          <a:xfrm>
            <a:off x="838200" y="365125"/>
            <a:ext cx="10515600" cy="1325563"/>
          </a:xfrm>
        </p:spPr>
        <p:txBody>
          <a:bodyPr/>
          <a:lstStyle/>
          <a:p>
            <a:r>
              <a:rPr lang="en-US" dirty="0"/>
              <a:t>CSG Decision Points Summary</a:t>
            </a:r>
          </a:p>
        </p:txBody>
      </p:sp>
    </p:spTree>
    <p:extLst>
      <p:ext uri="{BB962C8B-B14F-4D97-AF65-F5344CB8AC3E}">
        <p14:creationId xmlns:p14="http://schemas.microsoft.com/office/powerpoint/2010/main" val="2899147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05854-DC6A-47E3-88FE-3CD47341E434}"/>
              </a:ext>
            </a:extLst>
          </p:cNvPr>
          <p:cNvSpPr>
            <a:spLocks noGrp="1"/>
          </p:cNvSpPr>
          <p:nvPr>
            <p:ph type="title"/>
          </p:nvPr>
        </p:nvSpPr>
        <p:spPr/>
        <p:txBody>
          <a:bodyPr/>
          <a:lstStyle/>
          <a:p>
            <a:r>
              <a:rPr lang="en-US" dirty="0"/>
              <a:t>Allocation Principles</a:t>
            </a:r>
          </a:p>
        </p:txBody>
      </p:sp>
      <p:sp>
        <p:nvSpPr>
          <p:cNvPr id="3" name="Content Placeholder 2">
            <a:extLst>
              <a:ext uri="{FF2B5EF4-FFF2-40B4-BE49-F238E27FC236}">
                <a16:creationId xmlns:a16="http://schemas.microsoft.com/office/drawing/2014/main" id="{161F73AA-BB2A-40C0-93C4-0FECBBED022F}"/>
              </a:ext>
            </a:extLst>
          </p:cNvPr>
          <p:cNvSpPr>
            <a:spLocks noGrp="1"/>
          </p:cNvSpPr>
          <p:nvPr>
            <p:ph idx="1"/>
          </p:nvPr>
        </p:nvSpPr>
        <p:spPr/>
        <p:txBody>
          <a:bodyPr>
            <a:normAutofit/>
          </a:bodyPr>
          <a:lstStyle/>
          <a:p>
            <a:r>
              <a:rPr lang="en-US" dirty="0"/>
              <a:t>Flat per FTE</a:t>
            </a:r>
          </a:p>
          <a:p>
            <a:pPr lvl="1"/>
            <a:r>
              <a:rPr lang="en-US" dirty="0"/>
              <a:t>Pros: most simple allocation methodology</a:t>
            </a:r>
          </a:p>
          <a:p>
            <a:pPr lvl="1"/>
            <a:r>
              <a:rPr lang="en-US" dirty="0"/>
              <a:t>Cons: does not recognize cost or factor in progression, would see dramatic swings in allocations, could result in “funneling” vs more individual choice</a:t>
            </a:r>
          </a:p>
          <a:p>
            <a:r>
              <a:rPr lang="en-US" dirty="0"/>
              <a:t>Current model</a:t>
            </a:r>
          </a:p>
          <a:p>
            <a:pPr lvl="1"/>
            <a:r>
              <a:rPr lang="en-US" dirty="0"/>
              <a:t>Pros: holds retention and graduation as a principle by allocating more to higher grade levels, recognizes greater cost at four-year institutions</a:t>
            </a:r>
          </a:p>
          <a:p>
            <a:pPr lvl="1"/>
            <a:r>
              <a:rPr lang="en-US" dirty="0"/>
              <a:t>Cons: more complex than a per-FTE amount, four-year institutions are more likely to have other sources of aid </a:t>
            </a:r>
          </a:p>
          <a:p>
            <a:r>
              <a:rPr lang="en-US" dirty="0"/>
              <a:t>Something else?</a:t>
            </a:r>
          </a:p>
        </p:txBody>
      </p:sp>
    </p:spTree>
    <p:extLst>
      <p:ext uri="{BB962C8B-B14F-4D97-AF65-F5344CB8AC3E}">
        <p14:creationId xmlns:p14="http://schemas.microsoft.com/office/powerpoint/2010/main" val="1325080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D46F7-7DFD-43C8-95E5-5FC03AF5314F}"/>
              </a:ext>
            </a:extLst>
          </p:cNvPr>
          <p:cNvSpPr>
            <a:spLocks noGrp="1"/>
          </p:cNvSpPr>
          <p:nvPr>
            <p:ph type="title"/>
          </p:nvPr>
        </p:nvSpPr>
        <p:spPr>
          <a:xfrm>
            <a:off x="838200" y="0"/>
            <a:ext cx="10515600" cy="1325563"/>
          </a:xfrm>
        </p:spPr>
        <p:txBody>
          <a:bodyPr>
            <a:normAutofit/>
          </a:bodyPr>
          <a:lstStyle/>
          <a:p>
            <a:r>
              <a:rPr lang="en-US" sz="3200" dirty="0"/>
              <a:t>Flat Per FTE (3-Year Average FTE) vs Actual FY22 Allocations</a:t>
            </a:r>
          </a:p>
        </p:txBody>
      </p:sp>
      <p:pic>
        <p:nvPicPr>
          <p:cNvPr id="12" name="Picture 11">
            <a:extLst>
              <a:ext uri="{FF2B5EF4-FFF2-40B4-BE49-F238E27FC236}">
                <a16:creationId xmlns:a16="http://schemas.microsoft.com/office/drawing/2014/main" id="{94EF8E59-4544-4122-84DD-249690F78643}"/>
              </a:ext>
            </a:extLst>
          </p:cNvPr>
          <p:cNvPicPr>
            <a:picLocks noChangeAspect="1"/>
          </p:cNvPicPr>
          <p:nvPr/>
        </p:nvPicPr>
        <p:blipFill>
          <a:blip r:embed="rId2"/>
          <a:stretch>
            <a:fillRect/>
          </a:stretch>
        </p:blipFill>
        <p:spPr>
          <a:xfrm>
            <a:off x="838200" y="1021577"/>
            <a:ext cx="4876486" cy="5536206"/>
          </a:xfrm>
          <a:prstGeom prst="rect">
            <a:avLst/>
          </a:prstGeom>
        </p:spPr>
      </p:pic>
      <p:pic>
        <p:nvPicPr>
          <p:cNvPr id="17" name="Picture 16">
            <a:extLst>
              <a:ext uri="{FF2B5EF4-FFF2-40B4-BE49-F238E27FC236}">
                <a16:creationId xmlns:a16="http://schemas.microsoft.com/office/drawing/2014/main" id="{5630661E-C5BD-4877-B259-AA7D0D9FFA6A}"/>
              </a:ext>
            </a:extLst>
          </p:cNvPr>
          <p:cNvPicPr>
            <a:picLocks noChangeAspect="1"/>
          </p:cNvPicPr>
          <p:nvPr/>
        </p:nvPicPr>
        <p:blipFill>
          <a:blip r:embed="rId3"/>
          <a:stretch>
            <a:fillRect/>
          </a:stretch>
        </p:blipFill>
        <p:spPr>
          <a:xfrm>
            <a:off x="5952772" y="2143760"/>
            <a:ext cx="5401028" cy="3291840"/>
          </a:xfrm>
          <a:prstGeom prst="rect">
            <a:avLst/>
          </a:prstGeom>
        </p:spPr>
      </p:pic>
    </p:spTree>
    <p:extLst>
      <p:ext uri="{BB962C8B-B14F-4D97-AF65-F5344CB8AC3E}">
        <p14:creationId xmlns:p14="http://schemas.microsoft.com/office/powerpoint/2010/main" val="3157811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39B56-9F67-4403-BB7F-3E5F586F6DE3}"/>
              </a:ext>
            </a:extLst>
          </p:cNvPr>
          <p:cNvSpPr>
            <a:spLocks noGrp="1"/>
          </p:cNvSpPr>
          <p:nvPr>
            <p:ph type="title"/>
          </p:nvPr>
        </p:nvSpPr>
        <p:spPr>
          <a:xfrm>
            <a:off x="838200" y="0"/>
            <a:ext cx="10515600" cy="1325563"/>
          </a:xfrm>
        </p:spPr>
        <p:txBody>
          <a:bodyPr>
            <a:normAutofit/>
          </a:bodyPr>
          <a:lstStyle/>
          <a:p>
            <a:r>
              <a:rPr lang="en-US" sz="3200" dirty="0"/>
              <a:t>Flat Per FTE (Single Year FTE) vs Actual FY22 Allocations</a:t>
            </a:r>
          </a:p>
        </p:txBody>
      </p:sp>
      <p:pic>
        <p:nvPicPr>
          <p:cNvPr id="4" name="Content Placeholder 3">
            <a:extLst>
              <a:ext uri="{FF2B5EF4-FFF2-40B4-BE49-F238E27FC236}">
                <a16:creationId xmlns:a16="http://schemas.microsoft.com/office/drawing/2014/main" id="{E2191C81-98A0-402F-AA3F-02AE0E945BE2}"/>
              </a:ext>
            </a:extLst>
          </p:cNvPr>
          <p:cNvPicPr>
            <a:picLocks noGrp="1" noChangeAspect="1"/>
          </p:cNvPicPr>
          <p:nvPr>
            <p:ph idx="1"/>
          </p:nvPr>
        </p:nvPicPr>
        <p:blipFill>
          <a:blip r:embed="rId2"/>
          <a:stretch>
            <a:fillRect/>
          </a:stretch>
        </p:blipFill>
        <p:spPr>
          <a:xfrm>
            <a:off x="838200" y="1057661"/>
            <a:ext cx="4886478" cy="5532120"/>
          </a:xfrm>
          <a:prstGeom prst="rect">
            <a:avLst/>
          </a:prstGeom>
        </p:spPr>
      </p:pic>
      <p:pic>
        <p:nvPicPr>
          <p:cNvPr id="5" name="Picture 4">
            <a:extLst>
              <a:ext uri="{FF2B5EF4-FFF2-40B4-BE49-F238E27FC236}">
                <a16:creationId xmlns:a16="http://schemas.microsoft.com/office/drawing/2014/main" id="{0A68CF38-89FD-4017-8702-7ACB7C0DF96D}"/>
              </a:ext>
            </a:extLst>
          </p:cNvPr>
          <p:cNvPicPr>
            <a:picLocks noChangeAspect="1"/>
          </p:cNvPicPr>
          <p:nvPr/>
        </p:nvPicPr>
        <p:blipFill>
          <a:blip r:embed="rId3"/>
          <a:stretch>
            <a:fillRect/>
          </a:stretch>
        </p:blipFill>
        <p:spPr>
          <a:xfrm>
            <a:off x="5937706" y="2177801"/>
            <a:ext cx="5416094" cy="3291840"/>
          </a:xfrm>
          <a:prstGeom prst="rect">
            <a:avLst/>
          </a:prstGeom>
        </p:spPr>
      </p:pic>
    </p:spTree>
    <p:extLst>
      <p:ext uri="{BB962C8B-B14F-4D97-AF65-F5344CB8AC3E}">
        <p14:creationId xmlns:p14="http://schemas.microsoft.com/office/powerpoint/2010/main" val="2929631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7768A-3CB4-49EF-8702-E18DC601C279}"/>
              </a:ext>
            </a:extLst>
          </p:cNvPr>
          <p:cNvSpPr>
            <a:spLocks noGrp="1"/>
          </p:cNvSpPr>
          <p:nvPr>
            <p:ph type="title"/>
          </p:nvPr>
        </p:nvSpPr>
        <p:spPr>
          <a:xfrm>
            <a:off x="838200" y="0"/>
            <a:ext cx="10515600" cy="1325563"/>
          </a:xfrm>
        </p:spPr>
        <p:txBody>
          <a:bodyPr>
            <a:normAutofit/>
          </a:bodyPr>
          <a:lstStyle/>
          <a:p>
            <a:r>
              <a:rPr lang="en-US" sz="3200" dirty="0"/>
              <a:t>Current Model (3-Year FTE) vs Current Allocations</a:t>
            </a:r>
          </a:p>
        </p:txBody>
      </p:sp>
      <p:pic>
        <p:nvPicPr>
          <p:cNvPr id="4" name="Content Placeholder 3">
            <a:extLst>
              <a:ext uri="{FF2B5EF4-FFF2-40B4-BE49-F238E27FC236}">
                <a16:creationId xmlns:a16="http://schemas.microsoft.com/office/drawing/2014/main" id="{F3E4CD6A-901A-43FC-8B1D-A075A7852F36}"/>
              </a:ext>
            </a:extLst>
          </p:cNvPr>
          <p:cNvPicPr>
            <a:picLocks noGrp="1" noChangeAspect="1"/>
          </p:cNvPicPr>
          <p:nvPr>
            <p:ph idx="1"/>
          </p:nvPr>
        </p:nvPicPr>
        <p:blipFill>
          <a:blip r:embed="rId2"/>
          <a:stretch>
            <a:fillRect/>
          </a:stretch>
        </p:blipFill>
        <p:spPr>
          <a:xfrm>
            <a:off x="838200" y="1002665"/>
            <a:ext cx="4893275" cy="5532120"/>
          </a:xfrm>
          <a:prstGeom prst="rect">
            <a:avLst/>
          </a:prstGeom>
        </p:spPr>
      </p:pic>
      <p:pic>
        <p:nvPicPr>
          <p:cNvPr id="5" name="Picture 4">
            <a:extLst>
              <a:ext uri="{FF2B5EF4-FFF2-40B4-BE49-F238E27FC236}">
                <a16:creationId xmlns:a16="http://schemas.microsoft.com/office/drawing/2014/main" id="{68ACE1F7-DDFA-496C-A4AB-EEBF80E82A39}"/>
              </a:ext>
            </a:extLst>
          </p:cNvPr>
          <p:cNvPicPr>
            <a:picLocks noChangeAspect="1"/>
          </p:cNvPicPr>
          <p:nvPr/>
        </p:nvPicPr>
        <p:blipFill>
          <a:blip r:embed="rId3"/>
          <a:stretch>
            <a:fillRect/>
          </a:stretch>
        </p:blipFill>
        <p:spPr>
          <a:xfrm>
            <a:off x="5930173" y="2122805"/>
            <a:ext cx="5423627" cy="3291840"/>
          </a:xfrm>
          <a:prstGeom prst="rect">
            <a:avLst/>
          </a:prstGeom>
        </p:spPr>
      </p:pic>
    </p:spTree>
    <p:extLst>
      <p:ext uri="{BB962C8B-B14F-4D97-AF65-F5344CB8AC3E}">
        <p14:creationId xmlns:p14="http://schemas.microsoft.com/office/powerpoint/2010/main" val="1937838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2B973-8D86-4E4E-9C84-39766B82A546}"/>
              </a:ext>
            </a:extLst>
          </p:cNvPr>
          <p:cNvSpPr>
            <a:spLocks noGrp="1"/>
          </p:cNvSpPr>
          <p:nvPr>
            <p:ph type="title"/>
          </p:nvPr>
        </p:nvSpPr>
        <p:spPr/>
        <p:txBody>
          <a:bodyPr/>
          <a:lstStyle/>
          <a:p>
            <a:r>
              <a:rPr lang="en-US" dirty="0"/>
              <a:t>Current Model + Freshman Bump</a:t>
            </a:r>
          </a:p>
        </p:txBody>
      </p:sp>
      <p:sp>
        <p:nvSpPr>
          <p:cNvPr id="3" name="Content Placeholder 2">
            <a:extLst>
              <a:ext uri="{FF2B5EF4-FFF2-40B4-BE49-F238E27FC236}">
                <a16:creationId xmlns:a16="http://schemas.microsoft.com/office/drawing/2014/main" id="{2AF459F3-96E6-440C-AFDA-668212873A67}"/>
              </a:ext>
            </a:extLst>
          </p:cNvPr>
          <p:cNvSpPr>
            <a:spLocks noGrp="1"/>
          </p:cNvSpPr>
          <p:nvPr>
            <p:ph idx="1"/>
          </p:nvPr>
        </p:nvSpPr>
        <p:spPr/>
        <p:txBody>
          <a:bodyPr/>
          <a:lstStyle/>
          <a:p>
            <a:r>
              <a:rPr lang="en-US" dirty="0"/>
              <a:t>Staff explored this option following feedback on targeted questions that at some institutions aid is more important up front to recruit &amp; retain students </a:t>
            </a:r>
          </a:p>
          <a:p>
            <a:r>
              <a:rPr lang="en-US" dirty="0"/>
              <a:t>Concept: Lowest per-FTE amount is sophomore year, bump for freshman FTE added on top of existing incremental increase model</a:t>
            </a:r>
          </a:p>
          <a:p>
            <a:r>
              <a:rPr lang="en-US" dirty="0"/>
              <a:t>HCM feedback: impact of aid upfront is clearer when it is a packaging decision – in other words, a guarantee well in advance that at X institution a student will receive $X in state funding. </a:t>
            </a:r>
          </a:p>
          <a:p>
            <a:pPr lvl="1"/>
            <a:r>
              <a:rPr lang="en-US" dirty="0"/>
              <a:t>Since we are currently not looking at significant changes to how we treat packaging, may not be as impactful</a:t>
            </a:r>
          </a:p>
        </p:txBody>
      </p:sp>
    </p:spTree>
    <p:extLst>
      <p:ext uri="{BB962C8B-B14F-4D97-AF65-F5344CB8AC3E}">
        <p14:creationId xmlns:p14="http://schemas.microsoft.com/office/powerpoint/2010/main" val="951473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C73EF-8426-4291-AA6B-A4DFD21E73B3}"/>
              </a:ext>
            </a:extLst>
          </p:cNvPr>
          <p:cNvSpPr>
            <a:spLocks noGrp="1"/>
          </p:cNvSpPr>
          <p:nvPr>
            <p:ph type="title"/>
          </p:nvPr>
        </p:nvSpPr>
        <p:spPr/>
        <p:txBody>
          <a:bodyPr/>
          <a:lstStyle/>
          <a:p>
            <a:r>
              <a:rPr lang="en-US" dirty="0"/>
              <a:t>Data</a:t>
            </a:r>
          </a:p>
        </p:txBody>
      </p:sp>
      <p:sp>
        <p:nvSpPr>
          <p:cNvPr id="3" name="Content Placeholder 2">
            <a:extLst>
              <a:ext uri="{FF2B5EF4-FFF2-40B4-BE49-F238E27FC236}">
                <a16:creationId xmlns:a16="http://schemas.microsoft.com/office/drawing/2014/main" id="{4A91C076-0B58-47D6-A8D6-B84B56F9482A}"/>
              </a:ext>
            </a:extLst>
          </p:cNvPr>
          <p:cNvSpPr>
            <a:spLocks noGrp="1"/>
          </p:cNvSpPr>
          <p:nvPr>
            <p:ph idx="1"/>
          </p:nvPr>
        </p:nvSpPr>
        <p:spPr/>
        <p:txBody>
          <a:bodyPr/>
          <a:lstStyle/>
          <a:p>
            <a:r>
              <a:rPr lang="en-US" dirty="0"/>
              <a:t>Prior-year</a:t>
            </a:r>
          </a:p>
          <a:p>
            <a:r>
              <a:rPr lang="en-US" dirty="0"/>
              <a:t>3-year average</a:t>
            </a:r>
          </a:p>
          <a:p>
            <a:pPr lvl="1"/>
            <a:r>
              <a:rPr lang="en-US" dirty="0"/>
              <a:t>Pros: naturally smooths data, less need for guardrails</a:t>
            </a:r>
          </a:p>
          <a:p>
            <a:pPr lvl="1"/>
            <a:r>
              <a:rPr lang="en-US" dirty="0"/>
              <a:t>Cons: not most current data available, in traditional recession could lead to delays in allocations reflecting student body (</a:t>
            </a:r>
            <a:r>
              <a:rPr lang="en-US" dirty="0" err="1"/>
              <a:t>ie</a:t>
            </a:r>
            <a:r>
              <a:rPr lang="en-US" dirty="0"/>
              <a:t> rapid increase in enrollment @ CCCS that isn’t fully reflected in the model for several years) </a:t>
            </a:r>
          </a:p>
          <a:p>
            <a:pPr lvl="2"/>
            <a:r>
              <a:rPr lang="en-US" dirty="0"/>
              <a:t>Could always suspend the three-year data use through commission action if necessary</a:t>
            </a:r>
          </a:p>
        </p:txBody>
      </p:sp>
    </p:spTree>
    <p:extLst>
      <p:ext uri="{BB962C8B-B14F-4D97-AF65-F5344CB8AC3E}">
        <p14:creationId xmlns:p14="http://schemas.microsoft.com/office/powerpoint/2010/main" val="1634372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DC387-459A-4F8C-8FF3-F203AFF9143F}"/>
              </a:ext>
            </a:extLst>
          </p:cNvPr>
          <p:cNvSpPr>
            <a:spLocks noGrp="1"/>
          </p:cNvSpPr>
          <p:nvPr>
            <p:ph type="title"/>
          </p:nvPr>
        </p:nvSpPr>
        <p:spPr/>
        <p:txBody>
          <a:bodyPr/>
          <a:lstStyle/>
          <a:p>
            <a:r>
              <a:rPr lang="en-US" dirty="0"/>
              <a:t>Guardrails</a:t>
            </a:r>
          </a:p>
        </p:txBody>
      </p:sp>
      <p:sp>
        <p:nvSpPr>
          <p:cNvPr id="3" name="Content Placeholder 2">
            <a:extLst>
              <a:ext uri="{FF2B5EF4-FFF2-40B4-BE49-F238E27FC236}">
                <a16:creationId xmlns:a16="http://schemas.microsoft.com/office/drawing/2014/main" id="{E4C878B4-C9C8-48FA-90C1-698A652BE850}"/>
              </a:ext>
            </a:extLst>
          </p:cNvPr>
          <p:cNvSpPr>
            <a:spLocks noGrp="1"/>
          </p:cNvSpPr>
          <p:nvPr>
            <p:ph idx="1"/>
          </p:nvPr>
        </p:nvSpPr>
        <p:spPr/>
        <p:txBody>
          <a:bodyPr/>
          <a:lstStyle/>
          <a:p>
            <a:r>
              <a:rPr lang="en-US" dirty="0"/>
              <a:t>Flat – no institution takes a decrease</a:t>
            </a:r>
          </a:p>
          <a:p>
            <a:r>
              <a:rPr lang="en-US" dirty="0"/>
              <a:t>Decreases ok but cut off – tied to actual enrollment or a combination of enrollment + cost inflation </a:t>
            </a:r>
          </a:p>
          <a:p>
            <a:r>
              <a:rPr lang="en-US" dirty="0"/>
              <a:t>Continue with current practice – most institutions see an increase when possible in years with an overall increase to the financial aid appropriation</a:t>
            </a:r>
          </a:p>
        </p:txBody>
      </p:sp>
    </p:spTree>
    <p:extLst>
      <p:ext uri="{BB962C8B-B14F-4D97-AF65-F5344CB8AC3E}">
        <p14:creationId xmlns:p14="http://schemas.microsoft.com/office/powerpoint/2010/main" val="2849994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1DA30-16B8-4461-8549-F2286A5CD0CB}"/>
              </a:ext>
            </a:extLst>
          </p:cNvPr>
          <p:cNvSpPr>
            <a:spLocks noGrp="1"/>
          </p:cNvSpPr>
          <p:nvPr>
            <p:ph type="title"/>
          </p:nvPr>
        </p:nvSpPr>
        <p:spPr/>
        <p:txBody>
          <a:bodyPr/>
          <a:lstStyle/>
          <a:p>
            <a:r>
              <a:rPr lang="en-US" dirty="0"/>
              <a:t>Proprietary Institutions</a:t>
            </a:r>
          </a:p>
        </p:txBody>
      </p:sp>
      <p:sp>
        <p:nvSpPr>
          <p:cNvPr id="3" name="Content Placeholder 2">
            <a:extLst>
              <a:ext uri="{FF2B5EF4-FFF2-40B4-BE49-F238E27FC236}">
                <a16:creationId xmlns:a16="http://schemas.microsoft.com/office/drawing/2014/main" id="{00808090-F2BC-4C0F-A121-57E2585E603A}"/>
              </a:ext>
            </a:extLst>
          </p:cNvPr>
          <p:cNvSpPr>
            <a:spLocks noGrp="1"/>
          </p:cNvSpPr>
          <p:nvPr>
            <p:ph idx="1"/>
          </p:nvPr>
        </p:nvSpPr>
        <p:spPr/>
        <p:txBody>
          <a:bodyPr/>
          <a:lstStyle/>
          <a:p>
            <a:r>
              <a:rPr lang="en-US" dirty="0"/>
              <a:t>Proportional increase</a:t>
            </a:r>
          </a:p>
          <a:p>
            <a:r>
              <a:rPr lang="en-US" dirty="0"/>
              <a:t>Flat</a:t>
            </a:r>
          </a:p>
          <a:p>
            <a:r>
              <a:rPr lang="en-US" dirty="0"/>
              <a:t>Phase out funding</a:t>
            </a:r>
          </a:p>
        </p:txBody>
      </p:sp>
    </p:spTree>
    <p:extLst>
      <p:ext uri="{BB962C8B-B14F-4D97-AF65-F5344CB8AC3E}">
        <p14:creationId xmlns:p14="http://schemas.microsoft.com/office/powerpoint/2010/main" val="3437190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E89F6-4241-4AAE-AF2C-8B9FAE13DF41}"/>
              </a:ext>
            </a:extLst>
          </p:cNvPr>
          <p:cNvSpPr>
            <a:spLocks noGrp="1"/>
          </p:cNvSpPr>
          <p:nvPr>
            <p:ph type="title"/>
          </p:nvPr>
        </p:nvSpPr>
        <p:spPr/>
        <p:txBody>
          <a:bodyPr/>
          <a:lstStyle/>
          <a:p>
            <a:r>
              <a:rPr lang="en-US" dirty="0"/>
              <a:t>Graduate Grant</a:t>
            </a:r>
          </a:p>
        </p:txBody>
      </p:sp>
      <p:sp>
        <p:nvSpPr>
          <p:cNvPr id="3" name="Content Placeholder 2">
            <a:extLst>
              <a:ext uri="{FF2B5EF4-FFF2-40B4-BE49-F238E27FC236}">
                <a16:creationId xmlns:a16="http://schemas.microsoft.com/office/drawing/2014/main" id="{1CA5891D-66C5-433F-8664-138132BE388A}"/>
              </a:ext>
            </a:extLst>
          </p:cNvPr>
          <p:cNvSpPr>
            <a:spLocks noGrp="1"/>
          </p:cNvSpPr>
          <p:nvPr>
            <p:ph idx="1"/>
          </p:nvPr>
        </p:nvSpPr>
        <p:spPr/>
        <p:txBody>
          <a:bodyPr>
            <a:normAutofit/>
          </a:bodyPr>
          <a:lstStyle/>
          <a:p>
            <a:r>
              <a:rPr lang="en-US" dirty="0"/>
              <a:t>Need based aid for graduate students in eligible programs with demonstrated need</a:t>
            </a:r>
          </a:p>
          <a:p>
            <a:r>
              <a:rPr lang="en-US" dirty="0"/>
              <a:t>$12.8 million in FY22 </a:t>
            </a:r>
          </a:p>
          <a:p>
            <a:r>
              <a:rPr lang="en-US" dirty="0"/>
              <a:t>Minimum $1,939/FTE in FY22</a:t>
            </a:r>
          </a:p>
          <a:p>
            <a:r>
              <a:rPr lang="en-US" dirty="0"/>
              <a:t>Allocations based on students with a Pell-eligible EFC, and cost of attendance</a:t>
            </a:r>
          </a:p>
          <a:p>
            <a:pPr marL="0" indent="0">
              <a:buNone/>
            </a:pPr>
            <a:endParaRPr lang="en-US" dirty="0"/>
          </a:p>
          <a:p>
            <a:endParaRPr lang="en-US" dirty="0"/>
          </a:p>
        </p:txBody>
      </p:sp>
    </p:spTree>
    <p:extLst>
      <p:ext uri="{BB962C8B-B14F-4D97-AF65-F5344CB8AC3E}">
        <p14:creationId xmlns:p14="http://schemas.microsoft.com/office/powerpoint/2010/main" val="2348960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E89F6-4241-4AAE-AF2C-8B9FAE13DF41}"/>
              </a:ext>
            </a:extLst>
          </p:cNvPr>
          <p:cNvSpPr>
            <a:spLocks noGrp="1"/>
          </p:cNvSpPr>
          <p:nvPr>
            <p:ph type="title"/>
          </p:nvPr>
        </p:nvSpPr>
        <p:spPr/>
        <p:txBody>
          <a:bodyPr/>
          <a:lstStyle/>
          <a:p>
            <a:r>
              <a:rPr lang="en-US" dirty="0"/>
              <a:t>Graduate Grant Change in CIP List</a:t>
            </a:r>
          </a:p>
        </p:txBody>
      </p:sp>
      <p:sp>
        <p:nvSpPr>
          <p:cNvPr id="3" name="Content Placeholder 2">
            <a:extLst>
              <a:ext uri="{FF2B5EF4-FFF2-40B4-BE49-F238E27FC236}">
                <a16:creationId xmlns:a16="http://schemas.microsoft.com/office/drawing/2014/main" id="{1CA5891D-66C5-433F-8664-138132BE388A}"/>
              </a:ext>
            </a:extLst>
          </p:cNvPr>
          <p:cNvSpPr>
            <a:spLocks noGrp="1"/>
          </p:cNvSpPr>
          <p:nvPr>
            <p:ph idx="1"/>
          </p:nvPr>
        </p:nvSpPr>
        <p:spPr/>
        <p:txBody>
          <a:bodyPr>
            <a:normAutofit/>
          </a:bodyPr>
          <a:lstStyle/>
          <a:p>
            <a:r>
              <a:rPr lang="en-US" dirty="0"/>
              <a:t>Current list is over a decade old and based on national high needs professions</a:t>
            </a:r>
          </a:p>
          <a:p>
            <a:pPr lvl="1"/>
            <a:r>
              <a:rPr lang="en-US" dirty="0"/>
              <a:t>STEM, Agriculture, and Healthcare focus</a:t>
            </a:r>
          </a:p>
          <a:p>
            <a:r>
              <a:rPr lang="en-US" dirty="0"/>
              <a:t>New list developed in concert with the Talent Pipeline Report and CWDC shared analyst. </a:t>
            </a:r>
          </a:p>
          <a:p>
            <a:pPr lvl="1"/>
            <a:r>
              <a:rPr lang="en-US" dirty="0"/>
              <a:t>Based on high needs professions and state priorities</a:t>
            </a:r>
          </a:p>
          <a:p>
            <a:pPr lvl="1"/>
            <a:r>
              <a:rPr lang="en-US" dirty="0"/>
              <a:t>FTE of students with Pell eligible EFCs in old list = 3,174, FTE of students with Pell eligible EFCs in new list = 5,217. Largest new categories are teaching (46%), counseling/psychology (28%), and social work (19%). </a:t>
            </a:r>
          </a:p>
        </p:txBody>
      </p:sp>
    </p:spTree>
    <p:extLst>
      <p:ext uri="{BB962C8B-B14F-4D97-AF65-F5344CB8AC3E}">
        <p14:creationId xmlns:p14="http://schemas.microsoft.com/office/powerpoint/2010/main" val="2977037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E89F6-4241-4AAE-AF2C-8B9FAE13DF41}"/>
              </a:ext>
            </a:extLst>
          </p:cNvPr>
          <p:cNvSpPr>
            <a:spLocks noGrp="1"/>
          </p:cNvSpPr>
          <p:nvPr>
            <p:ph type="title"/>
          </p:nvPr>
        </p:nvSpPr>
        <p:spPr/>
        <p:txBody>
          <a:bodyPr/>
          <a:lstStyle/>
          <a:p>
            <a:r>
              <a:rPr lang="en-US" dirty="0"/>
              <a:t>Graduate Grant Alternatives</a:t>
            </a:r>
          </a:p>
        </p:txBody>
      </p:sp>
      <p:sp>
        <p:nvSpPr>
          <p:cNvPr id="3" name="Content Placeholder 2">
            <a:extLst>
              <a:ext uri="{FF2B5EF4-FFF2-40B4-BE49-F238E27FC236}">
                <a16:creationId xmlns:a16="http://schemas.microsoft.com/office/drawing/2014/main" id="{1CA5891D-66C5-433F-8664-138132BE388A}"/>
              </a:ext>
            </a:extLst>
          </p:cNvPr>
          <p:cNvSpPr>
            <a:spLocks noGrp="1"/>
          </p:cNvSpPr>
          <p:nvPr>
            <p:ph idx="1"/>
          </p:nvPr>
        </p:nvSpPr>
        <p:spPr/>
        <p:txBody>
          <a:bodyPr>
            <a:normAutofit fontScale="92500"/>
          </a:bodyPr>
          <a:lstStyle/>
          <a:p>
            <a:r>
              <a:rPr lang="en-US" dirty="0"/>
              <a:t>Base case:</a:t>
            </a:r>
          </a:p>
          <a:p>
            <a:pPr lvl="1"/>
            <a:r>
              <a:rPr lang="en-US" dirty="0"/>
              <a:t>All increase in year one</a:t>
            </a:r>
          </a:p>
          <a:p>
            <a:pPr lvl="1"/>
            <a:r>
              <a:rPr lang="en-US" dirty="0"/>
              <a:t>$4.7 million investment (increase from $12.8 million)</a:t>
            </a:r>
          </a:p>
          <a:p>
            <a:pPr lvl="1"/>
            <a:r>
              <a:rPr lang="en-US" dirty="0"/>
              <a:t>Minimum $1,939/FTE in FY22 vs. minimum $1,792/FTE in FY23 (historically fluctuations are common)</a:t>
            </a:r>
          </a:p>
          <a:p>
            <a:pPr lvl="1"/>
            <a:r>
              <a:rPr lang="en-US" dirty="0"/>
              <a:t>No institutions lose money</a:t>
            </a:r>
          </a:p>
          <a:p>
            <a:pPr lvl="1"/>
            <a:r>
              <a:rPr lang="en-US" dirty="0"/>
              <a:t>Limit cost of attendance of private institutions to highest cost at a public institution</a:t>
            </a:r>
          </a:p>
          <a:p>
            <a:r>
              <a:rPr lang="en-US" dirty="0"/>
              <a:t>Decision points summary:</a:t>
            </a:r>
          </a:p>
          <a:p>
            <a:pPr marL="914400" lvl="1" indent="-457200">
              <a:buFont typeface="+mj-lt"/>
              <a:buAutoNum type="arabicPeriod"/>
            </a:pPr>
            <a:r>
              <a:rPr lang="en-US" dirty="0"/>
              <a:t>Keep allocation per FTE the same - $1.2 million to keep per FTE allocation the same</a:t>
            </a:r>
          </a:p>
          <a:p>
            <a:pPr marL="914400" lvl="1" indent="-457200">
              <a:buFont typeface="+mj-lt"/>
              <a:buAutoNum type="arabicPeriod"/>
            </a:pPr>
            <a:r>
              <a:rPr lang="en-US" dirty="0"/>
              <a:t>Include or exclude law adds - $1.5 million to include law</a:t>
            </a:r>
          </a:p>
          <a:p>
            <a:pPr marL="914400" lvl="1" indent="-457200">
              <a:buFont typeface="+mj-lt"/>
              <a:buAutoNum type="arabicPeriod"/>
            </a:pPr>
            <a:r>
              <a:rPr lang="en-US" dirty="0"/>
              <a:t>Increases can be phased in</a:t>
            </a:r>
          </a:p>
        </p:txBody>
      </p:sp>
    </p:spTree>
    <p:extLst>
      <p:ext uri="{BB962C8B-B14F-4D97-AF65-F5344CB8AC3E}">
        <p14:creationId xmlns:p14="http://schemas.microsoft.com/office/powerpoint/2010/main" val="3616494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84E32-16A5-4FC9-A545-18ED7237C2FF}"/>
              </a:ext>
            </a:extLst>
          </p:cNvPr>
          <p:cNvSpPr>
            <a:spLocks noGrp="1"/>
          </p:cNvSpPr>
          <p:nvPr>
            <p:ph type="title"/>
          </p:nvPr>
        </p:nvSpPr>
        <p:spPr/>
        <p:txBody>
          <a:bodyPr/>
          <a:lstStyle/>
          <a:p>
            <a:r>
              <a:rPr lang="en-US" dirty="0"/>
              <a:t>Grad Grant Base Case</a:t>
            </a:r>
          </a:p>
        </p:txBody>
      </p:sp>
      <p:pic>
        <p:nvPicPr>
          <p:cNvPr id="8" name="Content Placeholder 7">
            <a:extLst>
              <a:ext uri="{FF2B5EF4-FFF2-40B4-BE49-F238E27FC236}">
                <a16:creationId xmlns:a16="http://schemas.microsoft.com/office/drawing/2014/main" id="{00315AB2-4DCB-48C1-AC9E-38422A0621CE}"/>
              </a:ext>
            </a:extLst>
          </p:cNvPr>
          <p:cNvPicPr>
            <a:picLocks noGrp="1" noChangeAspect="1"/>
          </p:cNvPicPr>
          <p:nvPr>
            <p:ph idx="1"/>
          </p:nvPr>
        </p:nvPicPr>
        <p:blipFill>
          <a:blip r:embed="rId2"/>
          <a:stretch>
            <a:fillRect/>
          </a:stretch>
        </p:blipFill>
        <p:spPr>
          <a:xfrm>
            <a:off x="980244" y="1351509"/>
            <a:ext cx="10996063" cy="5141366"/>
          </a:xfrm>
          <a:prstGeom prst="rect">
            <a:avLst/>
          </a:prstGeom>
        </p:spPr>
      </p:pic>
    </p:spTree>
    <p:extLst>
      <p:ext uri="{BB962C8B-B14F-4D97-AF65-F5344CB8AC3E}">
        <p14:creationId xmlns:p14="http://schemas.microsoft.com/office/powerpoint/2010/main" val="113008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84E32-16A5-4FC9-A545-18ED7237C2FF}"/>
              </a:ext>
            </a:extLst>
          </p:cNvPr>
          <p:cNvSpPr>
            <a:spLocks noGrp="1"/>
          </p:cNvSpPr>
          <p:nvPr>
            <p:ph type="title"/>
          </p:nvPr>
        </p:nvSpPr>
        <p:spPr/>
        <p:txBody>
          <a:bodyPr/>
          <a:lstStyle/>
          <a:p>
            <a:r>
              <a:rPr lang="en-US" dirty="0"/>
              <a:t>Grad Grant Decision Point #1 – Minimum Per FTE Flat</a:t>
            </a:r>
          </a:p>
        </p:txBody>
      </p:sp>
      <p:pic>
        <p:nvPicPr>
          <p:cNvPr id="7" name="Content Placeholder 6">
            <a:extLst>
              <a:ext uri="{FF2B5EF4-FFF2-40B4-BE49-F238E27FC236}">
                <a16:creationId xmlns:a16="http://schemas.microsoft.com/office/drawing/2014/main" id="{F1812603-1901-4E29-AC27-1BA142D02586}"/>
              </a:ext>
            </a:extLst>
          </p:cNvPr>
          <p:cNvPicPr>
            <a:picLocks noGrp="1" noChangeAspect="1"/>
          </p:cNvPicPr>
          <p:nvPr>
            <p:ph idx="1"/>
          </p:nvPr>
        </p:nvPicPr>
        <p:blipFill>
          <a:blip r:embed="rId2"/>
          <a:stretch>
            <a:fillRect/>
          </a:stretch>
        </p:blipFill>
        <p:spPr>
          <a:xfrm>
            <a:off x="1001388" y="1526932"/>
            <a:ext cx="10395884" cy="5115233"/>
          </a:xfrm>
          <a:prstGeom prst="rect">
            <a:avLst/>
          </a:prstGeom>
        </p:spPr>
      </p:pic>
    </p:spTree>
    <p:extLst>
      <p:ext uri="{BB962C8B-B14F-4D97-AF65-F5344CB8AC3E}">
        <p14:creationId xmlns:p14="http://schemas.microsoft.com/office/powerpoint/2010/main" val="3836274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84E32-16A5-4FC9-A545-18ED7237C2FF}"/>
              </a:ext>
            </a:extLst>
          </p:cNvPr>
          <p:cNvSpPr>
            <a:spLocks noGrp="1"/>
          </p:cNvSpPr>
          <p:nvPr>
            <p:ph type="title"/>
          </p:nvPr>
        </p:nvSpPr>
        <p:spPr/>
        <p:txBody>
          <a:bodyPr/>
          <a:lstStyle/>
          <a:p>
            <a:r>
              <a:rPr lang="en-US" dirty="0"/>
              <a:t>Grad Grant Decision Point #2 – include law</a:t>
            </a:r>
          </a:p>
        </p:txBody>
      </p:sp>
      <p:pic>
        <p:nvPicPr>
          <p:cNvPr id="4" name="Content Placeholder 3">
            <a:extLst>
              <a:ext uri="{FF2B5EF4-FFF2-40B4-BE49-F238E27FC236}">
                <a16:creationId xmlns:a16="http://schemas.microsoft.com/office/drawing/2014/main" id="{88C85010-2B63-4170-8787-CAC38F829AB1}"/>
              </a:ext>
            </a:extLst>
          </p:cNvPr>
          <p:cNvPicPr>
            <a:picLocks noGrp="1" noChangeAspect="1"/>
          </p:cNvPicPr>
          <p:nvPr>
            <p:ph idx="1"/>
          </p:nvPr>
        </p:nvPicPr>
        <p:blipFill>
          <a:blip r:embed="rId2"/>
          <a:stretch>
            <a:fillRect/>
          </a:stretch>
        </p:blipFill>
        <p:spPr>
          <a:xfrm>
            <a:off x="886736" y="1514475"/>
            <a:ext cx="10117793" cy="4978400"/>
          </a:xfrm>
          <a:prstGeom prst="rect">
            <a:avLst/>
          </a:prstGeom>
        </p:spPr>
      </p:pic>
    </p:spTree>
    <p:extLst>
      <p:ext uri="{BB962C8B-B14F-4D97-AF65-F5344CB8AC3E}">
        <p14:creationId xmlns:p14="http://schemas.microsoft.com/office/powerpoint/2010/main" val="3361295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84E32-16A5-4FC9-A545-18ED7237C2FF}"/>
              </a:ext>
            </a:extLst>
          </p:cNvPr>
          <p:cNvSpPr>
            <a:spLocks noGrp="1"/>
          </p:cNvSpPr>
          <p:nvPr>
            <p:ph type="title"/>
          </p:nvPr>
        </p:nvSpPr>
        <p:spPr/>
        <p:txBody>
          <a:bodyPr/>
          <a:lstStyle/>
          <a:p>
            <a:r>
              <a:rPr lang="en-US" dirty="0"/>
              <a:t>Grad Grant Decision Point #1 and #2 – Per FTE Flat </a:t>
            </a:r>
            <a:r>
              <a:rPr lang="en-US" b="1" dirty="0"/>
              <a:t>and</a:t>
            </a:r>
            <a:r>
              <a:rPr lang="en-US" dirty="0"/>
              <a:t> Include Law</a:t>
            </a:r>
          </a:p>
        </p:txBody>
      </p:sp>
      <p:pic>
        <p:nvPicPr>
          <p:cNvPr id="4" name="Content Placeholder 3">
            <a:extLst>
              <a:ext uri="{FF2B5EF4-FFF2-40B4-BE49-F238E27FC236}">
                <a16:creationId xmlns:a16="http://schemas.microsoft.com/office/drawing/2014/main" id="{4B1F9EBD-1EFB-44E3-AA40-F9CCBBE2B96B}"/>
              </a:ext>
            </a:extLst>
          </p:cNvPr>
          <p:cNvPicPr>
            <a:picLocks noGrp="1" noChangeAspect="1"/>
          </p:cNvPicPr>
          <p:nvPr>
            <p:ph idx="1"/>
          </p:nvPr>
        </p:nvPicPr>
        <p:blipFill>
          <a:blip r:embed="rId2"/>
          <a:stretch>
            <a:fillRect/>
          </a:stretch>
        </p:blipFill>
        <p:spPr>
          <a:xfrm>
            <a:off x="910479" y="1690687"/>
            <a:ext cx="9913877" cy="4878064"/>
          </a:xfrm>
          <a:prstGeom prst="rect">
            <a:avLst/>
          </a:prstGeom>
        </p:spPr>
      </p:pic>
    </p:spTree>
    <p:extLst>
      <p:ext uri="{BB962C8B-B14F-4D97-AF65-F5344CB8AC3E}">
        <p14:creationId xmlns:p14="http://schemas.microsoft.com/office/powerpoint/2010/main" val="505591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E0A65-0AC6-4086-84E7-208165B0841A}"/>
              </a:ext>
            </a:extLst>
          </p:cNvPr>
          <p:cNvSpPr>
            <a:spLocks noGrp="1"/>
          </p:cNvSpPr>
          <p:nvPr>
            <p:ph type="title"/>
          </p:nvPr>
        </p:nvSpPr>
        <p:spPr/>
        <p:txBody>
          <a:bodyPr/>
          <a:lstStyle/>
          <a:p>
            <a:r>
              <a:rPr lang="en-US" dirty="0"/>
              <a:t>Grad Grant Decision Point #3</a:t>
            </a:r>
          </a:p>
        </p:txBody>
      </p:sp>
      <p:sp>
        <p:nvSpPr>
          <p:cNvPr id="3" name="Content Placeholder 2">
            <a:extLst>
              <a:ext uri="{FF2B5EF4-FFF2-40B4-BE49-F238E27FC236}">
                <a16:creationId xmlns:a16="http://schemas.microsoft.com/office/drawing/2014/main" id="{2FFEAA32-B7AB-4124-B2DF-570F3F1A1C2E}"/>
              </a:ext>
            </a:extLst>
          </p:cNvPr>
          <p:cNvSpPr>
            <a:spLocks noGrp="1"/>
          </p:cNvSpPr>
          <p:nvPr>
            <p:ph idx="1"/>
          </p:nvPr>
        </p:nvSpPr>
        <p:spPr/>
        <p:txBody>
          <a:bodyPr/>
          <a:lstStyle/>
          <a:p>
            <a:r>
              <a:rPr lang="en-US" dirty="0"/>
              <a:t>Option 1: All Year 1</a:t>
            </a:r>
          </a:p>
          <a:p>
            <a:r>
              <a:rPr lang="en-US" dirty="0"/>
              <a:t>Option 2: Proportional phase in (e.g., 1/3 year 1, 1/3 year 2, 1/3 year 3)</a:t>
            </a:r>
          </a:p>
          <a:p>
            <a:r>
              <a:rPr lang="en-US" dirty="0"/>
              <a:t>Option 3: Flexible phase in based on funding received in Long Bill</a:t>
            </a:r>
          </a:p>
          <a:p>
            <a:r>
              <a:rPr lang="en-US" dirty="0"/>
              <a:t>Phasing Principles:</a:t>
            </a:r>
          </a:p>
          <a:p>
            <a:pPr lvl="1"/>
            <a:r>
              <a:rPr lang="en-US" dirty="0"/>
              <a:t>No institution loses money</a:t>
            </a:r>
          </a:p>
          <a:p>
            <a:pPr lvl="1"/>
            <a:r>
              <a:rPr lang="en-US" dirty="0"/>
              <a:t>Phase in mechanism is phasing in FTE in new CIP codes</a:t>
            </a:r>
          </a:p>
        </p:txBody>
      </p:sp>
    </p:spTree>
    <p:extLst>
      <p:ext uri="{BB962C8B-B14F-4D97-AF65-F5344CB8AC3E}">
        <p14:creationId xmlns:p14="http://schemas.microsoft.com/office/powerpoint/2010/main" val="3916416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3178</TotalTime>
  <Words>851</Words>
  <Application>Microsoft Office PowerPoint</Application>
  <PresentationFormat>Widescreen</PresentationFormat>
  <Paragraphs>84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Financial Aid Allocation Methodology Alternatives</vt:lpstr>
      <vt:lpstr>Graduate Grant</vt:lpstr>
      <vt:lpstr>Graduate Grant Change in CIP List</vt:lpstr>
      <vt:lpstr>Graduate Grant Alternatives</vt:lpstr>
      <vt:lpstr>Grad Grant Base Case</vt:lpstr>
      <vt:lpstr>Grad Grant Decision Point #1 – Minimum Per FTE Flat</vt:lpstr>
      <vt:lpstr>Grad Grant Decision Point #2 – include law</vt:lpstr>
      <vt:lpstr>Grad Grant Decision Point #1 and #2 – Per FTE Flat and Include Law</vt:lpstr>
      <vt:lpstr>Grad Grant Decision Point #3</vt:lpstr>
      <vt:lpstr>Work Study Scenarios</vt:lpstr>
      <vt:lpstr>CSG Decision Points Summary</vt:lpstr>
      <vt:lpstr>Allocation Principles</vt:lpstr>
      <vt:lpstr>Flat Per FTE (3-Year Average FTE) vs Actual FY22 Allocations</vt:lpstr>
      <vt:lpstr>Flat Per FTE (Single Year FTE) vs Actual FY22 Allocations</vt:lpstr>
      <vt:lpstr>Current Model (3-Year FTE) vs Current Allocations</vt:lpstr>
      <vt:lpstr>Current Model + Freshman Bump</vt:lpstr>
      <vt:lpstr>Data</vt:lpstr>
      <vt:lpstr>Guardrails</vt:lpstr>
      <vt:lpstr>Proprietary Institutions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Grant</dc:title>
  <dc:creator>Lauren Gilliland</dc:creator>
  <cp:lastModifiedBy>Lauren Gilliland</cp:lastModifiedBy>
  <cp:revision>10</cp:revision>
  <dcterms:created xsi:type="dcterms:W3CDTF">2021-10-11T17:22:53Z</dcterms:created>
  <dcterms:modified xsi:type="dcterms:W3CDTF">2021-10-15T13:56:23Z</dcterms:modified>
</cp:coreProperties>
</file>